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6" r:id="rId6"/>
    <p:sldId id="260" r:id="rId7"/>
    <p:sldId id="261" r:id="rId8"/>
    <p:sldId id="262" r:id="rId9"/>
    <p:sldId id="264" r:id="rId10"/>
  </p:sldIdLst>
  <p:sldSz cx="9144000" cy="6858000" type="screen4x3"/>
  <p:notesSz cx="6808788" cy="99409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Mynet3\D\&#1041;&#1102;&#1076;&#1078;&#1077;&#1090;&#1085;&#1099;&#1081;%20&#1086;&#1090;&#1076;&#1077;&#1083;\&#1040;&#1085;&#1072;&#1083;&#1080;&#1079;\!!!&#1087;&#1091;&#1073;&#1083;&#1080;&#1095;&#1085;&#1099;&#1077;%20&#1089;&#1083;&#1091;&#1096;&#1072;&#1085;&#1080;&#1103;%20&#1087;&#1086;%20&#1080;&#1089;&#1087;&#1086;&#1083;&#1085;&#1077;&#1085;&#1080;&#1102;%20&#1079;&#1072;%202022%20&#1075;&#1086;&#1076;\&#1088;&#1072;&#1081;&#1086;&#1085;\&#1082;%20&#1087;&#1088;&#1080;&#1079;&#1077;&#1085;&#1090;&#1072;&#1094;&#1080;&#1080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Mynet3\D\&#1054;&#1073;&#1097;&#1080;&#1077;\!!!!&#1054;&#1058;&#1063;&#1045;&#1058;%20&#1047;&#1040;%202022%20&#1075;&#1086;&#1076;%20&#1060;&#1059;\&#1076;&#1083;&#1103;%20&#1087;&#1088;&#1077;&#1079;&#1077;&#1085;&#1090;&#1072;&#1094;&#1080;&#1080;\&#1082;%20&#1087;&#1088;&#1077;&#1079;&#1077;&#1085;&#1090;&#1072;&#1094;&#1080;&#1080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Mynet3\D\&#1041;&#1102;&#1076;&#1078;&#1077;&#1090;&#1085;&#1099;&#1081;%20&#1086;&#1090;&#1076;&#1077;&#1083;\&#1040;&#1085;&#1072;&#1083;&#1080;&#1079;\!!!&#1087;&#1091;&#1073;&#1083;&#1080;&#1095;&#1085;&#1099;&#1077;%20&#1089;&#1083;&#1091;&#1096;&#1072;&#1085;&#1080;&#1103;%20&#1087;&#1086;%20&#1080;&#1089;&#1087;&#1086;&#1083;&#1085;&#1077;&#1085;&#1080;&#1102;%20&#1079;&#1072;%202022%20&#1075;&#1086;&#1076;\&#1088;&#1072;&#1081;&#1086;&#1085;\&#1082;%20&#1087;&#1088;&#1080;&#1079;&#1077;&#1085;&#1090;&#1072;&#1094;&#1080;&#1080;.xlsx" TargetMode="Externa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\\Mynet3\D\&#1041;&#1102;&#1076;&#1078;&#1077;&#1090;&#1085;&#1099;&#1081;%20&#1086;&#1090;&#1076;&#1077;&#1083;\&#1040;&#1085;&#1072;&#1083;&#1080;&#1079;\&#1087;&#1088;&#1077;&#1079;&#1077;&#1085;&#1090;&#1072;&#1094;&#1080;&#1080;%202019\&#1085;&#1072;%2001.01.2020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Лист2!$D$2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hade val="51000"/>
                    <a:satMod val="130000"/>
                  </a:schemeClr>
                </a:gs>
                <a:gs pos="80000">
                  <a:schemeClr val="accent5">
                    <a:shade val="93000"/>
                    <a:satMod val="130000"/>
                  </a:schemeClr>
                </a:gs>
                <a:gs pos="100000">
                  <a:schemeClr val="accent5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txPr>
              <a:bodyPr/>
              <a:lstStyle/>
              <a:p>
                <a:pPr algn="ctr">
                  <a:defRPr lang="ru-RU" sz="1000" b="1" i="0" u="none" strike="noStrike" kern="1200" baseline="0">
                    <a:solidFill>
                      <a:prstClr val="black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Лист2!$C$3:$C$4</c:f>
              <c:strCache>
                <c:ptCount val="2"/>
                <c:pt idx="0">
                  <c:v>Факт 2021 года (1 213,3 млн. рублей)</c:v>
                </c:pt>
                <c:pt idx="1">
                  <c:v>Факт 2022 года (1 141,4 млн. рублей)</c:v>
                </c:pt>
              </c:strCache>
            </c:strRef>
          </c:cat>
          <c:val>
            <c:numRef>
              <c:f>Лист2!$D$3:$D$4</c:f>
              <c:numCache>
                <c:formatCode>0.0</c:formatCode>
                <c:ptCount val="2"/>
                <c:pt idx="0">
                  <c:v>390.16731147000002</c:v>
                </c:pt>
                <c:pt idx="1">
                  <c:v>428.45017263</c:v>
                </c:pt>
              </c:numCache>
            </c:numRef>
          </c:val>
        </c:ser>
        <c:ser>
          <c:idx val="1"/>
          <c:order val="1"/>
          <c:tx>
            <c:strRef>
              <c:f>Лист2!$E$2</c:f>
              <c:strCache>
                <c:ptCount val="1"/>
                <c:pt idx="0">
                  <c:v>безвозмездные поступления 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txPr>
              <a:bodyPr/>
              <a:lstStyle/>
              <a:p>
                <a:pPr algn="ctr">
                  <a:defRPr lang="ru-RU" sz="1000" b="1" i="0" u="none" strike="noStrike" kern="1200" baseline="0">
                    <a:solidFill>
                      <a:prstClr val="black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Лист2!$C$3:$C$4</c:f>
              <c:strCache>
                <c:ptCount val="2"/>
                <c:pt idx="0">
                  <c:v>Факт 2021 года (1 213,3 млн. рублей)</c:v>
                </c:pt>
                <c:pt idx="1">
                  <c:v>Факт 2022 года (1 141,4 млн. рублей)</c:v>
                </c:pt>
              </c:strCache>
            </c:strRef>
          </c:cat>
          <c:val>
            <c:numRef>
              <c:f>Лист2!$E$3:$E$4</c:f>
              <c:numCache>
                <c:formatCode>0.0</c:formatCode>
                <c:ptCount val="2"/>
                <c:pt idx="0">
                  <c:v>823.14922036999997</c:v>
                </c:pt>
                <c:pt idx="1">
                  <c:v>712.93636361999995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93881344"/>
        <c:axId val="110686720"/>
      </c:barChart>
      <c:catAx>
        <c:axId val="9388134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10686720"/>
        <c:crosses val="autoZero"/>
        <c:auto val="1"/>
        <c:lblAlgn val="ctr"/>
        <c:lblOffset val="100"/>
        <c:noMultiLvlLbl val="0"/>
      </c:catAx>
      <c:valAx>
        <c:axId val="110686720"/>
        <c:scaling>
          <c:orientation val="minMax"/>
        </c:scaling>
        <c:delete val="1"/>
        <c:axPos val="l"/>
        <c:numFmt formatCode="0.0" sourceLinked="1"/>
        <c:majorTickMark val="none"/>
        <c:minorTickMark val="none"/>
        <c:tickLblPos val="nextTo"/>
        <c:crossAx val="93881344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 algn="ctr">
            <a:defRPr lang="ru-RU" sz="1000" b="1" i="0" u="none" strike="noStrike" kern="1200" baseline="0">
              <a:solidFill>
                <a:prstClr val="black"/>
              </a:solidFill>
              <a:latin typeface="Times New Roman" pitchFamily="18" charset="0"/>
              <a:ea typeface="+mn-ea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Лист3!$D$6</c:f>
              <c:strCache>
                <c:ptCount val="1"/>
                <c:pt idx="0">
                  <c:v>за 2021 год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hade val="51000"/>
                    <a:satMod val="130000"/>
                  </a:schemeClr>
                </a:gs>
                <a:gs pos="80000">
                  <a:schemeClr val="accent5">
                    <a:shade val="93000"/>
                    <a:satMod val="130000"/>
                  </a:schemeClr>
                </a:gs>
                <a:gs pos="100000">
                  <a:schemeClr val="accent5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txPr>
              <a:bodyPr/>
              <a:lstStyle/>
              <a:p>
                <a:pPr algn="ctr">
                  <a:defRPr lang="ru-RU" sz="1000" b="1" i="0" u="none" strike="noStrike" kern="1200" baseline="0">
                    <a:solidFill>
                      <a:prstClr val="black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Лист3!$C$7:$C$12</c:f>
              <c:strCache>
                <c:ptCount val="6"/>
                <c:pt idx="0">
                  <c:v>НДФЛ</c:v>
                </c:pt>
                <c:pt idx="1">
                  <c:v>ЕСХН</c:v>
                </c:pt>
                <c:pt idx="2">
                  <c:v>Гос.пошлина</c:v>
                </c:pt>
                <c:pt idx="3">
                  <c:v>Патентная 
система налогооблажения</c:v>
                </c:pt>
                <c:pt idx="4">
                  <c:v>Реализация имущества</c:v>
                </c:pt>
                <c:pt idx="5">
                  <c:v>Платные услуги</c:v>
                </c:pt>
              </c:strCache>
            </c:strRef>
          </c:cat>
          <c:val>
            <c:numRef>
              <c:f>Лист3!$D$7:$D$12</c:f>
              <c:numCache>
                <c:formatCode>0.0</c:formatCode>
                <c:ptCount val="6"/>
                <c:pt idx="0">
                  <c:v>273.11976489</c:v>
                </c:pt>
                <c:pt idx="1">
                  <c:v>14.88391051</c:v>
                </c:pt>
                <c:pt idx="2">
                  <c:v>5.1812929299999997</c:v>
                </c:pt>
                <c:pt idx="3">
                  <c:v>3.9516154499999998</c:v>
                </c:pt>
                <c:pt idx="4">
                  <c:v>17.257472830000001</c:v>
                </c:pt>
                <c:pt idx="5">
                  <c:v>43.254209840000001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93882880"/>
        <c:axId val="110689024"/>
      </c:barChart>
      <c:catAx>
        <c:axId val="93882880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10689024"/>
        <c:crosses val="autoZero"/>
        <c:auto val="1"/>
        <c:lblAlgn val="ctr"/>
        <c:lblOffset val="100"/>
        <c:noMultiLvlLbl val="0"/>
      </c:catAx>
      <c:valAx>
        <c:axId val="110689024"/>
        <c:scaling>
          <c:orientation val="minMax"/>
        </c:scaling>
        <c:delete val="1"/>
        <c:axPos val="b"/>
        <c:numFmt formatCode="0.0" sourceLinked="1"/>
        <c:majorTickMark val="none"/>
        <c:minorTickMark val="none"/>
        <c:tickLblPos val="nextTo"/>
        <c:crossAx val="93882880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 algn="ctr">
            <a:defRPr lang="ru-RU" sz="1000" b="1" i="0" u="none" strike="noStrike" kern="1200" baseline="0">
              <a:solidFill>
                <a:prstClr val="black"/>
              </a:solidFill>
              <a:latin typeface="Times New Roman" pitchFamily="18" charset="0"/>
              <a:ea typeface="+mn-ea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Лист3!$D$32</c:f>
              <c:strCache>
                <c:ptCount val="1"/>
                <c:pt idx="0">
                  <c:v>за 2022 год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hade val="51000"/>
                    <a:satMod val="130000"/>
                  </a:schemeClr>
                </a:gs>
                <a:gs pos="80000">
                  <a:schemeClr val="accent5">
                    <a:shade val="93000"/>
                    <a:satMod val="130000"/>
                  </a:schemeClr>
                </a:gs>
                <a:gs pos="100000">
                  <a:schemeClr val="accent5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txPr>
              <a:bodyPr/>
              <a:lstStyle/>
              <a:p>
                <a:pPr algn="ctr">
                  <a:defRPr lang="ru-RU" sz="1000" b="1" i="0" u="none" strike="noStrike" kern="1200" baseline="0">
                    <a:solidFill>
                      <a:prstClr val="black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Лист3!$C$33:$C$38</c:f>
              <c:strCache>
                <c:ptCount val="6"/>
                <c:pt idx="0">
                  <c:v>НДФЛ</c:v>
                </c:pt>
                <c:pt idx="1">
                  <c:v>ЕСХН</c:v>
                </c:pt>
                <c:pt idx="2">
                  <c:v>Гос.пошлина</c:v>
                </c:pt>
                <c:pt idx="3">
                  <c:v>Патентная 
система налогооблажения</c:v>
                </c:pt>
                <c:pt idx="4">
                  <c:v>Реализация имущества</c:v>
                </c:pt>
                <c:pt idx="5">
                  <c:v>Платные услуги</c:v>
                </c:pt>
              </c:strCache>
            </c:strRef>
          </c:cat>
          <c:val>
            <c:numRef>
              <c:f>Лист3!$D$33:$D$38</c:f>
              <c:numCache>
                <c:formatCode>0.0</c:formatCode>
                <c:ptCount val="6"/>
                <c:pt idx="0">
                  <c:v>306.02769618999997</c:v>
                </c:pt>
                <c:pt idx="1">
                  <c:v>25.12913352</c:v>
                </c:pt>
                <c:pt idx="2">
                  <c:v>5.5322642100000001</c:v>
                </c:pt>
                <c:pt idx="3">
                  <c:v>6.00555108</c:v>
                </c:pt>
                <c:pt idx="4">
                  <c:v>14.91761123</c:v>
                </c:pt>
                <c:pt idx="5">
                  <c:v>43.917550390000002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93883392"/>
        <c:axId val="110641728"/>
      </c:barChart>
      <c:catAx>
        <c:axId val="93883392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 algn="ctr">
              <a:defRPr lang="ru-RU" sz="1000" b="1" i="0" u="none" strike="noStrike" kern="1200" baseline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endParaRPr lang="ru-RU"/>
          </a:p>
        </c:txPr>
        <c:crossAx val="110641728"/>
        <c:crosses val="autoZero"/>
        <c:auto val="1"/>
        <c:lblAlgn val="ctr"/>
        <c:lblOffset val="100"/>
        <c:noMultiLvlLbl val="0"/>
      </c:catAx>
      <c:valAx>
        <c:axId val="110641728"/>
        <c:scaling>
          <c:orientation val="minMax"/>
        </c:scaling>
        <c:delete val="1"/>
        <c:axPos val="b"/>
        <c:numFmt formatCode="0.0" sourceLinked="1"/>
        <c:majorTickMark val="none"/>
        <c:minorTickMark val="none"/>
        <c:tickLblPos val="nextTo"/>
        <c:crossAx val="93883392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 algn="ctr">
            <a:defRPr lang="ru-RU" sz="1000" b="1" i="0" u="none" strike="noStrike" kern="1200" baseline="0">
              <a:solidFill>
                <a:prstClr val="black"/>
              </a:solidFill>
              <a:latin typeface="Times New Roman" pitchFamily="18" charset="0"/>
              <a:ea typeface="+mn-ea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plotArea>
      <c:layout/>
      <c:doughnut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0.13611109523346804"/>
                  <c:y val="-0.11995900613491138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иные </a:t>
                    </a:r>
                    <a:r>
                      <a:rPr lang="ru-RU" dirty="0"/>
                      <a:t>межбюджетные трансферты; </a:t>
                    </a:r>
                    <a:r>
                      <a:rPr lang="ru-RU" dirty="0" smtClean="0"/>
                      <a:t>64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12930554047179454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Субсидии</a:t>
                    </a:r>
                    <a:r>
                      <a:rPr lang="ru-RU" dirty="0"/>
                      <a:t>; </a:t>
                    </a:r>
                    <a:r>
                      <a:rPr lang="ru-RU" dirty="0" smtClean="0"/>
                      <a:t>147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10888887618677442"/>
                  <c:y val="-9.371915424177879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5.8981474601169481E-2"/>
                  <c:y val="-0.1312051629600593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Лист4!$C$4:$C$7</c:f>
              <c:strCache>
                <c:ptCount val="4"/>
                <c:pt idx="0">
                  <c:v>Иные межбюджетные трансферты</c:v>
                </c:pt>
                <c:pt idx="1">
                  <c:v>Субсидии</c:v>
                </c:pt>
                <c:pt idx="2">
                  <c:v>Субвенции</c:v>
                </c:pt>
                <c:pt idx="3">
                  <c:v>Дотации</c:v>
                </c:pt>
              </c:strCache>
            </c:strRef>
          </c:cat>
          <c:val>
            <c:numRef>
              <c:f>Лист4!$D$4:$D$7</c:f>
              <c:numCache>
                <c:formatCode>0</c:formatCode>
                <c:ptCount val="4"/>
                <c:pt idx="0">
                  <c:v>62.546514369999997</c:v>
                </c:pt>
                <c:pt idx="1">
                  <c:v>156.02341011999999</c:v>
                </c:pt>
                <c:pt idx="2">
                  <c:v>491.70333456999998</c:v>
                </c:pt>
                <c:pt idx="3">
                  <c:v>10.614800000000001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Лист4!$D$7</c:f>
              <c:strCache>
                <c:ptCount val="1"/>
                <c:pt idx="0">
                  <c:v>Местный бюджет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hade val="51000"/>
                    <a:satMod val="130000"/>
                  </a:schemeClr>
                </a:gs>
                <a:gs pos="80000">
                  <a:schemeClr val="accent5">
                    <a:shade val="93000"/>
                    <a:satMod val="130000"/>
                  </a:schemeClr>
                </a:gs>
                <a:gs pos="100000">
                  <a:schemeClr val="accent5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432,</a:t>
                    </a:r>
                    <a:r>
                      <a:rPr lang="ru-RU" smtClean="0"/>
                      <a:t>7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Лист4!$E$6:$F$6</c:f>
              <c:strCache>
                <c:ptCount val="2"/>
                <c:pt idx="0">
                  <c:v>Факт 2021 года (1 222,1 млн. рублей)
</c:v>
                </c:pt>
                <c:pt idx="1">
                  <c:v>Факт 2022 года (1 134,3 млн. рублей)
</c:v>
                </c:pt>
              </c:strCache>
            </c:strRef>
          </c:cat>
          <c:val>
            <c:numRef>
              <c:f>Лист4!$E$7:$F$7</c:f>
              <c:numCache>
                <c:formatCode>0.0</c:formatCode>
                <c:ptCount val="2"/>
                <c:pt idx="0">
                  <c:v>444.2</c:v>
                </c:pt>
                <c:pt idx="1">
                  <c:v>432.60739821999999</c:v>
                </c:pt>
              </c:numCache>
            </c:numRef>
          </c:val>
        </c:ser>
        <c:ser>
          <c:idx val="1"/>
          <c:order val="1"/>
          <c:tx>
            <c:strRef>
              <c:f>Лист4!$D$8</c:f>
              <c:strCache>
                <c:ptCount val="1"/>
                <c:pt idx="0">
                  <c:v>Целевые межбюджетные трансферты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txPr>
              <a:bodyPr/>
              <a:lstStyle/>
              <a:p>
                <a:pPr algn="ctr">
                  <a:defRPr lang="ru-RU" sz="1000" b="1" i="0" u="none" strike="noStrike" kern="1200" baseline="0">
                    <a:solidFill>
                      <a:prstClr val="black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Лист4!$E$6:$F$6</c:f>
              <c:strCache>
                <c:ptCount val="2"/>
                <c:pt idx="0">
                  <c:v>Факт 2021 года (1 222,1 млн. рублей)
</c:v>
                </c:pt>
                <c:pt idx="1">
                  <c:v>Факт 2022 года (1 134,3 млн. рублей)
</c:v>
                </c:pt>
              </c:strCache>
            </c:strRef>
          </c:cat>
          <c:val>
            <c:numRef>
              <c:f>Лист4!$E$8:$F$8</c:f>
              <c:numCache>
                <c:formatCode>0.0</c:formatCode>
                <c:ptCount val="2"/>
                <c:pt idx="0">
                  <c:v>777.9</c:v>
                </c:pt>
                <c:pt idx="1">
                  <c:v>701.64611722999996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95297024"/>
        <c:axId val="93001920"/>
      </c:barChart>
      <c:catAx>
        <c:axId val="9529702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 algn="ctr">
              <a:defRPr lang="ru-RU" sz="1000" b="1" i="0" u="none" strike="noStrike" kern="1200" baseline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endParaRPr lang="ru-RU"/>
          </a:p>
        </c:txPr>
        <c:crossAx val="93001920"/>
        <c:crosses val="autoZero"/>
        <c:auto val="1"/>
        <c:lblAlgn val="ctr"/>
        <c:lblOffset val="100"/>
        <c:noMultiLvlLbl val="0"/>
      </c:catAx>
      <c:valAx>
        <c:axId val="93001920"/>
        <c:scaling>
          <c:orientation val="minMax"/>
        </c:scaling>
        <c:delete val="1"/>
        <c:axPos val="l"/>
        <c:numFmt formatCode="0.0" sourceLinked="1"/>
        <c:majorTickMark val="none"/>
        <c:minorTickMark val="none"/>
        <c:tickLblPos val="nextTo"/>
        <c:crossAx val="95297024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 algn="ctr">
            <a:defRPr lang="ru-RU" sz="1000" b="1" i="0" u="none" strike="noStrike" kern="1200" baseline="0">
              <a:solidFill>
                <a:prstClr val="black"/>
              </a:solidFill>
              <a:latin typeface="Times New Roman" pitchFamily="18" charset="0"/>
              <a:ea typeface="+mn-ea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8955393845128322E-2"/>
          <c:y val="0.18154751489397158"/>
          <c:w val="0.83619875569381175"/>
          <c:h val="0.81679915010623672"/>
        </c:manualLayout>
      </c:layout>
      <c:pie3D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0.14300105543828465"/>
                  <c:y val="-1.7706120068324793E-2"/>
                </c:manualLayout>
              </c:layout>
              <c:tx>
                <c:rich>
                  <a:bodyPr/>
                  <a:lstStyle/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200" b="1" i="0" u="none" strike="noStrike" kern="1200" baseline="0">
                        <a:solidFill>
                          <a:prstClr val="black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defRPr>
                    </a:pPr>
                    <a:r>
                      <a:rPr lang="ru-RU" dirty="0" smtClean="0"/>
                      <a:t>общегосударственные</a:t>
                    </a:r>
                    <a:r>
                      <a:rPr lang="ru-RU" baseline="0" dirty="0" smtClean="0"/>
                      <a:t> </a:t>
                    </a:r>
                    <a:r>
                      <a:rPr lang="ru-RU" dirty="0" smtClean="0"/>
                      <a:t>вопросы</a:t>
                    </a:r>
                    <a:r>
                      <a:rPr lang="ru-RU" dirty="0"/>
                      <a:t>; </a:t>
                    </a:r>
                    <a:endParaRPr lang="ru-RU" dirty="0" smtClean="0"/>
                  </a:p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200" b="1" i="0" u="none" strike="noStrike" kern="1200" baseline="0">
                        <a:solidFill>
                          <a:prstClr val="black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defRPr>
                    </a:pPr>
                    <a:r>
                      <a:rPr lang="ru-RU" dirty="0" smtClean="0"/>
                      <a:t>113,2 </a:t>
                    </a:r>
                    <a:r>
                      <a:rPr lang="ru-RU" sz="1200" b="1" i="0" baseline="0" dirty="0" smtClean="0">
                        <a:effectLst/>
                      </a:rPr>
                      <a:t>млн. рублей или 10%</a:t>
                    </a:r>
                    <a:endParaRPr lang="ru-RU" sz="1000" dirty="0" smtClean="0">
                      <a:effectLst/>
                    </a:endParaRPr>
                  </a:p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200" b="1" i="0" u="none" strike="noStrike" kern="1200" baseline="0">
                        <a:solidFill>
                          <a:prstClr val="black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defRPr>
                    </a:pPr>
                    <a:endParaRPr lang="ru-RU" dirty="0"/>
                  </a:p>
                </c:rich>
              </c:tx>
              <c:spPr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8.1633985112765893E-3"/>
                  <c:y val="-0.26600945715118945"/>
                </c:manualLayout>
              </c:layout>
              <c:tx>
                <c:rich>
                  <a:bodyPr/>
                  <a:lstStyle/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400" b="1" i="0" u="none" strike="noStrike" kern="1200" baseline="0">
                        <a:solidFill>
                          <a:prstClr val="black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defRPr>
                    </a:pPr>
                    <a:r>
                      <a:rPr lang="ru-RU" sz="1400" dirty="0" smtClean="0"/>
                      <a:t>образование</a:t>
                    </a:r>
                    <a:r>
                      <a:rPr lang="ru-RU" sz="1400" dirty="0"/>
                      <a:t>; </a:t>
                    </a:r>
                    <a:endParaRPr lang="ru-RU" sz="1400" dirty="0" smtClean="0"/>
                  </a:p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400" b="1" i="0" u="none" strike="noStrike" kern="1200" baseline="0">
                        <a:solidFill>
                          <a:prstClr val="black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defRPr>
                    </a:pPr>
                    <a:r>
                      <a:rPr lang="ru-RU" sz="1400" dirty="0" smtClean="0"/>
                      <a:t>819,6 </a:t>
                    </a:r>
                    <a:r>
                      <a:rPr lang="ru-RU" sz="1400" b="1" i="0" baseline="0" dirty="0" smtClean="0">
                        <a:effectLst/>
                      </a:rPr>
                      <a:t>млн. рублей или 73%</a:t>
                    </a:r>
                    <a:endParaRPr lang="ru-RU" sz="1050" dirty="0" smtClean="0">
                      <a:effectLst/>
                    </a:endParaRPr>
                  </a:p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400" b="1" i="0" u="none" strike="noStrike" kern="1200" baseline="0">
                        <a:solidFill>
                          <a:prstClr val="black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defRPr>
                    </a:pPr>
                    <a:endParaRPr lang="ru-RU" sz="1400" dirty="0"/>
                  </a:p>
                </c:rich>
              </c:tx>
              <c:spPr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0.113252971892012"/>
                  <c:y val="0.12183935341415657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культура, кинематография; </a:t>
                    </a:r>
                    <a:r>
                      <a:rPr lang="ru-RU" dirty="0" smtClean="0"/>
                      <a:t>34,5 млн. рублей или 3%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7.9179396733696256E-2"/>
                  <c:y val="-4.3618922634670668E-2"/>
                </c:manualLayout>
              </c:layout>
              <c:tx>
                <c:rich>
                  <a:bodyPr/>
                  <a:lstStyle/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200" b="1" i="0" u="none" strike="noStrike" kern="1200" baseline="0">
                        <a:solidFill>
                          <a:prstClr val="black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defRPr>
                    </a:pPr>
                    <a:r>
                      <a:rPr lang="ru-RU" dirty="0"/>
                      <a:t>социальная </a:t>
                    </a:r>
                    <a:r>
                      <a:rPr lang="ru-RU" dirty="0" smtClean="0"/>
                      <a:t>политика;</a:t>
                    </a:r>
                  </a:p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200" b="1" i="0" u="none" strike="noStrike" kern="1200" baseline="0">
                        <a:solidFill>
                          <a:prstClr val="black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defRPr>
                    </a:pPr>
                    <a:r>
                      <a:rPr lang="ru-RU" dirty="0" smtClean="0"/>
                      <a:t> 45,5 </a:t>
                    </a:r>
                    <a:r>
                      <a:rPr lang="ru-RU" sz="1200" b="1" i="0" baseline="0" dirty="0" smtClean="0">
                        <a:effectLst/>
                      </a:rPr>
                      <a:t>млн. рублей или 4%</a:t>
                    </a:r>
                    <a:endParaRPr lang="ru-RU" sz="1000" dirty="0" smtClean="0">
                      <a:effectLst/>
                    </a:endParaRPr>
                  </a:p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200" b="1" i="0" u="none" strike="noStrike" kern="1200" baseline="0">
                        <a:solidFill>
                          <a:prstClr val="black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defRPr>
                    </a:pPr>
                    <a:endParaRPr lang="ru-RU" dirty="0"/>
                  </a:p>
                </c:rich>
              </c:tx>
              <c:spPr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.17295661593156308"/>
                  <c:y val="-4.0291838520184975E-2"/>
                </c:manualLayout>
              </c:layout>
              <c:tx>
                <c:rich>
                  <a:bodyPr/>
                  <a:lstStyle/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200" b="1" i="0" u="none" strike="noStrike" kern="1200" baseline="0">
                        <a:solidFill>
                          <a:prstClr val="black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defRPr>
                    </a:pPr>
                    <a:r>
                      <a:rPr lang="ru-RU" dirty="0" smtClean="0"/>
                      <a:t>физическая</a:t>
                    </a:r>
                    <a:r>
                      <a:rPr lang="ru-RU" baseline="0" dirty="0" smtClean="0"/>
                      <a:t> </a:t>
                    </a:r>
                    <a:r>
                      <a:rPr lang="ru-RU" dirty="0" smtClean="0"/>
                      <a:t>культура </a:t>
                    </a:r>
                    <a:r>
                      <a:rPr lang="ru-RU" dirty="0"/>
                      <a:t>и спорт; </a:t>
                    </a:r>
                    <a:endParaRPr lang="ru-RU" dirty="0" smtClean="0"/>
                  </a:p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200" b="1" i="0" u="none" strike="noStrike" kern="1200" baseline="0">
                        <a:solidFill>
                          <a:prstClr val="black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defRPr>
                    </a:pPr>
                    <a:r>
                      <a:rPr lang="ru-RU" dirty="0" smtClean="0"/>
                      <a:t>33,3 </a:t>
                    </a:r>
                    <a:r>
                      <a:rPr lang="ru-RU" sz="1200" b="1" i="0" baseline="0" dirty="0" smtClean="0">
                        <a:effectLst/>
                      </a:rPr>
                      <a:t>млн. рублей или 3%</a:t>
                    </a:r>
                    <a:endParaRPr lang="ru-RU" sz="1000" dirty="0" smtClean="0">
                      <a:effectLst/>
                    </a:endParaRPr>
                  </a:p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200" b="1" i="0" u="none" strike="noStrike" kern="1200" baseline="0">
                        <a:solidFill>
                          <a:prstClr val="black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defRPr>
                    </a:pPr>
                    <a:endParaRPr lang="ru-RU" dirty="0"/>
                  </a:p>
                </c:rich>
              </c:tx>
              <c:spPr/>
              <c:showLegendKey val="0"/>
              <c:showVal val="1"/>
              <c:showCatName val="1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Лист5!$E$8:$E$12</c:f>
              <c:strCache>
                <c:ptCount val="5"/>
                <c:pt idx="0">
                  <c:v>общегос.вопорсы</c:v>
                </c:pt>
                <c:pt idx="1">
                  <c:v>образование</c:v>
                </c:pt>
                <c:pt idx="2">
                  <c:v>культура, кинематография</c:v>
                </c:pt>
                <c:pt idx="3">
                  <c:v>социальная политика</c:v>
                </c:pt>
                <c:pt idx="4">
                  <c:v>физ.кльтура и спорт</c:v>
                </c:pt>
              </c:strCache>
            </c:strRef>
          </c:cat>
          <c:val>
            <c:numRef>
              <c:f>Лист5!$F$8:$F$12</c:f>
              <c:numCache>
                <c:formatCode>0.0</c:formatCode>
                <c:ptCount val="5"/>
                <c:pt idx="0">
                  <c:v>113.22710875999999</c:v>
                </c:pt>
                <c:pt idx="1">
                  <c:v>819.62372567</c:v>
                </c:pt>
                <c:pt idx="2">
                  <c:v>34.466685660000003</c:v>
                </c:pt>
                <c:pt idx="3">
                  <c:v>45.467337690000001</c:v>
                </c:pt>
                <c:pt idx="4">
                  <c:v>33.33020922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Лист6!$D$5</c:f>
              <c:strCache>
                <c:ptCount val="1"/>
                <c:pt idx="0">
                  <c:v>бюджетный кредит 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txPr>
              <a:bodyPr/>
              <a:lstStyle/>
              <a:p>
                <a:pPr algn="ctr">
                  <a:defRPr lang="ru-RU" sz="1000" b="1" i="0" u="none" strike="noStrike" kern="1200" baseline="0">
                    <a:solidFill>
                      <a:prstClr val="black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Лист6!$E$4:$F$4</c:f>
              <c:strCache>
                <c:ptCount val="2"/>
                <c:pt idx="0">
                  <c:v>01.01.2022 год</c:v>
                </c:pt>
                <c:pt idx="1">
                  <c:v>01.01.2023 год</c:v>
                </c:pt>
              </c:strCache>
            </c:strRef>
          </c:cat>
          <c:val>
            <c:numRef>
              <c:f>Лист6!$E$5:$F$5</c:f>
              <c:numCache>
                <c:formatCode>General</c:formatCode>
                <c:ptCount val="2"/>
                <c:pt idx="0">
                  <c:v>62</c:v>
                </c:pt>
                <c:pt idx="1">
                  <c:v>180</c:v>
                </c:pt>
              </c:numCache>
            </c:numRef>
          </c:val>
        </c:ser>
        <c:ser>
          <c:idx val="1"/>
          <c:order val="1"/>
          <c:tx>
            <c:strRef>
              <c:f>Лист6!$D$6</c:f>
              <c:strCache>
                <c:ptCount val="1"/>
                <c:pt idx="0">
                  <c:v>коммерческий кредит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hade val="51000"/>
                    <a:satMod val="130000"/>
                  </a:schemeClr>
                </a:gs>
                <a:gs pos="80000">
                  <a:schemeClr val="accent6">
                    <a:shade val="93000"/>
                    <a:satMod val="130000"/>
                  </a:schemeClr>
                </a:gs>
                <a:gs pos="100000">
                  <a:schemeClr val="accent6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1"/>
              <c:delete val="1"/>
            </c:dLbl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Лист6!$E$4:$F$4</c:f>
              <c:strCache>
                <c:ptCount val="2"/>
                <c:pt idx="0">
                  <c:v>01.01.2022 год</c:v>
                </c:pt>
                <c:pt idx="1">
                  <c:v>01.01.2023 год</c:v>
                </c:pt>
              </c:strCache>
            </c:strRef>
          </c:cat>
          <c:val>
            <c:numRef>
              <c:f>Лист6!$E$6:$F$6</c:f>
              <c:numCache>
                <c:formatCode>General</c:formatCode>
                <c:ptCount val="2"/>
                <c:pt idx="0">
                  <c:v>121</c:v>
                </c:pt>
                <c:pt idx="1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100"/>
        <c:axId val="96368128"/>
        <c:axId val="93001344"/>
      </c:barChart>
      <c:catAx>
        <c:axId val="96368128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1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3001344"/>
        <c:crosses val="autoZero"/>
        <c:auto val="1"/>
        <c:lblAlgn val="ctr"/>
        <c:lblOffset val="100"/>
        <c:noMultiLvlLbl val="0"/>
      </c:catAx>
      <c:valAx>
        <c:axId val="93001344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96368128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 algn="ctr">
            <a:defRPr lang="ru-RU" sz="1100" b="1" i="0" u="none" strike="noStrike" kern="1200" baseline="0">
              <a:solidFill>
                <a:prstClr val="black"/>
              </a:solidFill>
              <a:latin typeface="Times New Roman" pitchFamily="18" charset="0"/>
              <a:ea typeface="+mn-ea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ru-RU"/>
              <a:t>Муниципальный долг на 01.01.2020 равен 139 917 (40%) к факту налоговых и неналоговых поступлений</a:t>
            </a: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i="1"/>
      </a:pPr>
      <a:endParaRPr lang="ru-RU"/>
    </a:p>
  </c:txPr>
  <c:externalData r:id="rId2">
    <c:autoUpdate val="0"/>
  </c:externalData>
  <c:userShapes r:id="rId3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430B548-FF91-4C2F-9DF7-8F864A564188}" type="doc">
      <dgm:prSet loTypeId="urn:microsoft.com/office/officeart/2005/8/layout/hProcess3" loCatId="process" qsTypeId="urn:microsoft.com/office/officeart/2005/8/quickstyle/simple1" qsCatId="simple" csTypeId="urn:microsoft.com/office/officeart/2005/8/colors/accent5_2" csCatId="accent5" phldr="1"/>
      <dgm:spPr/>
    </dgm:pt>
    <dgm:pt modelId="{2325E674-7C6F-4FE0-AB46-032A6B4995A6}">
      <dgm:prSet phldrT="[Текст]" custT="1"/>
      <dgm:spPr/>
      <dgm:t>
        <a:bodyPr/>
        <a:lstStyle/>
        <a:p>
          <a:pPr algn="l"/>
          <a:r>
            <a:rPr lang="ru-RU" sz="1100" b="1" i="0" u="none" dirty="0" smtClean="0">
              <a:latin typeface="Times New Roman" pitchFamily="18" charset="0"/>
              <a:cs typeface="Times New Roman" pitchFamily="18" charset="0"/>
            </a:rPr>
            <a:t>Использовано МБТ в 2022 году 714 млн. рублей или 63% от общего объема расходов</a:t>
          </a:r>
          <a:endParaRPr lang="ru-RU" sz="1100" b="1" i="0" u="none" dirty="0">
            <a:latin typeface="Times New Roman" pitchFamily="18" charset="0"/>
            <a:cs typeface="Times New Roman" pitchFamily="18" charset="0"/>
          </a:endParaRPr>
        </a:p>
      </dgm:t>
    </dgm:pt>
    <dgm:pt modelId="{DC9B89C2-0C99-4A46-BDE3-E6E38A49231C}" type="parTrans" cxnId="{FF731EB2-5CFD-4439-8855-CE4A795EA62B}">
      <dgm:prSet/>
      <dgm:spPr/>
      <dgm:t>
        <a:bodyPr/>
        <a:lstStyle/>
        <a:p>
          <a:endParaRPr lang="ru-RU"/>
        </a:p>
      </dgm:t>
    </dgm:pt>
    <dgm:pt modelId="{18DB7E84-A38A-4111-9CF2-2186A6AB5FC2}" type="sibTrans" cxnId="{FF731EB2-5CFD-4439-8855-CE4A795EA62B}">
      <dgm:prSet/>
      <dgm:spPr/>
      <dgm:t>
        <a:bodyPr/>
        <a:lstStyle/>
        <a:p>
          <a:endParaRPr lang="ru-RU"/>
        </a:p>
      </dgm:t>
    </dgm:pt>
    <dgm:pt modelId="{2EFD0482-135A-4F42-B775-E4E67B3B45D3}" type="pres">
      <dgm:prSet presAssocID="{3430B548-FF91-4C2F-9DF7-8F864A564188}" presName="Name0" presStyleCnt="0">
        <dgm:presLayoutVars>
          <dgm:dir/>
          <dgm:animLvl val="lvl"/>
          <dgm:resizeHandles val="exact"/>
        </dgm:presLayoutVars>
      </dgm:prSet>
      <dgm:spPr/>
    </dgm:pt>
    <dgm:pt modelId="{70A3FB5E-66BC-4E4C-8D7A-046073A9A13B}" type="pres">
      <dgm:prSet presAssocID="{3430B548-FF91-4C2F-9DF7-8F864A564188}" presName="dummy" presStyleCnt="0"/>
      <dgm:spPr/>
    </dgm:pt>
    <dgm:pt modelId="{B319E446-F39C-4345-8F5C-F2B98AD50A8C}" type="pres">
      <dgm:prSet presAssocID="{3430B548-FF91-4C2F-9DF7-8F864A564188}" presName="linH" presStyleCnt="0"/>
      <dgm:spPr/>
    </dgm:pt>
    <dgm:pt modelId="{907482D8-8B1B-477D-8779-517032DAE0B1}" type="pres">
      <dgm:prSet presAssocID="{3430B548-FF91-4C2F-9DF7-8F864A564188}" presName="padding1" presStyleCnt="0"/>
      <dgm:spPr/>
    </dgm:pt>
    <dgm:pt modelId="{3482D17A-95D3-4254-A0C4-66DDD38F7564}" type="pres">
      <dgm:prSet presAssocID="{2325E674-7C6F-4FE0-AB46-032A6B4995A6}" presName="linV" presStyleCnt="0"/>
      <dgm:spPr/>
    </dgm:pt>
    <dgm:pt modelId="{B1FAE5C5-5704-4490-B72A-2D85EA123CED}" type="pres">
      <dgm:prSet presAssocID="{2325E674-7C6F-4FE0-AB46-032A6B4995A6}" presName="spVertical1" presStyleCnt="0"/>
      <dgm:spPr/>
    </dgm:pt>
    <dgm:pt modelId="{008D5138-7A8F-4411-AF3E-A794B58EF9F0}" type="pres">
      <dgm:prSet presAssocID="{2325E674-7C6F-4FE0-AB46-032A6B4995A6}" presName="parTx" presStyleLbl="revTx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A9401C-FD87-44EC-858A-0B623B11806B}" type="pres">
      <dgm:prSet presAssocID="{2325E674-7C6F-4FE0-AB46-032A6B4995A6}" presName="spVertical2" presStyleCnt="0"/>
      <dgm:spPr/>
    </dgm:pt>
    <dgm:pt modelId="{58FEB045-7813-445B-8B9A-4E959D0A0CA6}" type="pres">
      <dgm:prSet presAssocID="{2325E674-7C6F-4FE0-AB46-032A6B4995A6}" presName="spVertical3" presStyleCnt="0"/>
      <dgm:spPr/>
    </dgm:pt>
    <dgm:pt modelId="{73B50368-6ED9-4795-9B5E-736E87E8FE2B}" type="pres">
      <dgm:prSet presAssocID="{3430B548-FF91-4C2F-9DF7-8F864A564188}" presName="padding2" presStyleCnt="0"/>
      <dgm:spPr/>
    </dgm:pt>
    <dgm:pt modelId="{74DB7D37-E81E-4085-9995-F2E496934A9E}" type="pres">
      <dgm:prSet presAssocID="{3430B548-FF91-4C2F-9DF7-8F864A564188}" presName="negArrow" presStyleCnt="0"/>
      <dgm:spPr/>
    </dgm:pt>
    <dgm:pt modelId="{D8DDACC9-ADF6-48B8-808D-82E133C98031}" type="pres">
      <dgm:prSet presAssocID="{3430B548-FF91-4C2F-9DF7-8F864A564188}" presName="backgroundArrow" presStyleLbl="node1" presStyleIdx="0" presStyleCn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</dgm:pt>
  </dgm:ptLst>
  <dgm:cxnLst>
    <dgm:cxn modelId="{06BC8B62-63C9-4CC0-A02B-75186AD3A238}" type="presOf" srcId="{3430B548-FF91-4C2F-9DF7-8F864A564188}" destId="{2EFD0482-135A-4F42-B775-E4E67B3B45D3}" srcOrd="0" destOrd="0" presId="urn:microsoft.com/office/officeart/2005/8/layout/hProcess3"/>
    <dgm:cxn modelId="{75463071-FF44-46DD-A6DB-505FD5D4E25E}" type="presOf" srcId="{2325E674-7C6F-4FE0-AB46-032A6B4995A6}" destId="{008D5138-7A8F-4411-AF3E-A794B58EF9F0}" srcOrd="0" destOrd="0" presId="urn:microsoft.com/office/officeart/2005/8/layout/hProcess3"/>
    <dgm:cxn modelId="{FF731EB2-5CFD-4439-8855-CE4A795EA62B}" srcId="{3430B548-FF91-4C2F-9DF7-8F864A564188}" destId="{2325E674-7C6F-4FE0-AB46-032A6B4995A6}" srcOrd="0" destOrd="0" parTransId="{DC9B89C2-0C99-4A46-BDE3-E6E38A49231C}" sibTransId="{18DB7E84-A38A-4111-9CF2-2186A6AB5FC2}"/>
    <dgm:cxn modelId="{19F16B9A-D092-4682-AF89-EF809BCCDD3D}" type="presParOf" srcId="{2EFD0482-135A-4F42-B775-E4E67B3B45D3}" destId="{70A3FB5E-66BC-4E4C-8D7A-046073A9A13B}" srcOrd="0" destOrd="0" presId="urn:microsoft.com/office/officeart/2005/8/layout/hProcess3"/>
    <dgm:cxn modelId="{BF638245-FA8A-4880-BA2B-8713F517C6B2}" type="presParOf" srcId="{2EFD0482-135A-4F42-B775-E4E67B3B45D3}" destId="{B319E446-F39C-4345-8F5C-F2B98AD50A8C}" srcOrd="1" destOrd="0" presId="urn:microsoft.com/office/officeart/2005/8/layout/hProcess3"/>
    <dgm:cxn modelId="{52F2AE8A-06B4-4447-A63E-950EB56E515F}" type="presParOf" srcId="{B319E446-F39C-4345-8F5C-F2B98AD50A8C}" destId="{907482D8-8B1B-477D-8779-517032DAE0B1}" srcOrd="0" destOrd="0" presId="urn:microsoft.com/office/officeart/2005/8/layout/hProcess3"/>
    <dgm:cxn modelId="{F8EB9C20-62E1-4DA3-8AB1-F02737DB540F}" type="presParOf" srcId="{B319E446-F39C-4345-8F5C-F2B98AD50A8C}" destId="{3482D17A-95D3-4254-A0C4-66DDD38F7564}" srcOrd="1" destOrd="0" presId="urn:microsoft.com/office/officeart/2005/8/layout/hProcess3"/>
    <dgm:cxn modelId="{93BF443F-A219-42F3-B7C6-BC68032B8D0C}" type="presParOf" srcId="{3482D17A-95D3-4254-A0C4-66DDD38F7564}" destId="{B1FAE5C5-5704-4490-B72A-2D85EA123CED}" srcOrd="0" destOrd="0" presId="urn:microsoft.com/office/officeart/2005/8/layout/hProcess3"/>
    <dgm:cxn modelId="{1D85A08B-F316-4AD2-AE90-43BD264628FD}" type="presParOf" srcId="{3482D17A-95D3-4254-A0C4-66DDD38F7564}" destId="{008D5138-7A8F-4411-AF3E-A794B58EF9F0}" srcOrd="1" destOrd="0" presId="urn:microsoft.com/office/officeart/2005/8/layout/hProcess3"/>
    <dgm:cxn modelId="{D58F3365-7D85-49BE-B64F-BA4A31386A8F}" type="presParOf" srcId="{3482D17A-95D3-4254-A0C4-66DDD38F7564}" destId="{2EA9401C-FD87-44EC-858A-0B623B11806B}" srcOrd="2" destOrd="0" presId="urn:microsoft.com/office/officeart/2005/8/layout/hProcess3"/>
    <dgm:cxn modelId="{B482BFCE-1F2F-43E6-9256-D770B5FAFA7E}" type="presParOf" srcId="{3482D17A-95D3-4254-A0C4-66DDD38F7564}" destId="{58FEB045-7813-445B-8B9A-4E959D0A0CA6}" srcOrd="3" destOrd="0" presId="urn:microsoft.com/office/officeart/2005/8/layout/hProcess3"/>
    <dgm:cxn modelId="{1455011A-7719-4E82-992A-2219F1CA71C1}" type="presParOf" srcId="{B319E446-F39C-4345-8F5C-F2B98AD50A8C}" destId="{73B50368-6ED9-4795-9B5E-736E87E8FE2B}" srcOrd="2" destOrd="0" presId="urn:microsoft.com/office/officeart/2005/8/layout/hProcess3"/>
    <dgm:cxn modelId="{86EB48EA-56F2-4D96-A46D-3D44C8C106C7}" type="presParOf" srcId="{B319E446-F39C-4345-8F5C-F2B98AD50A8C}" destId="{74DB7D37-E81E-4085-9995-F2E496934A9E}" srcOrd="3" destOrd="0" presId="urn:microsoft.com/office/officeart/2005/8/layout/hProcess3"/>
    <dgm:cxn modelId="{2C0A7ADE-D3F0-451F-96B9-331AF9F9EF13}" type="presParOf" srcId="{B319E446-F39C-4345-8F5C-F2B98AD50A8C}" destId="{D8DDACC9-ADF6-48B8-808D-82E133C98031}" srcOrd="4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430B548-FF91-4C2F-9DF7-8F864A564188}" type="doc">
      <dgm:prSet loTypeId="urn:microsoft.com/office/officeart/2005/8/layout/hProcess3" loCatId="process" qsTypeId="urn:microsoft.com/office/officeart/2005/8/quickstyle/simple1" qsCatId="simple" csTypeId="urn:microsoft.com/office/officeart/2005/8/colors/accent6_1" csCatId="accent6" phldr="1"/>
      <dgm:spPr/>
    </dgm:pt>
    <dgm:pt modelId="{2325E674-7C6F-4FE0-AB46-032A6B4995A6}">
      <dgm:prSet phldrT="[Текст]" custT="1"/>
      <dgm:spPr/>
      <dgm:t>
        <a:bodyPr/>
        <a:lstStyle/>
        <a:p>
          <a:r>
            <a:rPr lang="ru-RU" sz="1100" b="1" i="0" u="none" dirty="0" smtClean="0">
              <a:latin typeface="Times New Roman" pitchFamily="18" charset="0"/>
              <a:cs typeface="Times New Roman" pitchFamily="18" charset="0"/>
            </a:rPr>
            <a:t>Общий объем расходов    </a:t>
          </a:r>
          <a:r>
            <a:rPr lang="ru-RU" sz="1200" b="1" i="0" u="none" dirty="0" smtClean="0">
              <a:latin typeface="Times New Roman" pitchFamily="18" charset="0"/>
              <a:cs typeface="Times New Roman" pitchFamily="18" charset="0"/>
            </a:rPr>
            <a:t>1 134, 3 млн</a:t>
          </a:r>
          <a:r>
            <a:rPr lang="ru-RU" sz="1100" b="1" i="0" u="none" dirty="0" smtClean="0">
              <a:latin typeface="Times New Roman" pitchFamily="18" charset="0"/>
              <a:cs typeface="Times New Roman" pitchFamily="18" charset="0"/>
            </a:rPr>
            <a:t>. рублей</a:t>
          </a:r>
          <a:endParaRPr lang="ru-RU" sz="1100" b="1" i="0" u="none" dirty="0">
            <a:latin typeface="Times New Roman" pitchFamily="18" charset="0"/>
            <a:cs typeface="Times New Roman" pitchFamily="18" charset="0"/>
          </a:endParaRPr>
        </a:p>
      </dgm:t>
    </dgm:pt>
    <dgm:pt modelId="{DC9B89C2-0C99-4A46-BDE3-E6E38A49231C}" type="parTrans" cxnId="{FF731EB2-5CFD-4439-8855-CE4A795EA62B}">
      <dgm:prSet/>
      <dgm:spPr/>
      <dgm:t>
        <a:bodyPr/>
        <a:lstStyle/>
        <a:p>
          <a:endParaRPr lang="ru-RU"/>
        </a:p>
      </dgm:t>
    </dgm:pt>
    <dgm:pt modelId="{18DB7E84-A38A-4111-9CF2-2186A6AB5FC2}" type="sibTrans" cxnId="{FF731EB2-5CFD-4439-8855-CE4A795EA62B}">
      <dgm:prSet/>
      <dgm:spPr/>
      <dgm:t>
        <a:bodyPr/>
        <a:lstStyle/>
        <a:p>
          <a:endParaRPr lang="ru-RU"/>
        </a:p>
      </dgm:t>
    </dgm:pt>
    <dgm:pt modelId="{2EFD0482-135A-4F42-B775-E4E67B3B45D3}" type="pres">
      <dgm:prSet presAssocID="{3430B548-FF91-4C2F-9DF7-8F864A564188}" presName="Name0" presStyleCnt="0">
        <dgm:presLayoutVars>
          <dgm:dir/>
          <dgm:animLvl val="lvl"/>
          <dgm:resizeHandles val="exact"/>
        </dgm:presLayoutVars>
      </dgm:prSet>
      <dgm:spPr/>
    </dgm:pt>
    <dgm:pt modelId="{70A3FB5E-66BC-4E4C-8D7A-046073A9A13B}" type="pres">
      <dgm:prSet presAssocID="{3430B548-FF91-4C2F-9DF7-8F864A564188}" presName="dummy" presStyleCnt="0"/>
      <dgm:spPr/>
    </dgm:pt>
    <dgm:pt modelId="{B319E446-F39C-4345-8F5C-F2B98AD50A8C}" type="pres">
      <dgm:prSet presAssocID="{3430B548-FF91-4C2F-9DF7-8F864A564188}" presName="linH" presStyleCnt="0"/>
      <dgm:spPr/>
    </dgm:pt>
    <dgm:pt modelId="{907482D8-8B1B-477D-8779-517032DAE0B1}" type="pres">
      <dgm:prSet presAssocID="{3430B548-FF91-4C2F-9DF7-8F864A564188}" presName="padding1" presStyleCnt="0"/>
      <dgm:spPr/>
    </dgm:pt>
    <dgm:pt modelId="{3482D17A-95D3-4254-A0C4-66DDD38F7564}" type="pres">
      <dgm:prSet presAssocID="{2325E674-7C6F-4FE0-AB46-032A6B4995A6}" presName="linV" presStyleCnt="0"/>
      <dgm:spPr/>
    </dgm:pt>
    <dgm:pt modelId="{B1FAE5C5-5704-4490-B72A-2D85EA123CED}" type="pres">
      <dgm:prSet presAssocID="{2325E674-7C6F-4FE0-AB46-032A6B4995A6}" presName="spVertical1" presStyleCnt="0"/>
      <dgm:spPr/>
    </dgm:pt>
    <dgm:pt modelId="{008D5138-7A8F-4411-AF3E-A794B58EF9F0}" type="pres">
      <dgm:prSet presAssocID="{2325E674-7C6F-4FE0-AB46-032A6B4995A6}" presName="parTx" presStyleLbl="revTx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A9401C-FD87-44EC-858A-0B623B11806B}" type="pres">
      <dgm:prSet presAssocID="{2325E674-7C6F-4FE0-AB46-032A6B4995A6}" presName="spVertical2" presStyleCnt="0"/>
      <dgm:spPr/>
    </dgm:pt>
    <dgm:pt modelId="{58FEB045-7813-445B-8B9A-4E959D0A0CA6}" type="pres">
      <dgm:prSet presAssocID="{2325E674-7C6F-4FE0-AB46-032A6B4995A6}" presName="spVertical3" presStyleCnt="0"/>
      <dgm:spPr/>
    </dgm:pt>
    <dgm:pt modelId="{73B50368-6ED9-4795-9B5E-736E87E8FE2B}" type="pres">
      <dgm:prSet presAssocID="{3430B548-FF91-4C2F-9DF7-8F864A564188}" presName="padding2" presStyleCnt="0"/>
      <dgm:spPr/>
    </dgm:pt>
    <dgm:pt modelId="{74DB7D37-E81E-4085-9995-F2E496934A9E}" type="pres">
      <dgm:prSet presAssocID="{3430B548-FF91-4C2F-9DF7-8F864A564188}" presName="negArrow" presStyleCnt="0"/>
      <dgm:spPr/>
    </dgm:pt>
    <dgm:pt modelId="{D8DDACC9-ADF6-48B8-808D-82E133C98031}" type="pres">
      <dgm:prSet presAssocID="{3430B548-FF91-4C2F-9DF7-8F864A564188}" presName="backgroundArrow" presStyleLbl="node1" presStyleIdx="0" presStyleCn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</dgm:pt>
  </dgm:ptLst>
  <dgm:cxnLst>
    <dgm:cxn modelId="{F5483826-917E-49F5-AE4A-5A8AA8789E7F}" type="presOf" srcId="{3430B548-FF91-4C2F-9DF7-8F864A564188}" destId="{2EFD0482-135A-4F42-B775-E4E67B3B45D3}" srcOrd="0" destOrd="0" presId="urn:microsoft.com/office/officeart/2005/8/layout/hProcess3"/>
    <dgm:cxn modelId="{FF731EB2-5CFD-4439-8855-CE4A795EA62B}" srcId="{3430B548-FF91-4C2F-9DF7-8F864A564188}" destId="{2325E674-7C6F-4FE0-AB46-032A6B4995A6}" srcOrd="0" destOrd="0" parTransId="{DC9B89C2-0C99-4A46-BDE3-E6E38A49231C}" sibTransId="{18DB7E84-A38A-4111-9CF2-2186A6AB5FC2}"/>
    <dgm:cxn modelId="{87CF2DD0-0B64-408A-9003-DD8CB3B7AA99}" type="presOf" srcId="{2325E674-7C6F-4FE0-AB46-032A6B4995A6}" destId="{008D5138-7A8F-4411-AF3E-A794B58EF9F0}" srcOrd="0" destOrd="0" presId="urn:microsoft.com/office/officeart/2005/8/layout/hProcess3"/>
    <dgm:cxn modelId="{BE843B54-DFCF-4609-BA03-225A0CD206A5}" type="presParOf" srcId="{2EFD0482-135A-4F42-B775-E4E67B3B45D3}" destId="{70A3FB5E-66BC-4E4C-8D7A-046073A9A13B}" srcOrd="0" destOrd="0" presId="urn:microsoft.com/office/officeart/2005/8/layout/hProcess3"/>
    <dgm:cxn modelId="{2B628EF3-1115-4D62-9532-0243425819ED}" type="presParOf" srcId="{2EFD0482-135A-4F42-B775-E4E67B3B45D3}" destId="{B319E446-F39C-4345-8F5C-F2B98AD50A8C}" srcOrd="1" destOrd="0" presId="urn:microsoft.com/office/officeart/2005/8/layout/hProcess3"/>
    <dgm:cxn modelId="{2D738FA4-C2B0-470C-87F6-B27C2EDB2909}" type="presParOf" srcId="{B319E446-F39C-4345-8F5C-F2B98AD50A8C}" destId="{907482D8-8B1B-477D-8779-517032DAE0B1}" srcOrd="0" destOrd="0" presId="urn:microsoft.com/office/officeart/2005/8/layout/hProcess3"/>
    <dgm:cxn modelId="{EC8859FD-9817-48F5-8923-C017F4136CE2}" type="presParOf" srcId="{B319E446-F39C-4345-8F5C-F2B98AD50A8C}" destId="{3482D17A-95D3-4254-A0C4-66DDD38F7564}" srcOrd="1" destOrd="0" presId="urn:microsoft.com/office/officeart/2005/8/layout/hProcess3"/>
    <dgm:cxn modelId="{96CDD7AF-DA63-496F-9E70-082FF9CDD818}" type="presParOf" srcId="{3482D17A-95D3-4254-A0C4-66DDD38F7564}" destId="{B1FAE5C5-5704-4490-B72A-2D85EA123CED}" srcOrd="0" destOrd="0" presId="urn:microsoft.com/office/officeart/2005/8/layout/hProcess3"/>
    <dgm:cxn modelId="{44E657BC-9A62-4E61-8D7C-32D2330130A0}" type="presParOf" srcId="{3482D17A-95D3-4254-A0C4-66DDD38F7564}" destId="{008D5138-7A8F-4411-AF3E-A794B58EF9F0}" srcOrd="1" destOrd="0" presId="urn:microsoft.com/office/officeart/2005/8/layout/hProcess3"/>
    <dgm:cxn modelId="{5FB00D7B-9679-4576-8C45-199CC8E74551}" type="presParOf" srcId="{3482D17A-95D3-4254-A0C4-66DDD38F7564}" destId="{2EA9401C-FD87-44EC-858A-0B623B11806B}" srcOrd="2" destOrd="0" presId="urn:microsoft.com/office/officeart/2005/8/layout/hProcess3"/>
    <dgm:cxn modelId="{155114AC-1167-477F-8700-E61D7E94D588}" type="presParOf" srcId="{3482D17A-95D3-4254-A0C4-66DDD38F7564}" destId="{58FEB045-7813-445B-8B9A-4E959D0A0CA6}" srcOrd="3" destOrd="0" presId="urn:microsoft.com/office/officeart/2005/8/layout/hProcess3"/>
    <dgm:cxn modelId="{0C06FD06-0FAC-4BE8-B803-669F6AB3D4D9}" type="presParOf" srcId="{B319E446-F39C-4345-8F5C-F2B98AD50A8C}" destId="{73B50368-6ED9-4795-9B5E-736E87E8FE2B}" srcOrd="2" destOrd="0" presId="urn:microsoft.com/office/officeart/2005/8/layout/hProcess3"/>
    <dgm:cxn modelId="{7B12A269-B06A-4975-9831-F3549AC93644}" type="presParOf" srcId="{B319E446-F39C-4345-8F5C-F2B98AD50A8C}" destId="{74DB7D37-E81E-4085-9995-F2E496934A9E}" srcOrd="3" destOrd="0" presId="urn:microsoft.com/office/officeart/2005/8/layout/hProcess3"/>
    <dgm:cxn modelId="{696706B7-90AE-4EED-8AE9-7BA16BC86510}" type="presParOf" srcId="{B319E446-F39C-4345-8F5C-F2B98AD50A8C}" destId="{D8DDACC9-ADF6-48B8-808D-82E133C98031}" srcOrd="4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DDACC9-ADF6-48B8-808D-82E133C98031}">
      <dsp:nvSpPr>
        <dsp:cNvPr id="0" name=""/>
        <dsp:cNvSpPr/>
      </dsp:nvSpPr>
      <dsp:spPr>
        <a:xfrm>
          <a:off x="0" y="83"/>
          <a:ext cx="2251077" cy="1512000"/>
        </a:xfrm>
        <a:prstGeom prst="rightArrow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</dsp:sp>
    <dsp:sp modelId="{008D5138-7A8F-4411-AF3E-A794B58EF9F0}">
      <dsp:nvSpPr>
        <dsp:cNvPr id="0" name=""/>
        <dsp:cNvSpPr/>
      </dsp:nvSpPr>
      <dsp:spPr>
        <a:xfrm>
          <a:off x="181581" y="378083"/>
          <a:ext cx="1844388" cy="756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11760" rIns="0" bIns="111760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i="0" u="none" kern="1200" dirty="0" smtClean="0">
              <a:latin typeface="Times New Roman" pitchFamily="18" charset="0"/>
              <a:cs typeface="Times New Roman" pitchFamily="18" charset="0"/>
            </a:rPr>
            <a:t>Использовано МБТ в 2022 году 714 млн. рублей или 63% от общего объема расходов</a:t>
          </a:r>
          <a:endParaRPr lang="ru-RU" sz="1100" b="1" i="0" u="none" kern="1200" dirty="0">
            <a:latin typeface="Times New Roman" pitchFamily="18" charset="0"/>
            <a:cs typeface="Times New Roman" pitchFamily="18" charset="0"/>
          </a:endParaRPr>
        </a:p>
      </dsp:txBody>
      <dsp:txXfrm>
        <a:off x="181581" y="378083"/>
        <a:ext cx="1844388" cy="7560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DDACC9-ADF6-48B8-808D-82E133C98031}">
      <dsp:nvSpPr>
        <dsp:cNvPr id="0" name=""/>
        <dsp:cNvSpPr/>
      </dsp:nvSpPr>
      <dsp:spPr>
        <a:xfrm>
          <a:off x="0" y="64"/>
          <a:ext cx="2029761" cy="1152000"/>
        </a:xfrm>
        <a:prstGeom prst="rightArrow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</dsp:sp>
    <dsp:sp modelId="{008D5138-7A8F-4411-AF3E-A794B58EF9F0}">
      <dsp:nvSpPr>
        <dsp:cNvPr id="0" name=""/>
        <dsp:cNvSpPr/>
      </dsp:nvSpPr>
      <dsp:spPr>
        <a:xfrm>
          <a:off x="163728" y="288064"/>
          <a:ext cx="1663056" cy="576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11760" rIns="0" bIns="11176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i="0" u="none" kern="1200" dirty="0" smtClean="0">
              <a:latin typeface="Times New Roman" pitchFamily="18" charset="0"/>
              <a:cs typeface="Times New Roman" pitchFamily="18" charset="0"/>
            </a:rPr>
            <a:t>Общий объем расходов    </a:t>
          </a:r>
          <a:r>
            <a:rPr lang="ru-RU" sz="1200" b="1" i="0" u="none" kern="1200" dirty="0" smtClean="0">
              <a:latin typeface="Times New Roman" pitchFamily="18" charset="0"/>
              <a:cs typeface="Times New Roman" pitchFamily="18" charset="0"/>
            </a:rPr>
            <a:t>1 134, 3 млн</a:t>
          </a:r>
          <a:r>
            <a:rPr lang="ru-RU" sz="1100" b="1" i="0" u="none" kern="1200" dirty="0" smtClean="0">
              <a:latin typeface="Times New Roman" pitchFamily="18" charset="0"/>
              <a:cs typeface="Times New Roman" pitchFamily="18" charset="0"/>
            </a:rPr>
            <a:t>. рублей</a:t>
          </a:r>
          <a:endParaRPr lang="ru-RU" sz="1100" b="1" i="0" u="none" kern="1200" dirty="0">
            <a:latin typeface="Times New Roman" pitchFamily="18" charset="0"/>
            <a:cs typeface="Times New Roman" pitchFamily="18" charset="0"/>
          </a:endParaRPr>
        </a:p>
      </dsp:txBody>
      <dsp:txXfrm>
        <a:off x="163728" y="288064"/>
        <a:ext cx="1663056" cy="576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0.01942</cdr:x>
      <cdr:y>0.05755</cdr:y>
    </cdr:from>
    <cdr:to>
      <cdr:x>0.98295</cdr:x>
      <cdr:y>0.69707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144016" y="157877"/>
          <a:ext cx="7146358" cy="1754326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lIns="91440" tIns="45720" rIns="91440" bIns="45720">
          <a:spAutoFit/>
        </a:bodyPr>
        <a:lstStyle xmlns:a="http://schemas.openxmlformats.org/drawingml/2006/main"/>
        <a:p xmlns:a="http://schemas.openxmlformats.org/drawingml/2006/main">
          <a:pPr algn="ctr"/>
          <a:endParaRPr lang="ru-RU" sz="5400" b="1" i="1" dirty="0" smtClean="0">
            <a:ln w="17780" cmpd="sng">
              <a:solidFill>
                <a:schemeClr val="accent1">
                  <a:tint val="3000"/>
                </a:schemeClr>
              </a:solidFill>
              <a:prstDash val="solid"/>
              <a:miter lim="800000"/>
            </a:ln>
            <a:gradFill>
              <a:gsLst>
                <a:gs pos="10000">
                  <a:schemeClr val="accent1">
                    <a:tint val="63000"/>
                    <a:sat val="105000"/>
                  </a:schemeClr>
                </a:gs>
                <a:gs pos="90000">
                  <a:schemeClr val="accent1">
                    <a:shade val="50000"/>
                    <a:satMod val="100000"/>
                  </a:schemeClr>
                </a:gs>
              </a:gsLst>
              <a:lin ang="5400000"/>
            </a:gradFill>
            <a:effectLst>
              <a:outerShdw blurRad="55000" dist="50800" dir="5400000" algn="tl">
                <a:srgbClr val="000000">
                  <a:alpha val="33000"/>
                </a:srgbClr>
              </a:outerShdw>
            </a:effectLst>
          </a:endParaRPr>
        </a:p>
        <a:p xmlns:a="http://schemas.openxmlformats.org/drawingml/2006/main">
          <a:pPr algn="ctr"/>
          <a:r>
            <a:rPr lang="ru-RU" sz="5400" b="1" i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Спасибо за внимание!</a:t>
          </a:r>
          <a:endParaRPr lang="ru-RU" sz="5400" b="1" i="1" dirty="0">
            <a:ln w="1905"/>
            <a:gradFill>
              <a:gsLst>
                <a:gs pos="0">
                  <a:schemeClr val="accent6">
                    <a:shade val="20000"/>
                    <a:satMod val="200000"/>
                  </a:schemeClr>
                </a:gs>
                <a:gs pos="78000">
                  <a:schemeClr val="accent6">
                    <a:tint val="90000"/>
                    <a:shade val="89000"/>
                    <a:satMod val="220000"/>
                  </a:schemeClr>
                </a:gs>
                <a:gs pos="100000">
                  <a:schemeClr val="accent6">
                    <a:tint val="12000"/>
                    <a:satMod val="255000"/>
                  </a:schemeClr>
                </a:gs>
              </a:gsLst>
              <a:lin ang="5400000"/>
            </a:gra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51162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A86339-077E-4641-8560-5BD6265DC6E9}" type="datetimeFigureOut">
              <a:rPr lang="ru-RU" smtClean="0"/>
              <a:t>19.05.2023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7288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6712" cy="44735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245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6038" y="9442450"/>
            <a:ext cx="2951162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0183F2-57F4-4D71-AAA5-174CA68D94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25444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DFDC10-3A25-4055-ADF6-4EFCB641D91A}" type="slidenum">
              <a:rPr lang="ru-RU" smtClean="0"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04321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14B95-8438-4531-9BDF-86FE3AADECB2}" type="datetimeFigureOut">
              <a:rPr lang="ru-RU" smtClean="0"/>
              <a:t>19.05.2023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AA509-961B-41F4-819F-C00554583C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1289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14B95-8438-4531-9BDF-86FE3AADECB2}" type="datetimeFigureOut">
              <a:rPr lang="ru-RU" smtClean="0"/>
              <a:t>19.05.2023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AA509-961B-41F4-819F-C00554583C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6834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14B95-8438-4531-9BDF-86FE3AADECB2}" type="datetimeFigureOut">
              <a:rPr lang="ru-RU" smtClean="0"/>
              <a:t>19.05.2023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AA509-961B-41F4-819F-C00554583C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2533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14B95-8438-4531-9BDF-86FE3AADECB2}" type="datetimeFigureOut">
              <a:rPr lang="ru-RU" smtClean="0"/>
              <a:t>19.05.2023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AA509-961B-41F4-819F-C00554583C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2493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14B95-8438-4531-9BDF-86FE3AADECB2}" type="datetimeFigureOut">
              <a:rPr lang="ru-RU" smtClean="0"/>
              <a:t>19.05.2023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AA509-961B-41F4-819F-C00554583C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0429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14B95-8438-4531-9BDF-86FE3AADECB2}" type="datetimeFigureOut">
              <a:rPr lang="ru-RU" smtClean="0"/>
              <a:t>19.05.2023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AA509-961B-41F4-819F-C00554583C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148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14B95-8438-4531-9BDF-86FE3AADECB2}" type="datetimeFigureOut">
              <a:rPr lang="ru-RU" smtClean="0"/>
              <a:t>19.05.2023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AA509-961B-41F4-819F-C00554583C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5171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14B95-8438-4531-9BDF-86FE3AADECB2}" type="datetimeFigureOut">
              <a:rPr lang="ru-RU" smtClean="0"/>
              <a:t>19.05.2023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AA509-961B-41F4-819F-C00554583C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7780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14B95-8438-4531-9BDF-86FE3AADECB2}" type="datetimeFigureOut">
              <a:rPr lang="ru-RU" smtClean="0"/>
              <a:t>19.05.2023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AA509-961B-41F4-819F-C00554583C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8457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14B95-8438-4531-9BDF-86FE3AADECB2}" type="datetimeFigureOut">
              <a:rPr lang="ru-RU" smtClean="0"/>
              <a:t>19.05.2023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AA509-961B-41F4-819F-C00554583C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7846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14B95-8438-4531-9BDF-86FE3AADECB2}" type="datetimeFigureOut">
              <a:rPr lang="ru-RU" smtClean="0"/>
              <a:t>19.05.2023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AA509-961B-41F4-819F-C00554583C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0226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F14B95-8438-4531-9BDF-86FE3AADECB2}" type="datetimeFigureOut">
              <a:rPr lang="ru-RU" smtClean="0"/>
              <a:t>19.05.2023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8AA509-961B-41F4-819F-C00554583C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2581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Relationship Id="rId9" Type="http://schemas.openxmlformats.org/officeDocument/2006/relationships/chart" Target="../charts/char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chart" Target="../charts/chart6.xml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 txBox="1">
            <a:spLocks/>
          </p:cNvSpPr>
          <p:nvPr/>
        </p:nvSpPr>
        <p:spPr bwMode="auto">
          <a:xfrm>
            <a:off x="0" y="0"/>
            <a:ext cx="9144000" cy="93980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normAutofit fontScale="975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ru-RU" sz="3600" dirty="0" smtClean="0"/>
              <a:t>          </a:t>
            </a:r>
            <a:r>
              <a:rPr lang="ru-RU" sz="3600" b="1" dirty="0" smtClean="0">
                <a:solidFill>
                  <a:srgbClr val="0099FF"/>
                </a:solidFill>
                <a:latin typeface="Times New Roman" pitchFamily="18" charset="0"/>
                <a:cs typeface="Times New Roman" pitchFamily="18" charset="0"/>
              </a:rPr>
              <a:t>Кондопожский муниципальный район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2873375"/>
            <a:ext cx="8207375" cy="14160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Публичные слушания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dirty="0" smtClean="0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 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об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 исполнении </a:t>
            </a:r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бюджета Кондопожского муниципального района  за 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2022 </a:t>
            </a:r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год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/>
            </a:r>
            <a:br>
              <a:rPr lang="ru-RU" b="1" dirty="0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</a:br>
            <a:endParaRPr lang="ru-RU" b="1" dirty="0">
              <a:solidFill>
                <a:schemeClr val="bg2">
                  <a:lumMod val="2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80063" y="4868863"/>
            <a:ext cx="3563937" cy="923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Финансовое управление</a:t>
            </a:r>
          </a:p>
          <a:p>
            <a:pPr algn="r">
              <a:defRPr/>
            </a:pPr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Администрации Кондопожского муниципального района</a:t>
            </a:r>
          </a:p>
        </p:txBody>
      </p:sp>
    </p:spTree>
    <p:extLst>
      <p:ext uri="{BB962C8B-B14F-4D97-AF65-F5344CB8AC3E}">
        <p14:creationId xmlns:p14="http://schemas.microsoft.com/office/powerpoint/2010/main" val="31478385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C:\Users\polki\AppData\Local\Microsoft\Windows\INetCache\IE\ZFDSWWC6\Brass_scales_with_cupped_trays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5236" y="2060848"/>
            <a:ext cx="5813528" cy="35547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683568" y="1052736"/>
            <a:ext cx="8003232" cy="13696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Основные характеристики 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бюджета </a:t>
            </a:r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Кондопожского муниципального района 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(исполнено за 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2022 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год) </a:t>
            </a:r>
            <a:endParaRPr lang="ru-RU" b="1" dirty="0" smtClean="0">
              <a:solidFill>
                <a:schemeClr val="bg2">
                  <a:lumMod val="25000"/>
                </a:schemeClr>
              </a:solidFill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dirty="0" smtClean="0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(в </a:t>
            </a:r>
            <a:r>
              <a:rPr lang="ru-RU" sz="1100" b="1" dirty="0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млн.рублей)</a:t>
            </a:r>
            <a:endParaRPr lang="ru-RU" sz="1100" dirty="0">
              <a:solidFill>
                <a:schemeClr val="bg2">
                  <a:lumMod val="25000"/>
                </a:schemeClr>
              </a:solidFill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u="sng" dirty="0">
                <a:solidFill>
                  <a:schemeClr val="accent1">
                    <a:lumMod val="50000"/>
                  </a:schemeClr>
                </a:solidFill>
                <a:latin typeface="+mn-lt"/>
                <a:cs typeface="+mn-cs"/>
              </a:rPr>
              <a:t/>
            </a:r>
            <a:br>
              <a:rPr lang="ru-RU" b="1" u="sng" dirty="0">
                <a:solidFill>
                  <a:schemeClr val="accent1">
                    <a:lumMod val="50000"/>
                  </a:schemeClr>
                </a:solidFill>
                <a:latin typeface="+mn-lt"/>
                <a:cs typeface="+mn-cs"/>
              </a:rPr>
            </a:br>
            <a:endParaRPr lang="ru-RU" b="1" u="sng" dirty="0">
              <a:latin typeface="+mn-lt"/>
              <a:cs typeface="+mn-cs"/>
            </a:endParaRPr>
          </a:p>
        </p:txBody>
      </p:sp>
      <p:sp>
        <p:nvSpPr>
          <p:cNvPr id="5" name="Заголовок 3"/>
          <p:cNvSpPr txBox="1">
            <a:spLocks/>
          </p:cNvSpPr>
          <p:nvPr/>
        </p:nvSpPr>
        <p:spPr bwMode="auto">
          <a:xfrm>
            <a:off x="0" y="0"/>
            <a:ext cx="9144000" cy="939800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normAutofit fontScale="975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ru-RU" sz="3600" dirty="0" smtClean="0"/>
              <a:t>          </a:t>
            </a:r>
            <a:r>
              <a:rPr lang="ru-RU" sz="3600" b="1" dirty="0" smtClean="0">
                <a:solidFill>
                  <a:srgbClr val="0099FF"/>
                </a:solidFill>
                <a:latin typeface="Times New Roman" pitchFamily="18" charset="0"/>
                <a:cs typeface="Times New Roman" pitchFamily="18" charset="0"/>
              </a:rPr>
              <a:t>Кондопожский муниципальный район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051720" y="3933056"/>
            <a:ext cx="1152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1 141,4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012160" y="4394721"/>
            <a:ext cx="1152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1 134,3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797914" y="5517232"/>
            <a:ext cx="19262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Профицит 7,1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411760" y="4671720"/>
            <a:ext cx="1385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Доходы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724128" y="5193452"/>
            <a:ext cx="1385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Расходы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387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875" y="981075"/>
            <a:ext cx="9109075" cy="81560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Динамика </a:t>
            </a:r>
            <a:r>
              <a:rPr lang="ru-RU" b="1" dirty="0" err="1" smtClean="0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потупления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 доходов </a:t>
            </a:r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бюджета Кондопожского муниципального 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района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 за 2021-2022 гг.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dirty="0" smtClean="0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(в </a:t>
            </a:r>
            <a:r>
              <a:rPr lang="ru-RU" sz="1100" b="1" dirty="0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млн.рублей)</a:t>
            </a:r>
            <a:endParaRPr lang="ru-RU" sz="1100" dirty="0">
              <a:solidFill>
                <a:schemeClr val="bg2">
                  <a:lumMod val="2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5" name="Заголовок 3"/>
          <p:cNvSpPr txBox="1">
            <a:spLocks/>
          </p:cNvSpPr>
          <p:nvPr/>
        </p:nvSpPr>
        <p:spPr bwMode="auto">
          <a:xfrm>
            <a:off x="0" y="0"/>
            <a:ext cx="9144000" cy="93980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normAutofit fontScale="975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ru-RU" sz="3600" dirty="0" smtClean="0"/>
              <a:t>          </a:t>
            </a:r>
            <a:r>
              <a:rPr lang="ru-RU" sz="3600" b="1" dirty="0" smtClean="0">
                <a:solidFill>
                  <a:srgbClr val="0099FF"/>
                </a:solidFill>
                <a:latin typeface="Times New Roman" pitchFamily="18" charset="0"/>
                <a:cs typeface="Times New Roman" pitchFamily="18" charset="0"/>
              </a:rPr>
              <a:t>Кондопожский муниципальный район</a:t>
            </a:r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4094921"/>
              </p:ext>
            </p:extLst>
          </p:nvPr>
        </p:nvGraphicFramePr>
        <p:xfrm>
          <a:off x="1151620" y="2852936"/>
          <a:ext cx="684076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226645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 txBox="1">
            <a:spLocks/>
          </p:cNvSpPr>
          <p:nvPr/>
        </p:nvSpPr>
        <p:spPr bwMode="auto">
          <a:xfrm>
            <a:off x="0" y="0"/>
            <a:ext cx="9144000" cy="93980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normAutofit fontScale="975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ru-RU" sz="3600" dirty="0" smtClean="0"/>
              <a:t>          </a:t>
            </a:r>
            <a:r>
              <a:rPr lang="ru-RU" sz="3600" b="1" dirty="0" smtClean="0">
                <a:solidFill>
                  <a:srgbClr val="0099FF"/>
                </a:solidFill>
                <a:latin typeface="Times New Roman" pitchFamily="18" charset="0"/>
                <a:cs typeface="Times New Roman" pitchFamily="18" charset="0"/>
              </a:rPr>
              <a:t>Кондопожский муниципальный район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-17463" y="963613"/>
            <a:ext cx="9109076" cy="81560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Основные источники 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поступления налоговых </a:t>
            </a:r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и неналоговых доходов  бюджета Кондопожского муниципального района 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за 2021-2022 гг.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dirty="0" smtClean="0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(в </a:t>
            </a:r>
            <a:r>
              <a:rPr lang="ru-RU" sz="1100" b="1" dirty="0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млн.рублей)</a:t>
            </a:r>
            <a:endParaRPr lang="ru-RU" sz="1100" dirty="0">
              <a:solidFill>
                <a:schemeClr val="bg2">
                  <a:lumMod val="25000"/>
                </a:schemeClr>
              </a:solidFill>
              <a:latin typeface="+mn-lt"/>
              <a:cs typeface="+mn-cs"/>
            </a:endParaRPr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72061228"/>
              </p:ext>
            </p:extLst>
          </p:nvPr>
        </p:nvGraphicFramePr>
        <p:xfrm>
          <a:off x="21792" y="2060848"/>
          <a:ext cx="4572000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14496442"/>
              </p:ext>
            </p:extLst>
          </p:nvPr>
        </p:nvGraphicFramePr>
        <p:xfrm>
          <a:off x="4537075" y="1988840"/>
          <a:ext cx="4572000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9963322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 txBox="1">
            <a:spLocks/>
          </p:cNvSpPr>
          <p:nvPr/>
        </p:nvSpPr>
        <p:spPr>
          <a:xfrm>
            <a:off x="0" y="0"/>
            <a:ext cx="9144000" cy="939800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</p:spPr>
        <p:txBody>
          <a:bodyPr vert="horz" lIns="91440" tIns="45720" rIns="91440" bIns="45720" rtlCol="0" anchor="ctr"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dirty="0" smtClean="0"/>
              <a:t>           </a:t>
            </a:r>
            <a:r>
              <a:rPr lang="ru-RU" sz="3600" dirty="0" smtClean="0">
                <a:latin typeface="Arial" charset="0"/>
              </a:rPr>
              <a:t> </a:t>
            </a:r>
            <a:r>
              <a:rPr lang="ru-RU" sz="3600" b="1" dirty="0" smtClean="0">
                <a:solidFill>
                  <a:srgbClr val="0099FF"/>
                </a:solidFill>
                <a:latin typeface="Times New Roman" pitchFamily="18" charset="0"/>
                <a:cs typeface="Times New Roman" pitchFamily="18" charset="0"/>
              </a:rPr>
              <a:t>Кондопожский муниципальный район</a:t>
            </a:r>
            <a:endParaRPr lang="ru-RU" sz="3600" b="1" dirty="0">
              <a:solidFill>
                <a:srgbClr val="0099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951545"/>
            <a:ext cx="84604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b="1" dirty="0">
                <a:solidFill>
                  <a:schemeClr val="bg2">
                    <a:lumMod val="25000"/>
                  </a:schemeClr>
                </a:solidFill>
              </a:rPr>
              <a:t>Межбюджетные трансферты предоставленные из 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бюджетов других уровней</a:t>
            </a:r>
            <a:r>
              <a:rPr lang="ru-RU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ru-RU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b="1" dirty="0">
                <a:solidFill>
                  <a:schemeClr val="bg2">
                    <a:lumMod val="25000"/>
                  </a:schemeClr>
                </a:solidFill>
              </a:rPr>
              <a:t>в бюджет Кондопожского муниципального района 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в 2022 году </a:t>
            </a:r>
            <a:r>
              <a:rPr lang="ru-RU" sz="1100" b="1" dirty="0" smtClean="0">
                <a:solidFill>
                  <a:schemeClr val="bg2">
                    <a:lumMod val="25000"/>
                  </a:schemeClr>
                </a:solidFill>
              </a:rPr>
              <a:t>(в </a:t>
            </a:r>
            <a:r>
              <a:rPr lang="ru-RU" sz="1100" b="1" dirty="0">
                <a:solidFill>
                  <a:schemeClr val="bg2">
                    <a:lumMod val="25000"/>
                  </a:schemeClr>
                </a:solidFill>
              </a:rPr>
              <a:t>млн.рублей)</a:t>
            </a:r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1874675051"/>
              </p:ext>
            </p:extLst>
          </p:nvPr>
        </p:nvGraphicFramePr>
        <p:xfrm>
          <a:off x="33227" y="3284984"/>
          <a:ext cx="2251077" cy="15121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5848898" y="5283450"/>
            <a:ext cx="3059832" cy="138499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Из них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из субвенции на образование направлено на заработную плату с начислениями на оплату труда работников дошкольного и общего образования и 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учебные расходы для образовательного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процесса -  45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млн. рублей</a:t>
            </a:r>
            <a:endParaRPr lang="ru-RU" sz="12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Стрелка вправо 1"/>
          <p:cNvSpPr/>
          <p:nvPr/>
        </p:nvSpPr>
        <p:spPr>
          <a:xfrm rot="1714780">
            <a:off x="5213479" y="5348657"/>
            <a:ext cx="563557" cy="524444"/>
          </a:xfrm>
          <a:prstGeom prst="rightArrow">
            <a:avLst>
              <a:gd name="adj1" fmla="val 50000"/>
              <a:gd name="adj2" fmla="val 45963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aphicFrame>
        <p:nvGraphicFramePr>
          <p:cNvPr id="11" name="Диаграмма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91922906"/>
              </p:ext>
            </p:extLst>
          </p:nvPr>
        </p:nvGraphicFramePr>
        <p:xfrm>
          <a:off x="1187624" y="2618404"/>
          <a:ext cx="5598368" cy="33878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</p:spTree>
    <p:extLst>
      <p:ext uri="{BB962C8B-B14F-4D97-AF65-F5344CB8AC3E}">
        <p14:creationId xmlns:p14="http://schemas.microsoft.com/office/powerpoint/2010/main" val="1926895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3"/>
          <p:cNvSpPr txBox="1">
            <a:spLocks/>
          </p:cNvSpPr>
          <p:nvPr/>
        </p:nvSpPr>
        <p:spPr bwMode="auto">
          <a:xfrm>
            <a:off x="0" y="0"/>
            <a:ext cx="9144000" cy="93980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normAutofit fontScale="975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ru-RU" sz="3600" dirty="0" smtClean="0"/>
              <a:t>          </a:t>
            </a:r>
            <a:r>
              <a:rPr lang="ru-RU" sz="3600" b="1" dirty="0" smtClean="0">
                <a:solidFill>
                  <a:srgbClr val="0099FF"/>
                </a:solidFill>
                <a:latin typeface="Times New Roman" pitchFamily="18" charset="0"/>
                <a:cs typeface="Times New Roman" pitchFamily="18" charset="0"/>
              </a:rPr>
              <a:t>Кондопожский муниципальный район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5875" y="981075"/>
            <a:ext cx="9109075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Динамика 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расходов 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бюджета </a:t>
            </a:r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Кондопожского муниципального 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района за 2021-2022 гг.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 </a:t>
            </a:r>
            <a:r>
              <a:rPr lang="ru-RU" sz="1100" b="1" dirty="0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(в млн.рублей)</a:t>
            </a:r>
            <a:endParaRPr lang="ru-RU" sz="1100" dirty="0">
              <a:solidFill>
                <a:schemeClr val="bg2">
                  <a:lumMod val="25000"/>
                </a:schemeClr>
              </a:solidFill>
              <a:latin typeface="+mn-lt"/>
              <a:cs typeface="+mn-cs"/>
            </a:endParaRPr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44262360"/>
              </p:ext>
            </p:extLst>
          </p:nvPr>
        </p:nvGraphicFramePr>
        <p:xfrm>
          <a:off x="1771228" y="2060848"/>
          <a:ext cx="5598368" cy="44679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342624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 txBox="1">
            <a:spLocks/>
          </p:cNvSpPr>
          <p:nvPr/>
        </p:nvSpPr>
        <p:spPr bwMode="auto">
          <a:xfrm>
            <a:off x="0" y="0"/>
            <a:ext cx="9144000" cy="93980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normAutofit fontScale="975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ru-RU" sz="3600" dirty="0" smtClean="0"/>
              <a:t>          </a:t>
            </a:r>
            <a:r>
              <a:rPr lang="ru-RU" sz="3600" b="1" dirty="0" smtClean="0">
                <a:solidFill>
                  <a:srgbClr val="0099FF"/>
                </a:solidFill>
                <a:latin typeface="Times New Roman" pitchFamily="18" charset="0"/>
                <a:cs typeface="Times New Roman" pitchFamily="18" charset="0"/>
              </a:rPr>
              <a:t>Кондопожский муниципальный район</a:t>
            </a: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087438" y="1124744"/>
            <a:ext cx="8047037" cy="576063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1600" b="1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  <a:t>Основные направления </a:t>
            </a:r>
            <a:r>
              <a:rPr lang="ru-RU" sz="1600" b="1" dirty="0">
                <a:solidFill>
                  <a:schemeClr val="bg2">
                    <a:lumMod val="25000"/>
                  </a:schemeClr>
                </a:solidFill>
                <a:latin typeface="+mn-lt"/>
              </a:rPr>
              <a:t>расходов </a:t>
            </a:r>
            <a:r>
              <a:rPr lang="ru-RU" sz="1600" b="1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  <a:t/>
            </a:r>
            <a:br>
              <a:rPr lang="ru-RU" sz="1600" b="1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</a:br>
            <a:r>
              <a:rPr lang="ru-RU" sz="1600" b="1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  <a:t>бюджета  </a:t>
            </a:r>
            <a:r>
              <a:rPr lang="ru-RU" sz="1600" b="1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  <a:t>Кондопожского муниципального района за 2022 год</a:t>
            </a:r>
            <a:br>
              <a:rPr lang="ru-RU" sz="1600" b="1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</a:br>
            <a:r>
              <a:rPr lang="ru-RU" sz="1600" b="1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  <a:t> </a:t>
            </a:r>
            <a:r>
              <a:rPr lang="ru-RU" sz="1100" b="1" dirty="0" smtClean="0">
                <a:solidFill>
                  <a:schemeClr val="bg2">
                    <a:lumMod val="25000"/>
                  </a:schemeClr>
                </a:solidFill>
              </a:rPr>
              <a:t>( в млн</a:t>
            </a:r>
            <a:r>
              <a:rPr lang="ru-RU" sz="1000" b="1" dirty="0" smtClean="0">
                <a:solidFill>
                  <a:schemeClr val="bg2">
                    <a:lumMod val="25000"/>
                  </a:schemeClr>
                </a:solidFill>
              </a:rPr>
              <a:t>. </a:t>
            </a:r>
            <a:r>
              <a:rPr lang="ru-RU" sz="1000" b="1" dirty="0">
                <a:solidFill>
                  <a:schemeClr val="bg2">
                    <a:lumMod val="25000"/>
                  </a:schemeClr>
                </a:solidFill>
              </a:rPr>
              <a:t>рублей)</a:t>
            </a:r>
            <a:r>
              <a:rPr lang="ru-RU" sz="1600" b="1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  <a:t/>
            </a:r>
            <a:br>
              <a:rPr lang="ru-RU" sz="1600" b="1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</a:br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                                                                                                 </a:t>
            </a:r>
            <a:endParaRPr lang="ru-RU" sz="900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1367786045"/>
              </p:ext>
            </p:extLst>
          </p:nvPr>
        </p:nvGraphicFramePr>
        <p:xfrm>
          <a:off x="0" y="1603333"/>
          <a:ext cx="2029761" cy="11521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53762345"/>
              </p:ext>
            </p:extLst>
          </p:nvPr>
        </p:nvGraphicFramePr>
        <p:xfrm>
          <a:off x="1187624" y="2057400"/>
          <a:ext cx="72008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  <p:extLst>
      <p:ext uri="{BB962C8B-B14F-4D97-AF65-F5344CB8AC3E}">
        <p14:creationId xmlns:p14="http://schemas.microsoft.com/office/powerpoint/2010/main" val="17038769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 txBox="1">
            <a:spLocks/>
          </p:cNvSpPr>
          <p:nvPr/>
        </p:nvSpPr>
        <p:spPr>
          <a:xfrm>
            <a:off x="0" y="0"/>
            <a:ext cx="9144000" cy="93980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</p:spPr>
        <p:txBody>
          <a:bodyPr anchor="ctr"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ru-RU" sz="3600" dirty="0" smtClean="0"/>
              <a:t>           </a:t>
            </a:r>
            <a:r>
              <a:rPr lang="ru-RU" sz="3600" dirty="0" smtClean="0">
                <a:latin typeface="Arial" charset="0"/>
              </a:rPr>
              <a:t> </a:t>
            </a:r>
            <a:r>
              <a:rPr lang="ru-RU" sz="3600" b="1" dirty="0" smtClean="0">
                <a:solidFill>
                  <a:srgbClr val="0099FF"/>
                </a:solidFill>
                <a:latin typeface="Times New Roman" pitchFamily="18" charset="0"/>
                <a:cs typeface="Times New Roman" pitchFamily="18" charset="0"/>
              </a:rPr>
              <a:t>Кондопожский муниципальный район</a:t>
            </a:r>
            <a:endParaRPr lang="ru-RU" sz="3600" b="1" dirty="0">
              <a:solidFill>
                <a:srgbClr val="0099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7504" y="1268760"/>
            <a:ext cx="9144001" cy="576064"/>
          </a:xfrm>
          <a:prstGeom prst="rect">
            <a:avLst/>
          </a:prstGeom>
        </p:spPr>
        <p:txBody>
          <a:bodyPr anchor="b"/>
          <a:lstStyle>
            <a:lvl1pPr algn="ctr">
              <a:spcBef>
                <a:spcPct val="0"/>
              </a:spcBef>
              <a:buNone/>
              <a:defRPr b="1" cap="all" spc="-60" baseline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ru-RU" dirty="0" smtClean="0">
              <a:solidFill>
                <a:schemeClr val="bg2">
                  <a:lumMod val="25000"/>
                </a:schemeClr>
              </a:solidFill>
              <a:latin typeface="+mn-lt"/>
            </a:endParaRPr>
          </a:p>
          <a:p>
            <a:pPr fontAlgn="auto">
              <a:spcAft>
                <a:spcPts val="0"/>
              </a:spcAft>
              <a:defRPr/>
            </a:pPr>
            <a:endParaRPr lang="ru-RU" dirty="0">
              <a:solidFill>
                <a:schemeClr val="bg2">
                  <a:lumMod val="25000"/>
                </a:schemeClr>
              </a:solidFill>
              <a:latin typeface="+mn-lt"/>
            </a:endParaRPr>
          </a:p>
          <a:p>
            <a:pPr fontAlgn="auto">
              <a:spcAft>
                <a:spcPts val="0"/>
              </a:spcAft>
              <a:defRPr/>
            </a:pPr>
            <a:endParaRPr lang="ru-RU" dirty="0" smtClean="0">
              <a:solidFill>
                <a:schemeClr val="bg2">
                  <a:lumMod val="25000"/>
                </a:schemeClr>
              </a:solidFill>
              <a:latin typeface="+mn-lt"/>
            </a:endParaRPr>
          </a:p>
          <a:p>
            <a:pPr fontAlgn="auto">
              <a:spcAft>
                <a:spcPts val="0"/>
              </a:spcAft>
              <a:defRPr/>
            </a:pPr>
            <a:endParaRPr lang="ru-RU" dirty="0">
              <a:solidFill>
                <a:schemeClr val="bg2">
                  <a:lumMod val="25000"/>
                </a:schemeClr>
              </a:solidFill>
              <a:latin typeface="+mn-lt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  <a:t>ОБЪЕМ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+mn-lt"/>
              </a:rPr>
              <a:t>МУНИЦИПАЛЬНОГО ДОЛГА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  <a:t>Кондопожского муниципального района </a:t>
            </a:r>
            <a:r>
              <a:rPr lang="ru-RU" sz="1100" dirty="0">
                <a:solidFill>
                  <a:schemeClr val="bg2">
                    <a:lumMod val="25000"/>
                  </a:schemeClr>
                </a:solidFill>
              </a:rPr>
              <a:t>( </a:t>
            </a:r>
            <a:r>
              <a:rPr lang="ru-RU" sz="1100" dirty="0" smtClean="0">
                <a:solidFill>
                  <a:schemeClr val="bg2">
                    <a:lumMod val="25000"/>
                  </a:schemeClr>
                </a:solidFill>
              </a:rPr>
              <a:t>в млн.рублей</a:t>
            </a:r>
            <a:r>
              <a:rPr lang="ru-RU" sz="1100" dirty="0">
                <a:solidFill>
                  <a:schemeClr val="bg2">
                    <a:lumMod val="25000"/>
                  </a:schemeClr>
                </a:solidFill>
              </a:rPr>
              <a:t>)</a:t>
            </a:r>
          </a:p>
          <a:p>
            <a:pPr fontAlgn="auto">
              <a:spcAft>
                <a:spcPts val="0"/>
              </a:spcAft>
              <a:defRPr/>
            </a:pPr>
            <a:endParaRPr lang="ru-RU" dirty="0" smtClean="0">
              <a:solidFill>
                <a:schemeClr val="bg2">
                  <a:lumMod val="25000"/>
                </a:schemeClr>
              </a:solidFill>
              <a:latin typeface="+mn-lt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ru-RU" sz="1000" dirty="0">
                <a:solidFill>
                  <a:srgbClr val="7A7A7A">
                    <a:lumMod val="50000"/>
                  </a:srgbClr>
                </a:solidFill>
              </a:rPr>
              <a:t> </a:t>
            </a:r>
            <a:r>
              <a:rPr lang="ru-RU" sz="1000" dirty="0" smtClean="0">
                <a:solidFill>
                  <a:srgbClr val="7A7A7A">
                    <a:lumMod val="50000"/>
                  </a:srgbClr>
                </a:solidFill>
              </a:rPr>
              <a:t>                                                                                                                              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987824" y="2867781"/>
            <a:ext cx="5760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183</a:t>
            </a:r>
            <a:endParaRPr lang="ru-RU" sz="10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Диаграмма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04585016"/>
              </p:ext>
            </p:extLst>
          </p:nvPr>
        </p:nvGraphicFramePr>
        <p:xfrm>
          <a:off x="1592796" y="2996952"/>
          <a:ext cx="5958408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384160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 txBox="1">
            <a:spLocks/>
          </p:cNvSpPr>
          <p:nvPr/>
        </p:nvSpPr>
        <p:spPr>
          <a:xfrm>
            <a:off x="0" y="0"/>
            <a:ext cx="9144000" cy="93980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</p:spPr>
        <p:txBody>
          <a:bodyPr anchor="ctr"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ru-RU" sz="3600" dirty="0" smtClean="0"/>
              <a:t>           </a:t>
            </a:r>
            <a:r>
              <a:rPr lang="ru-RU" sz="3600" dirty="0" smtClean="0">
                <a:latin typeface="Arial" charset="0"/>
              </a:rPr>
              <a:t> </a:t>
            </a:r>
            <a:r>
              <a:rPr lang="ru-RU" sz="3600" b="1" dirty="0" smtClean="0">
                <a:solidFill>
                  <a:srgbClr val="0099FF"/>
                </a:solidFill>
                <a:latin typeface="Times New Roman" pitchFamily="18" charset="0"/>
                <a:cs typeface="Times New Roman" pitchFamily="18" charset="0"/>
              </a:rPr>
              <a:t>Кондопожский муниципальный район</a:t>
            </a:r>
            <a:endParaRPr lang="ru-RU" sz="3600" b="1" dirty="0">
              <a:solidFill>
                <a:srgbClr val="0099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>
            <a:graphicFrameLocks/>
          </p:cNvGraphicFramePr>
          <p:nvPr/>
        </p:nvGraphicFramePr>
        <p:xfrm>
          <a:off x="179512" y="1909936"/>
          <a:ext cx="8568952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C0384D-76F6-46E3-BDC0-A9C39C4975C0}" type="slidenum">
              <a:rPr lang="ru-RU"/>
              <a:pPr>
                <a:defRPr/>
              </a:pPr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754401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246</TotalTime>
  <Words>300</Words>
  <Application>Microsoft Office PowerPoint</Application>
  <PresentationFormat>Экран (4:3)</PresentationFormat>
  <Paragraphs>61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Основные направления расходов  бюджета  Кондопожского муниципального района за 2022 год  ( в млн. рублей)                                                                                                 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Регина Полькина</dc:creator>
  <cp:lastModifiedBy>Ирина Давыдченко</cp:lastModifiedBy>
  <cp:revision>24</cp:revision>
  <cp:lastPrinted>2023-05-15T14:07:09Z</cp:lastPrinted>
  <dcterms:created xsi:type="dcterms:W3CDTF">2023-05-10T06:45:11Z</dcterms:created>
  <dcterms:modified xsi:type="dcterms:W3CDTF">2023-05-19T11:29:38Z</dcterms:modified>
</cp:coreProperties>
</file>