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149080"/>
            <a:ext cx="7704856" cy="1800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по проектам генеральных планов, проектам правил землепользования и </a:t>
            </a:r>
            <a:r>
              <a:rPr lang="ru-RU" sz="3200" b="1" dirty="0" smtClean="0"/>
              <a:t>застройки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175351" cy="3528392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НОВЫЙ ПОРЯДОК ПРОВЕДЕНИЯ ПУБЛИЧНЫХ СЛУШАНИЙ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57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992888" cy="5832648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ru-RU" sz="2800" dirty="0"/>
              <a:t>П</a:t>
            </a:r>
            <a:r>
              <a:rPr lang="ru-RU" sz="2800" dirty="0" smtClean="0"/>
              <a:t>убличные слушания проводятся в </a:t>
            </a:r>
            <a:r>
              <a:rPr lang="ru-RU" sz="2800" dirty="0"/>
              <a:t>целях соблюдения права человека на благоприятные условия жизнедеятельности, прав и законных интересов правообладателей земельных участков и объектов капитального строительства по проектам генеральных планов, проектам правил землепользования и застройки</a:t>
            </a:r>
            <a:r>
              <a:rPr lang="ru-RU" sz="2800" dirty="0" smtClean="0"/>
              <a:t>,</a:t>
            </a:r>
            <a:r>
              <a:rPr lang="ru-RU" sz="2800" dirty="0">
                <a:solidFill>
                  <a:srgbClr val="22272F"/>
                </a:solidFill>
                <a:latin typeface="PT Serif"/>
              </a:rPr>
              <a:t> проектам, предусматривающим внесение изменений в один из указанных утвержденных </a:t>
            </a:r>
            <a:r>
              <a:rPr lang="ru-RU" sz="2800" dirty="0" smtClean="0">
                <a:solidFill>
                  <a:srgbClr val="22272F"/>
                </a:solidFill>
                <a:latin typeface="PT Serif"/>
              </a:rPr>
              <a:t>документов </a:t>
            </a:r>
            <a:r>
              <a:rPr lang="ru-RU" sz="2800" dirty="0" smtClean="0"/>
              <a:t>в </a:t>
            </a:r>
            <a:r>
              <a:rPr lang="ru-RU" sz="2800" dirty="0"/>
              <a:t>соответствии с уставом муниципального образования и (или) нормативным правовым актом представительного органа муниципального образования и с учетом </a:t>
            </a:r>
            <a:r>
              <a:rPr lang="ru-RU" sz="2800" dirty="0" smtClean="0"/>
              <a:t>положений статей 5.1, 28 Градостроительного кодекса РФ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446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7920880" cy="5904656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sz="3300" b="1" dirty="0" smtClean="0">
                <a:solidFill>
                  <a:srgbClr val="22272F"/>
                </a:solidFill>
                <a:latin typeface="PT Serif"/>
              </a:rPr>
              <a:t>Этапы проведения </a:t>
            </a:r>
            <a:r>
              <a:rPr lang="ru-RU" sz="3300" b="1" dirty="0">
                <a:solidFill>
                  <a:srgbClr val="22272F"/>
                </a:solidFill>
                <a:latin typeface="PT Serif"/>
              </a:rPr>
              <a:t>публичных </a:t>
            </a:r>
            <a:r>
              <a:rPr lang="ru-RU" sz="3300" b="1" dirty="0" smtClean="0">
                <a:solidFill>
                  <a:srgbClr val="22272F"/>
                </a:solidFill>
                <a:latin typeface="PT Serif"/>
              </a:rPr>
              <a:t>слушаний</a:t>
            </a:r>
          </a:p>
          <a:p>
            <a:pPr marL="560070" indent="-514350" algn="just">
              <a:buFont typeface="+mj-lt"/>
              <a:buAutoNum type="arabicPeriod"/>
            </a:pPr>
            <a:r>
              <a:rPr lang="ru-RU" sz="3000" dirty="0">
                <a:solidFill>
                  <a:srgbClr val="22272F"/>
                </a:solidFill>
                <a:latin typeface="PT Serif"/>
              </a:rPr>
              <a:t>Р</a:t>
            </a:r>
            <a:r>
              <a:rPr lang="ru-RU" sz="3000" dirty="0" smtClean="0">
                <a:solidFill>
                  <a:srgbClr val="22272F"/>
                </a:solidFill>
                <a:latin typeface="PT Serif"/>
              </a:rPr>
              <a:t>азмещение </a:t>
            </a:r>
            <a:r>
              <a:rPr lang="ru-RU" sz="3000" dirty="0">
                <a:solidFill>
                  <a:srgbClr val="22272F"/>
                </a:solidFill>
                <a:latin typeface="PT Serif"/>
              </a:rPr>
              <a:t>проекта, подлежащего рассмотрению на публичных слушаниях, и информационных материалов к нему на официальном сайте и открытие </a:t>
            </a:r>
            <a:r>
              <a:rPr lang="ru-RU" sz="3000" dirty="0" smtClean="0">
                <a:solidFill>
                  <a:srgbClr val="22272F"/>
                </a:solidFill>
                <a:latin typeface="PT Serif"/>
              </a:rPr>
              <a:t>экспозиций такого проекта.</a:t>
            </a:r>
          </a:p>
          <a:p>
            <a:pPr marL="560070" indent="-514350" algn="just">
              <a:buFont typeface="+mj-lt"/>
              <a:buAutoNum type="arabicPeriod"/>
            </a:pPr>
            <a:r>
              <a:rPr lang="ru-RU" sz="3000" dirty="0">
                <a:solidFill>
                  <a:srgbClr val="22272F"/>
                </a:solidFill>
                <a:latin typeface="PT Serif"/>
              </a:rPr>
              <a:t>П</a:t>
            </a:r>
            <a:r>
              <a:rPr lang="ru-RU" sz="3000" dirty="0" smtClean="0">
                <a:solidFill>
                  <a:srgbClr val="22272F"/>
                </a:solidFill>
                <a:latin typeface="PT Serif"/>
              </a:rPr>
              <a:t>роведение экспозиций </a:t>
            </a:r>
            <a:r>
              <a:rPr lang="ru-RU" sz="3000" dirty="0">
                <a:solidFill>
                  <a:srgbClr val="22272F"/>
                </a:solidFill>
                <a:latin typeface="PT Serif"/>
              </a:rPr>
              <a:t>проекта, подлежащего рассмотрению на публичных </a:t>
            </a:r>
            <a:r>
              <a:rPr lang="ru-RU" sz="3000" dirty="0" smtClean="0">
                <a:solidFill>
                  <a:srgbClr val="22272F"/>
                </a:solidFill>
                <a:latin typeface="PT Serif"/>
              </a:rPr>
              <a:t>слушаниях.</a:t>
            </a:r>
          </a:p>
          <a:p>
            <a:pPr marL="560070" indent="-514350" algn="just">
              <a:buFont typeface="+mj-lt"/>
              <a:buAutoNum type="arabicPeriod"/>
            </a:pPr>
            <a:r>
              <a:rPr lang="ru-RU" sz="3000" dirty="0">
                <a:solidFill>
                  <a:srgbClr val="22272F"/>
                </a:solidFill>
                <a:latin typeface="PT Serif"/>
              </a:rPr>
              <a:t>П</a:t>
            </a:r>
            <a:r>
              <a:rPr lang="ru-RU" sz="3000" dirty="0" smtClean="0">
                <a:solidFill>
                  <a:srgbClr val="22272F"/>
                </a:solidFill>
                <a:latin typeface="PT Serif"/>
              </a:rPr>
              <a:t>роведение собраний </a:t>
            </a:r>
            <a:r>
              <a:rPr lang="ru-RU" sz="3000" dirty="0">
                <a:solidFill>
                  <a:srgbClr val="22272F"/>
                </a:solidFill>
                <a:latin typeface="PT Serif"/>
              </a:rPr>
              <a:t>участников публичных </a:t>
            </a:r>
            <a:r>
              <a:rPr lang="ru-RU" sz="3000" dirty="0" smtClean="0">
                <a:solidFill>
                  <a:srgbClr val="22272F"/>
                </a:solidFill>
                <a:latin typeface="PT Serif"/>
              </a:rPr>
              <a:t>слушаний.</a:t>
            </a:r>
          </a:p>
          <a:p>
            <a:pPr marL="560070" indent="-514350" algn="just">
              <a:buFont typeface="+mj-lt"/>
              <a:buAutoNum type="arabicPeriod"/>
            </a:pPr>
            <a:r>
              <a:rPr lang="ru-RU" sz="3000" dirty="0">
                <a:solidFill>
                  <a:srgbClr val="22272F"/>
                </a:solidFill>
                <a:latin typeface="PT Serif"/>
              </a:rPr>
              <a:t>П</a:t>
            </a:r>
            <a:r>
              <a:rPr lang="ru-RU" sz="3000" dirty="0" smtClean="0">
                <a:solidFill>
                  <a:srgbClr val="22272F"/>
                </a:solidFill>
                <a:latin typeface="PT Serif"/>
              </a:rPr>
              <a:t>одготовка </a:t>
            </a:r>
            <a:r>
              <a:rPr lang="ru-RU" sz="3000" dirty="0">
                <a:solidFill>
                  <a:srgbClr val="22272F"/>
                </a:solidFill>
                <a:latin typeface="PT Serif"/>
              </a:rPr>
              <a:t>и оформление протокола публичных </a:t>
            </a:r>
            <a:r>
              <a:rPr lang="ru-RU" sz="3000" dirty="0" smtClean="0">
                <a:solidFill>
                  <a:srgbClr val="22272F"/>
                </a:solidFill>
                <a:latin typeface="PT Serif"/>
              </a:rPr>
              <a:t>слушаний.</a:t>
            </a:r>
          </a:p>
          <a:p>
            <a:pPr marL="560070" indent="-514350" algn="just">
              <a:buFont typeface="+mj-lt"/>
              <a:buAutoNum type="arabicPeriod"/>
            </a:pPr>
            <a:r>
              <a:rPr lang="ru-RU" sz="3000" dirty="0">
                <a:solidFill>
                  <a:srgbClr val="22272F"/>
                </a:solidFill>
                <a:latin typeface="PT Serif"/>
              </a:rPr>
              <a:t>П</a:t>
            </a:r>
            <a:r>
              <a:rPr lang="ru-RU" sz="3000" dirty="0" smtClean="0">
                <a:solidFill>
                  <a:srgbClr val="22272F"/>
                </a:solidFill>
                <a:latin typeface="PT Serif"/>
              </a:rPr>
              <a:t>одготовка </a:t>
            </a:r>
            <a:r>
              <a:rPr lang="ru-RU" sz="3000" dirty="0">
                <a:solidFill>
                  <a:srgbClr val="22272F"/>
                </a:solidFill>
                <a:latin typeface="PT Serif"/>
              </a:rPr>
              <a:t>и опубликование заключения о результатах публичных слушаний.</a:t>
            </a:r>
          </a:p>
          <a:p>
            <a:pPr marL="4572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46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04664"/>
            <a:ext cx="7848872" cy="604867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dirty="0" smtClean="0"/>
              <a:t>Участниками публичных </a:t>
            </a:r>
            <a:r>
              <a:rPr lang="ru-RU" sz="2400" dirty="0"/>
              <a:t>слушаний по </a:t>
            </a:r>
            <a:r>
              <a:rPr lang="ru-RU" sz="2400" dirty="0" smtClean="0"/>
              <a:t>проектам</a:t>
            </a:r>
            <a:r>
              <a:rPr lang="ru-RU" sz="2400" dirty="0"/>
              <a:t> генеральных планов, проектам правил землепользования и застройки</a:t>
            </a:r>
            <a:r>
              <a:rPr lang="ru-RU" sz="2400" dirty="0" smtClean="0"/>
              <a:t>, </a:t>
            </a:r>
            <a:r>
              <a:rPr lang="ru-RU" sz="2400" b="1" dirty="0" smtClean="0"/>
              <a:t>являются:</a:t>
            </a:r>
          </a:p>
          <a:p>
            <a:pPr marL="447675" indent="-436563" algn="just">
              <a:buFont typeface="Wingdings" pitchFamily="2" charset="2"/>
              <a:buChar char="ü"/>
            </a:pPr>
            <a:r>
              <a:rPr lang="ru-RU" sz="2800" b="1" dirty="0" smtClean="0"/>
              <a:t>граждане</a:t>
            </a:r>
            <a:r>
              <a:rPr lang="ru-RU" sz="2800" b="1" dirty="0"/>
              <a:t>, постоянно проживающие на территории</a:t>
            </a:r>
            <a:r>
              <a:rPr lang="ru-RU" sz="2800" dirty="0"/>
              <a:t>, в отношении которой подготовлены данные </a:t>
            </a:r>
            <a:r>
              <a:rPr lang="ru-RU" sz="2800" dirty="0" smtClean="0"/>
              <a:t>проекты; </a:t>
            </a:r>
          </a:p>
          <a:p>
            <a:pPr marL="447675" indent="-436563" algn="just">
              <a:buFont typeface="Wingdings" pitchFamily="2" charset="2"/>
              <a:buChar char="ü"/>
            </a:pPr>
            <a:r>
              <a:rPr lang="ru-RU" sz="2800" b="1" dirty="0" smtClean="0"/>
              <a:t>правообладатели </a:t>
            </a:r>
            <a:r>
              <a:rPr lang="ru-RU" sz="2800" b="1" dirty="0"/>
              <a:t>находящихся в границах этой территории земельных участков и (или) расположенных на них объектов капитального </a:t>
            </a:r>
            <a:r>
              <a:rPr lang="ru-RU" sz="2800" b="1" dirty="0" smtClean="0"/>
              <a:t>строительства</a:t>
            </a:r>
            <a:r>
              <a:rPr lang="ru-RU" sz="2800" dirty="0" smtClean="0"/>
              <a:t>; </a:t>
            </a:r>
          </a:p>
          <a:p>
            <a:pPr marL="447675" indent="-436563" algn="just">
              <a:buFont typeface="Wingdings" pitchFamily="2" charset="2"/>
              <a:buChar char="ü"/>
            </a:pPr>
            <a:r>
              <a:rPr lang="ru-RU" sz="2800" b="1" dirty="0" smtClean="0"/>
              <a:t>правообладатели </a:t>
            </a:r>
            <a:r>
              <a:rPr lang="ru-RU" sz="2800" b="1" dirty="0"/>
              <a:t>помещений, являющихся частью указанных объектов капитального строительства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512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8064896" cy="5976664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sz="2800" b="1" dirty="0"/>
              <a:t>Участники </a:t>
            </a:r>
            <a:r>
              <a:rPr lang="ru-RU" sz="2800" b="1" dirty="0" smtClean="0"/>
              <a:t>публичных </a:t>
            </a:r>
            <a:r>
              <a:rPr lang="ru-RU" sz="2800" b="1" dirty="0"/>
              <a:t>слушаний в целях идентификации представляют </a:t>
            </a:r>
            <a:r>
              <a:rPr lang="ru-RU" sz="2800" b="1" dirty="0" smtClean="0"/>
              <a:t>следующие сведения: </a:t>
            </a:r>
          </a:p>
          <a:p>
            <a:pPr marL="447675" indent="-447675"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2800" b="1" dirty="0" smtClean="0"/>
              <a:t>Физические лица </a:t>
            </a:r>
            <a:r>
              <a:rPr lang="ru-RU" sz="2800" dirty="0" smtClean="0"/>
              <a:t>– сведения </a:t>
            </a:r>
            <a:r>
              <a:rPr lang="ru-RU" sz="2800" dirty="0"/>
              <a:t>о себе (</a:t>
            </a:r>
            <a:r>
              <a:rPr lang="ru-RU" sz="2800" dirty="0" smtClean="0"/>
              <a:t>фамилия, </a:t>
            </a:r>
            <a:r>
              <a:rPr lang="ru-RU" sz="2800" dirty="0"/>
              <a:t>имя, </a:t>
            </a:r>
            <a:r>
              <a:rPr lang="ru-RU" sz="2800" dirty="0" smtClean="0"/>
              <a:t>отчество), дата </a:t>
            </a:r>
            <a:r>
              <a:rPr lang="ru-RU" sz="2800" dirty="0"/>
              <a:t>рождения, адрес места жительства (</a:t>
            </a:r>
            <a:r>
              <a:rPr lang="ru-RU" sz="2800" dirty="0" smtClean="0"/>
              <a:t>регистрации).</a:t>
            </a:r>
          </a:p>
          <a:p>
            <a:pPr marL="447675" indent="-447675"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2800" b="1" dirty="0" smtClean="0"/>
              <a:t>Юридические лица </a:t>
            </a:r>
            <a:r>
              <a:rPr lang="ru-RU" sz="2800" dirty="0" smtClean="0"/>
              <a:t>– наименование</a:t>
            </a:r>
            <a:r>
              <a:rPr lang="ru-RU" sz="2800" dirty="0"/>
              <a:t>, основной государственный регистрационный номер, место нахождения и </a:t>
            </a:r>
            <a:r>
              <a:rPr lang="ru-RU" sz="2800" dirty="0" smtClean="0"/>
              <a:t>адрес, с </a:t>
            </a:r>
            <a:r>
              <a:rPr lang="ru-RU" sz="2800" dirty="0"/>
              <a:t>приложением документов, подтверждающих такие </a:t>
            </a:r>
            <a:r>
              <a:rPr lang="ru-RU" sz="2800" dirty="0" smtClean="0"/>
              <a:t>сведения.</a:t>
            </a:r>
          </a:p>
          <a:p>
            <a:pPr marL="447675" indent="-447675"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2800" b="1" dirty="0"/>
              <a:t>П</a:t>
            </a:r>
            <a:r>
              <a:rPr lang="ru-RU" sz="2800" b="1" dirty="0" smtClean="0"/>
              <a:t>равообладатели земельных </a:t>
            </a:r>
            <a:r>
              <a:rPr lang="ru-RU" sz="2800" b="1" dirty="0"/>
              <a:t>участков и (или) расположенных на них объектов капитального строительства и (или) </a:t>
            </a:r>
            <a:r>
              <a:rPr lang="ru-RU" sz="2800" b="1" dirty="0" smtClean="0"/>
              <a:t>помещений </a:t>
            </a:r>
            <a:r>
              <a:rPr lang="ru-RU" sz="2800" dirty="0" smtClean="0"/>
              <a:t>– сведения </a:t>
            </a:r>
            <a:r>
              <a:rPr lang="ru-RU" sz="2800" dirty="0"/>
              <a:t>соответственно о </a:t>
            </a:r>
            <a:r>
              <a:rPr lang="ru-RU" sz="2800" dirty="0" smtClean="0"/>
              <a:t>земельных </a:t>
            </a:r>
            <a:r>
              <a:rPr lang="ru-RU" sz="2800" dirty="0"/>
              <a:t>участках, объектах капитального строительства, </a:t>
            </a:r>
            <a:r>
              <a:rPr lang="ru-RU" sz="2800" dirty="0" smtClean="0"/>
              <a:t>помещениях, 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приложением документов, подтверждающих такие 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сведения (выписки из ЕГРН, </a:t>
            </a:r>
            <a:r>
              <a:rPr lang="ru-RU" sz="2800" dirty="0"/>
              <a:t>устанавливающие или удостоверяющие их права на такие земельные участки</a:t>
            </a:r>
            <a:r>
              <a:rPr lang="ru-RU" sz="2400" dirty="0"/>
              <a:t>, </a:t>
            </a:r>
            <a:r>
              <a:rPr lang="ru-RU" sz="2800" dirty="0"/>
              <a:t>объекты капитального строительства, </a:t>
            </a:r>
            <a:r>
              <a:rPr lang="ru-RU" sz="2800" dirty="0" smtClean="0"/>
              <a:t>помещения)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72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8208912" cy="5976664"/>
          </a:xfrm>
        </p:spPr>
        <p:txBody>
          <a:bodyPr>
            <a:normAutofit fontScale="85000" lnSpcReduction="20000"/>
          </a:bodyPr>
          <a:lstStyle/>
          <a:p>
            <a:pPr marL="45720" indent="0" algn="just">
              <a:buNone/>
            </a:pPr>
            <a:r>
              <a:rPr lang="ru-RU" sz="2400" dirty="0" smtClean="0"/>
              <a:t>На </a:t>
            </a:r>
            <a:r>
              <a:rPr lang="ru-RU" sz="2400" dirty="0"/>
              <a:t>основании протокола </a:t>
            </a:r>
            <a:r>
              <a:rPr lang="ru-RU" sz="2400" dirty="0" smtClean="0"/>
              <a:t>публичных </a:t>
            </a:r>
            <a:r>
              <a:rPr lang="ru-RU" sz="2400" dirty="0"/>
              <a:t>слушаний </a:t>
            </a:r>
            <a:r>
              <a:rPr lang="ru-RU" sz="2400" dirty="0" smtClean="0"/>
              <a:t>подготавливается заключение </a:t>
            </a:r>
            <a:r>
              <a:rPr lang="ru-RU" sz="2400" dirty="0"/>
              <a:t>о результатах </a:t>
            </a:r>
            <a:r>
              <a:rPr lang="ru-RU" sz="2400" dirty="0" smtClean="0"/>
              <a:t>публичных слушаний.</a:t>
            </a:r>
          </a:p>
          <a:p>
            <a:pPr marL="45720" indent="0" algn="ctr">
              <a:buNone/>
            </a:pPr>
            <a:r>
              <a:rPr lang="ru-RU" sz="2400" b="1" dirty="0">
                <a:solidFill>
                  <a:srgbClr val="22272F"/>
                </a:solidFill>
                <a:latin typeface="PT Serif"/>
              </a:rPr>
              <a:t>В заключении о результатах </a:t>
            </a:r>
            <a:r>
              <a:rPr lang="ru-RU" sz="2400" b="1" dirty="0" smtClean="0">
                <a:solidFill>
                  <a:srgbClr val="22272F"/>
                </a:solidFill>
                <a:latin typeface="PT Serif"/>
              </a:rPr>
              <a:t>публичных </a:t>
            </a:r>
            <a:r>
              <a:rPr lang="ru-RU" sz="2400" b="1" dirty="0">
                <a:solidFill>
                  <a:srgbClr val="22272F"/>
                </a:solidFill>
                <a:latin typeface="PT Serif"/>
              </a:rPr>
              <a:t>слушаний </a:t>
            </a:r>
            <a:r>
              <a:rPr lang="ru-RU" sz="2400" b="1" dirty="0" smtClean="0">
                <a:solidFill>
                  <a:srgbClr val="22272F"/>
                </a:solidFill>
                <a:latin typeface="PT Serif"/>
              </a:rPr>
              <a:t>указывается: </a:t>
            </a:r>
          </a:p>
          <a:p>
            <a:pPr marL="528638" indent="-528638" algn="just">
              <a:buFont typeface="Wingdings" pitchFamily="2" charset="2"/>
              <a:buChar char="ü"/>
              <a:tabLst>
                <a:tab pos="450850" algn="l"/>
              </a:tabLst>
            </a:pPr>
            <a:r>
              <a:rPr lang="ru-RU" sz="2400" dirty="0" smtClean="0">
                <a:solidFill>
                  <a:srgbClr val="22272F"/>
                </a:solidFill>
                <a:latin typeface="PT Serif"/>
              </a:rPr>
              <a:t>содержание </a:t>
            </a:r>
            <a:r>
              <a:rPr lang="ru-RU" sz="2400" dirty="0">
                <a:solidFill>
                  <a:srgbClr val="22272F"/>
                </a:solidFill>
                <a:latin typeface="PT Serif"/>
              </a:rPr>
              <a:t>внесенных предложений и замечаний участников </a:t>
            </a:r>
            <a:r>
              <a:rPr lang="ru-RU" sz="2400" dirty="0" smtClean="0">
                <a:solidFill>
                  <a:srgbClr val="22272F"/>
                </a:solidFill>
                <a:latin typeface="PT Serif"/>
              </a:rPr>
              <a:t>публичных </a:t>
            </a:r>
            <a:r>
              <a:rPr lang="ru-RU" sz="2400" dirty="0">
                <a:solidFill>
                  <a:srgbClr val="22272F"/>
                </a:solidFill>
                <a:latin typeface="PT Serif"/>
              </a:rPr>
              <a:t>слушаний с разделением на предложения и замечания </a:t>
            </a:r>
            <a:r>
              <a:rPr lang="ru-RU" sz="2400" dirty="0" smtClean="0">
                <a:solidFill>
                  <a:srgbClr val="22272F"/>
                </a:solidFill>
                <a:latin typeface="PT Serif"/>
              </a:rPr>
              <a:t>граждан</a:t>
            </a:r>
            <a:r>
              <a:rPr lang="ru-RU" sz="2400" dirty="0">
                <a:solidFill>
                  <a:srgbClr val="22272F"/>
                </a:solidFill>
                <a:latin typeface="PT Serif"/>
              </a:rPr>
              <a:t> </a:t>
            </a:r>
            <a:r>
              <a:rPr lang="ru-RU" sz="2400" dirty="0" smtClean="0">
                <a:solidFill>
                  <a:srgbClr val="22272F"/>
                </a:solidFill>
                <a:latin typeface="PT Serif"/>
              </a:rPr>
              <a:t>и иных участников.</a:t>
            </a:r>
          </a:p>
          <a:p>
            <a:pPr marL="528638" indent="-528638" algn="just">
              <a:buFont typeface="Wingdings" pitchFamily="2" charset="2"/>
              <a:buChar char="ü"/>
              <a:tabLst>
                <a:tab pos="450850" algn="l"/>
              </a:tabLst>
            </a:pPr>
            <a:r>
              <a:rPr lang="ru-RU" sz="2400" dirty="0">
                <a:solidFill>
                  <a:srgbClr val="22272F"/>
                </a:solidFill>
                <a:latin typeface="PT Serif"/>
              </a:rPr>
              <a:t>аргументированные рекомендации </a:t>
            </a:r>
            <a:r>
              <a:rPr lang="ru-RU" sz="2400" dirty="0" smtClean="0">
                <a:solidFill>
                  <a:srgbClr val="22272F"/>
                </a:solidFill>
                <a:latin typeface="PT Serif"/>
              </a:rPr>
              <a:t>организатора публичных </a:t>
            </a:r>
            <a:r>
              <a:rPr lang="ru-RU" sz="2400" dirty="0">
                <a:solidFill>
                  <a:srgbClr val="22272F"/>
                </a:solidFill>
                <a:latin typeface="PT Serif"/>
              </a:rPr>
              <a:t>слушаний о целесообразности или нецелесообразности учета внесенных участниками </a:t>
            </a:r>
            <a:r>
              <a:rPr lang="ru-RU" sz="2400" dirty="0" smtClean="0">
                <a:solidFill>
                  <a:srgbClr val="22272F"/>
                </a:solidFill>
                <a:latin typeface="PT Serif"/>
              </a:rPr>
              <a:t>публичных </a:t>
            </a:r>
            <a:r>
              <a:rPr lang="ru-RU" sz="2400" dirty="0">
                <a:solidFill>
                  <a:srgbClr val="22272F"/>
                </a:solidFill>
                <a:latin typeface="PT Serif"/>
              </a:rPr>
              <a:t>слушаний предложений и замечаний и выводы по результатам </a:t>
            </a:r>
            <a:r>
              <a:rPr lang="ru-RU" sz="2400" dirty="0" smtClean="0">
                <a:solidFill>
                  <a:srgbClr val="22272F"/>
                </a:solidFill>
                <a:latin typeface="PT Serif"/>
              </a:rPr>
              <a:t>публичных </a:t>
            </a:r>
            <a:r>
              <a:rPr lang="ru-RU" sz="2400" dirty="0">
                <a:solidFill>
                  <a:srgbClr val="22272F"/>
                </a:solidFill>
                <a:latin typeface="PT Serif"/>
              </a:rPr>
              <a:t>слушаний.</a:t>
            </a:r>
            <a:endParaRPr lang="ru-RU" sz="2400" dirty="0" smtClean="0">
              <a:solidFill>
                <a:srgbClr val="22272F"/>
              </a:solidFill>
              <a:latin typeface="PT Serif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4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Предложения и замечания, не рассматриваются в случае выявления факта представления участником публичных слушаний недостоверных сведений</a:t>
            </a:r>
            <a:r>
              <a:rPr lang="ru-RU" sz="2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2100" i="1" dirty="0" smtClean="0"/>
          </a:p>
          <a:p>
            <a:pPr marL="45720" indent="0" algn="just">
              <a:buNone/>
            </a:pPr>
            <a:r>
              <a:rPr lang="ru-RU" sz="2400" dirty="0" smtClean="0"/>
              <a:t>Глава Администрации </a:t>
            </a:r>
            <a:r>
              <a:rPr lang="ru-RU" sz="2400" dirty="0" err="1" smtClean="0"/>
              <a:t>Кондопожского</a:t>
            </a:r>
            <a:r>
              <a:rPr lang="ru-RU" sz="2400" dirty="0" smtClean="0"/>
              <a:t> </a:t>
            </a:r>
            <a:r>
              <a:rPr lang="ru-RU" sz="2400" dirty="0"/>
              <a:t>муниципального района с учетом заключения о результатах публичных слушаний принимает решение</a:t>
            </a:r>
            <a:r>
              <a:rPr lang="ru-RU" sz="2400" dirty="0" smtClean="0"/>
              <a:t>:</a:t>
            </a:r>
            <a:endParaRPr lang="ru-RU" sz="2400" dirty="0"/>
          </a:p>
          <a:p>
            <a:pPr marL="45720" indent="0" algn="just">
              <a:buNone/>
            </a:pPr>
            <a:r>
              <a:rPr lang="ru-RU" sz="2400" dirty="0"/>
              <a:t>1) о согласии с проектом генерального плана и направлении его в представительный орган муниципального образования</a:t>
            </a:r>
            <a:r>
              <a:rPr lang="ru-RU" sz="2400" dirty="0" smtClean="0"/>
              <a:t>;</a:t>
            </a:r>
            <a:endParaRPr lang="ru-RU" sz="2400" dirty="0"/>
          </a:p>
          <a:p>
            <a:pPr marL="45720" indent="0" algn="just">
              <a:buNone/>
            </a:pPr>
            <a:r>
              <a:rPr lang="ru-RU" sz="2400" dirty="0"/>
              <a:t>2) об отклонении проекта генерального плана и о направлении его на доработку.</a:t>
            </a:r>
          </a:p>
          <a:p>
            <a:pPr marL="4572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8315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215</TotalTime>
  <Words>339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НОВЫЙ ПОРЯДОК ПРОВЕДЕНИЯ ПУБЛИЧНЫХ СЛУШАНИЙ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ПОРЯДОК ПРОВЕДЕНИЯ ПУБЛИЧНЫХ СЛУШАНИЙ</dc:title>
  <dc:creator>Ирина Романова</dc:creator>
  <cp:lastModifiedBy>Ирина Романова</cp:lastModifiedBy>
  <cp:revision>11</cp:revision>
  <dcterms:created xsi:type="dcterms:W3CDTF">2019-06-07T08:36:30Z</dcterms:created>
  <dcterms:modified xsi:type="dcterms:W3CDTF">2019-06-07T12:54:46Z</dcterms:modified>
</cp:coreProperties>
</file>