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3.xml" ContentType="application/vnd.openxmlformats-officedocument.drawingml.chartshapes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7"/>
  </p:notesMasterIdLst>
  <p:sldIdLst>
    <p:sldId id="257" r:id="rId2"/>
    <p:sldId id="261" r:id="rId3"/>
    <p:sldId id="260" r:id="rId4"/>
    <p:sldId id="271" r:id="rId5"/>
    <p:sldId id="283" r:id="rId6"/>
    <p:sldId id="289" r:id="rId7"/>
    <p:sldId id="290" r:id="rId8"/>
    <p:sldId id="265" r:id="rId9"/>
    <p:sldId id="287" r:id="rId10"/>
    <p:sldId id="282" r:id="rId11"/>
    <p:sldId id="288" r:id="rId12"/>
    <p:sldId id="275" r:id="rId13"/>
    <p:sldId id="266" r:id="rId14"/>
    <p:sldId id="280" r:id="rId15"/>
    <p:sldId id="291" r:id="rId16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E36"/>
    <a:srgbClr val="FF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\D\&#1054;&#1073;&#1097;&#1080;&#1077;\&#1055;&#1086;&#1089;&#1090;&#1072;&#1085;&#1086;&#1074;&#1083;&#1077;&#1085;&#1080;&#1103;,%20&#1056;&#1077;&#1096;&#1077;&#1085;&#1080;&#1103;\2026\&#1088;&#1072;&#1081;&#1086;&#1085;\1.%20&#1087;&#1077;&#1088;&#1074;&#1086;&#1085;&#1072;&#1095;&#1072;&#1083;&#1100;&#1085;&#1086;&#1077;%20&#1088;&#1077;&#1096;&#1077;&#1085;&#1080;&#1077;\&#1087;&#1091;&#1073;&#1083;&#1080;&#1095;&#1085;&#1099;&#1077;%20&#1089;&#1083;&#1091;&#1096;&#1072;&#1085;&#1080;&#1103;%2027.11.2025\&#1088;&#1072;&#1081;&#1086;&#1085;%20&#1082;%20&#1087;&#1088;&#1077;&#1079;&#1077;&#1085;&#1090;&#1072;&#1094;&#1080;&#1080;_202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88;&#1072;&#1081;&#1086;&#1085;\&#1088;&#1072;&#1081;&#1086;&#1085;%20&#1082;%20&#1087;&#1088;&#1077;&#1079;&#1077;&#1085;&#1090;&#1072;&#1094;&#1080;&#1080;_2025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88;&#1072;&#1081;&#1086;&#1085;\&#1088;&#1072;&#1081;&#1086;&#1085;%20&#1082;%20&#1087;&#1088;&#1077;&#1079;&#1077;&#1085;&#1090;&#1072;&#1094;&#1080;&#1080;_2025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88;&#1072;&#1081;&#1086;&#1085;\&#1088;&#1072;&#1081;&#1086;&#1085;%20&#1082;%20&#1087;&#1088;&#1077;&#1079;&#1077;&#1085;&#1090;&#1072;&#1094;&#1080;&#1080;_2025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88;&#1072;&#1081;&#1086;&#1085;\&#1088;&#1072;&#1081;&#1086;&#1085;%20&#1082;%20&#1087;&#1088;&#1077;&#1079;&#1077;&#1085;&#1090;&#1072;&#1094;&#1080;&#1080;_2025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88;&#1072;&#1081;&#1086;&#1085;\&#1088;&#1072;&#1081;&#1086;&#1085;%20&#1082;%20&#1087;&#1088;&#1077;&#1079;&#1077;&#1085;&#1090;&#1072;&#1094;&#1080;&#1080;_2025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192.168.1.2\D\&#1054;&#1073;&#1097;&#1080;&#1077;\&#1055;&#1086;&#1089;&#1090;&#1072;&#1085;&#1086;&#1074;&#1083;&#1077;&#1085;&#1080;&#1103;,%20&#1056;&#1077;&#1096;&#1077;&#1085;&#1080;&#1103;\2026\&#1088;&#1072;&#1081;&#1086;&#1085;\1.%20&#1087;&#1077;&#1088;&#1074;&#1086;&#1085;&#1072;&#1095;&#1072;&#1083;&#1100;&#1085;&#1086;&#1077;%20&#1088;&#1077;&#1096;&#1077;&#1085;&#1080;&#1077;\&#1087;&#1091;&#1073;&#1083;&#1080;&#1095;&#1085;&#1099;&#1077;%20&#1089;&#1083;&#1091;&#1096;&#1072;&#1085;&#1080;&#1103;%2027.11.2025\&#1088;&#1072;&#1081;&#1086;&#1085;%20&#1082;%20&#1087;&#1088;&#1077;&#1079;&#1077;&#1085;&#1090;&#1072;&#1094;&#1080;&#1080;_2025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2\D\&#1054;&#1073;&#1097;&#1080;&#1077;\&#1055;&#1086;&#1089;&#1090;&#1072;&#1085;&#1086;&#1074;&#1083;&#1077;&#1085;&#1080;&#1103;,%20&#1056;&#1077;&#1096;&#1077;&#1085;&#1080;&#1103;\2026\&#1088;&#1072;&#1081;&#1086;&#1085;\1.%20&#1087;&#1077;&#1088;&#1074;&#1086;&#1085;&#1072;&#1095;&#1072;&#1083;&#1100;&#1085;&#1086;&#1077;%20&#1088;&#1077;&#1096;&#1077;&#1085;&#1080;&#1077;\&#1087;&#1091;&#1073;&#1083;&#1080;&#1095;&#1085;&#1099;&#1077;%20&#1089;&#1083;&#1091;&#1096;&#1072;&#1085;&#1080;&#1103;%2027.11.2025\&#1088;&#1072;&#1081;&#1086;&#1085;%20&#1082;%20&#1087;&#1088;&#1077;&#1079;&#1077;&#1085;&#1090;&#1072;&#1094;&#1080;&#1080;_202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Mynet3\D\&#1041;&#1102;&#1076;&#1078;&#1077;&#1090;&#1085;&#1099;&#1081;%20&#1086;&#1090;&#1076;&#1077;&#1083;\&#1040;&#1085;&#1072;&#1083;&#1080;&#1079;\&#1087;&#1088;&#1077;&#1079;&#1077;&#1085;&#1090;&#1072;&#1094;&#1080;&#1080;%20&#1082;%20&#1087;&#1091;&#1073;&#1083;&#1080;&#1095;&#1085;&#1099;&#1080;%20&#1089;&#1083;&#1091;&#1096;&#1072;&#1085;&#1080;&#1103;&#1084;%202023%20&#1075;&#1086;&#1076;\&#1088;&#1072;&#1081;&#1086;&#1085;%20&#1082;%20&#1087;&#1088;&#1077;&#1079;&#1077;&#1085;&#1090;&#1072;&#1094;&#1080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88;&#1072;&#1081;&#1086;&#1085;\&#1088;&#1072;&#1081;&#1086;&#1085;%20&#1082;%20&#1087;&#1088;&#1077;&#1079;&#1077;&#1085;&#1090;&#1072;&#1094;&#1080;&#1080;_202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88;&#1072;&#1081;&#1086;&#1085;\&#1088;&#1072;&#1081;&#1086;&#1085;%20&#1082;%20&#1087;&#1088;&#1077;&#1079;&#1077;&#1085;&#1090;&#1072;&#1094;&#1080;&#1080;_202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88;&#1072;&#1081;&#1086;&#1085;\&#1088;&#1072;&#1081;&#1086;&#1085;%20&#1082;%20&#1087;&#1088;&#1077;&#1079;&#1077;&#1085;&#1090;&#1072;&#1094;&#1080;&#1080;_202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Лист2!$B$3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Лист2!$C$2:$G$2</c:f>
              <c:strCache>
                <c:ptCount val="5"/>
                <c:pt idx="0">
                  <c:v>Факт 2024 года</c:v>
                </c:pt>
                <c:pt idx="1">
                  <c:v>План на 18.11.2025 год </c:v>
                </c:pt>
                <c:pt idx="2">
                  <c:v>Проект 2026 год</c:v>
                </c:pt>
                <c:pt idx="3">
                  <c:v>Проект 2027 год</c:v>
                </c:pt>
                <c:pt idx="4">
                  <c:v>Проект 2028 год</c:v>
                </c:pt>
              </c:strCache>
            </c:strRef>
          </c:cat>
          <c:val>
            <c:numRef>
              <c:f>Лист2!$C$3:$G$3</c:f>
              <c:numCache>
                <c:formatCode>#,##0.0</c:formatCode>
                <c:ptCount val="5"/>
                <c:pt idx="0">
                  <c:v>1352</c:v>
                </c:pt>
                <c:pt idx="1">
                  <c:v>1779.7</c:v>
                </c:pt>
                <c:pt idx="2">
                  <c:v>1336.7</c:v>
                </c:pt>
                <c:pt idx="3">
                  <c:v>1369</c:v>
                </c:pt>
                <c:pt idx="4">
                  <c:v>1340.9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4A-46DD-95FA-E532B37100D4}"/>
            </c:ext>
          </c:extLst>
        </c:ser>
        <c:ser>
          <c:idx val="1"/>
          <c:order val="1"/>
          <c:tx>
            <c:strRef>
              <c:f>Лист2!$B$4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565468814539447E-2"/>
                  <c:y val="-2.9371441892649462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1 282,4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783147459727387E-2"/>
                  <c:y val="-1.34617553561177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869888475836431E-2"/>
                  <c:y val="2.9371441892649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08756712102425E-2"/>
                  <c:y val="-2.692351071223545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Лист2!$C$2:$G$2</c:f>
              <c:strCache>
                <c:ptCount val="5"/>
                <c:pt idx="0">
                  <c:v>Факт 2024 года</c:v>
                </c:pt>
                <c:pt idx="1">
                  <c:v>План на 18.11.2025 год </c:v>
                </c:pt>
                <c:pt idx="2">
                  <c:v>Проект 2026 год</c:v>
                </c:pt>
                <c:pt idx="3">
                  <c:v>Проект 2027 год</c:v>
                </c:pt>
                <c:pt idx="4">
                  <c:v>Проект 2028 год</c:v>
                </c:pt>
              </c:strCache>
            </c:strRef>
          </c:cat>
          <c:val>
            <c:numRef>
              <c:f>Лист2!$C$4:$G$4</c:f>
              <c:numCache>
                <c:formatCode>#,##0.0</c:formatCode>
                <c:ptCount val="5"/>
                <c:pt idx="0">
                  <c:v>1283</c:v>
                </c:pt>
                <c:pt idx="1">
                  <c:v>1767.4</c:v>
                </c:pt>
                <c:pt idx="2">
                  <c:v>1285.7</c:v>
                </c:pt>
                <c:pt idx="3">
                  <c:v>1344.7</c:v>
                </c:pt>
                <c:pt idx="4">
                  <c:v>1339.8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4A-46DD-95FA-E532B37100D4}"/>
            </c:ext>
          </c:extLst>
        </c:ser>
        <c:ser>
          <c:idx val="2"/>
          <c:order val="2"/>
          <c:tx>
            <c:strRef>
              <c:f>Лист2!$B$5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69,6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044196612969849E-3"/>
                  <c:y val="-7.9679865159641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Лист2!$C$2:$G$2</c:f>
              <c:strCache>
                <c:ptCount val="5"/>
                <c:pt idx="0">
                  <c:v>Факт 2024 года</c:v>
                </c:pt>
                <c:pt idx="1">
                  <c:v>План на 18.11.2025 год </c:v>
                </c:pt>
                <c:pt idx="2">
                  <c:v>Проект 2026 год</c:v>
                </c:pt>
                <c:pt idx="3">
                  <c:v>Проект 2027 год</c:v>
                </c:pt>
                <c:pt idx="4">
                  <c:v>Проект 2028 год</c:v>
                </c:pt>
              </c:strCache>
            </c:strRef>
          </c:cat>
          <c:val>
            <c:numRef>
              <c:f>Лист2!$C$5:$G$5</c:f>
              <c:numCache>
                <c:formatCode>#,##0.0</c:formatCode>
                <c:ptCount val="5"/>
                <c:pt idx="0">
                  <c:v>69</c:v>
                </c:pt>
                <c:pt idx="1">
                  <c:v>12.299999999999955</c:v>
                </c:pt>
                <c:pt idx="2">
                  <c:v>51</c:v>
                </c:pt>
                <c:pt idx="3">
                  <c:v>24.299999999999955</c:v>
                </c:pt>
                <c:pt idx="4">
                  <c:v>1.1000000000001364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B4A-46DD-95FA-E532B37100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8492544"/>
        <c:axId val="167940032"/>
        <c:axId val="0"/>
      </c:bar3DChart>
      <c:catAx>
        <c:axId val="84925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7940032"/>
        <c:crosses val="autoZero"/>
        <c:auto val="1"/>
        <c:lblAlgn val="ctr"/>
        <c:lblOffset val="100"/>
        <c:noMultiLvlLbl val="0"/>
      </c:catAx>
      <c:valAx>
        <c:axId val="16794003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84925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753519551918141E-2"/>
          <c:y val="0.12430064789170925"/>
          <c:w val="0.73908929679813951"/>
          <c:h val="0.64155886089451719"/>
        </c:manualLayout>
      </c:layout>
      <c:doughnutChart>
        <c:varyColors val="1"/>
        <c:ser>
          <c:idx val="0"/>
          <c:order val="0"/>
          <c:explosion val="12"/>
          <c:dLbls>
            <c:dLbl>
              <c:idx val="0"/>
              <c:layout>
                <c:manualLayout>
                  <c:x val="-0.18675083823456698"/>
                  <c:y val="4.853165687429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EE-489F-817B-1DB9600808CB}"/>
                </c:ext>
              </c:extLst>
            </c:dLbl>
            <c:dLbl>
              <c:idx val="1"/>
              <c:layout>
                <c:manualLayout>
                  <c:x val="0.17291803051225488"/>
                  <c:y val="-5.1201575492229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EE-489F-817B-1DB9600808CB}"/>
                </c:ext>
              </c:extLst>
            </c:dLbl>
            <c:dLbl>
              <c:idx val="2"/>
              <c:layout>
                <c:manualLayout>
                  <c:x val="0.10469204704889022"/>
                  <c:y val="-2.8271347016385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1EE-489F-817B-1DB9600808CB}"/>
                </c:ext>
              </c:extLst>
            </c:dLbl>
            <c:dLbl>
              <c:idx val="3"/>
              <c:layout>
                <c:manualLayout>
                  <c:x val="0.12653780893639618"/>
                  <c:y val="-4.0681423452616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1EE-489F-817B-1DB9600808CB}"/>
                </c:ext>
              </c:extLst>
            </c:dLbl>
            <c:dLbl>
              <c:idx val="4"/>
              <c:layout>
                <c:manualLayout>
                  <c:x val="9.8418295839419134E-2"/>
                  <c:y val="2.4408854071569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1EE-489F-817B-1DB9600808CB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EE-489F-817B-1DB9600808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1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Лист6!$B$66:$B$71</c:f>
              <c:numCache>
                <c:formatCode>#\ ##0.0</c:formatCode>
                <c:ptCount val="6"/>
                <c:pt idx="0">
                  <c:v>49.1</c:v>
                </c:pt>
                <c:pt idx="1">
                  <c:v>26.7</c:v>
                </c:pt>
                <c:pt idx="2">
                  <c:v>4</c:v>
                </c:pt>
                <c:pt idx="3">
                  <c:v>3.8</c:v>
                </c:pt>
                <c:pt idx="4">
                  <c:v>1.1000000000000001</c:v>
                </c:pt>
                <c:pt idx="5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1EE-489F-817B-1DB960080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3"/>
        <c:holeSize val="57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50973374516953"/>
          <c:y val="4.7901220376650004E-2"/>
          <c:w val="0.59330819451031103"/>
          <c:h val="0.76794451788416962"/>
        </c:manualLayout>
      </c:layout>
      <c:doughnutChart>
        <c:varyColors val="1"/>
        <c:ser>
          <c:idx val="0"/>
          <c:order val="0"/>
          <c:spPr>
            <a:scene3d>
              <a:camera prst="orthographicFront"/>
              <a:lightRig rig="threePt" dir="t">
                <a:rot lat="0" lon="0" rev="1800000"/>
              </a:lightRig>
            </a:scene3d>
            <a:sp3d>
              <a:bevelT w="63500" h="25400"/>
            </a:sp3d>
          </c:spPr>
          <c:explosion val="15"/>
          <c:dLbls>
            <c:dLbl>
              <c:idx val="0"/>
              <c:layout>
                <c:manualLayout>
                  <c:x val="-7.8328214983709538E-2"/>
                  <c:y val="0.100635285552809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1B-4016-877D-FDB24FC5A7D7}"/>
                </c:ext>
              </c:extLst>
            </c:dLbl>
            <c:dLbl>
              <c:idx val="1"/>
              <c:layout>
                <c:manualLayout>
                  <c:x val="0.16882176124512366"/>
                  <c:y val="-1.0678391478437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1B-4016-877D-FDB24FC5A7D7}"/>
                </c:ext>
              </c:extLst>
            </c:dLbl>
            <c:dLbl>
              <c:idx val="2"/>
              <c:layout>
                <c:manualLayout>
                  <c:x val="8.5943573229699338E-2"/>
                  <c:y val="-1.9363564955840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1B-4016-877D-FDB24FC5A7D7}"/>
                </c:ext>
              </c:extLst>
            </c:dLbl>
            <c:dLbl>
              <c:idx val="3"/>
              <c:layout>
                <c:manualLayout>
                  <c:x val="8.2710635332538793E-2"/>
                  <c:y val="9.7323600973236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1B-4016-877D-FDB24FC5A7D7}"/>
                </c:ext>
              </c:extLst>
            </c:dLbl>
            <c:dLbl>
              <c:idx val="4"/>
              <c:layout>
                <c:manualLayout>
                  <c:x val="8.6470209665836004E-2"/>
                  <c:y val="6.81265206812652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1B-4016-877D-FDB24FC5A7D7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1B-4016-877D-FDB24FC5A7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1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Лист6!$B$74:$B$79</c:f>
              <c:numCache>
                <c:formatCode>#\ ##0.0</c:formatCode>
                <c:ptCount val="6"/>
                <c:pt idx="0">
                  <c:v>47.4</c:v>
                </c:pt>
                <c:pt idx="1">
                  <c:v>26.7</c:v>
                </c:pt>
                <c:pt idx="2">
                  <c:v>4</c:v>
                </c:pt>
                <c:pt idx="3">
                  <c:v>3.8</c:v>
                </c:pt>
                <c:pt idx="4">
                  <c:v>1.1000000000000001</c:v>
                </c:pt>
                <c:pt idx="5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B1B-4016-877D-FDB24FC5A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11"/>
        <c:holeSize val="55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49916939386386"/>
          <c:y val="5.3197312222604917E-2"/>
          <c:w val="0.40784204554414438"/>
          <c:h val="0.48764249197333531"/>
        </c:manualLayout>
      </c:layout>
      <c:doughnutChart>
        <c:varyColors val="1"/>
        <c:ser>
          <c:idx val="0"/>
          <c:order val="0"/>
          <c:explosion val="17"/>
          <c:dLbls>
            <c:dLbl>
              <c:idx val="0"/>
              <c:layout>
                <c:manualLayout>
                  <c:x val="-0.12301688547205455"/>
                  <c:y val="2.0592179187630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793736716355802"/>
                  <c:y val="-3.235913872341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587767317145085E-2"/>
                  <c:y val="-2.3533919071577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4127429607703996E-2"/>
                  <c:y val="-1.1766959535788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8730806702114908E-2"/>
                  <c:y val="2.94173988394720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4127429607703996E-2"/>
                  <c:y val="5.8834797678944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1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Лист6!$A$58:$A$63</c:f>
              <c:strCache>
                <c:ptCount val="6"/>
                <c:pt idx="0">
                  <c:v>Доходы от оказания платных услуг и компенсации затрат государства</c:v>
                </c:pt>
                <c:pt idx="1">
                  <c:v>Доходы, получаемые в виде арендной платы</c:v>
                </c:pt>
                <c:pt idx="2">
                  <c:v>Доходы от сдачи в аренду имущества</c:v>
                </c:pt>
                <c:pt idx="3">
                  <c:v>Штрафы, санкции, возмещение ущерба</c:v>
                </c:pt>
                <c:pt idx="4">
                  <c:v>Доходы от использования имущества</c:v>
                </c:pt>
                <c:pt idx="5">
                  <c:v>Доходы от реализации имущества </c:v>
                </c:pt>
              </c:strCache>
            </c:strRef>
          </c:cat>
          <c:val>
            <c:numRef>
              <c:f>Лист6!$B$58:$B$63</c:f>
              <c:numCache>
                <c:formatCode>#,##0.0</c:formatCode>
                <c:ptCount val="6"/>
                <c:pt idx="0">
                  <c:v>49.4</c:v>
                </c:pt>
                <c:pt idx="1">
                  <c:v>26.7</c:v>
                </c:pt>
                <c:pt idx="2">
                  <c:v>4</c:v>
                </c:pt>
                <c:pt idx="3">
                  <c:v>3.7</c:v>
                </c:pt>
                <c:pt idx="4">
                  <c:v>1.1000000000000001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EB-44F1-A65A-8ADC74077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3"/>
        <c:holeSize val="58"/>
      </c:doughnutChart>
    </c:plotArea>
    <c:legend>
      <c:legendPos val="b"/>
      <c:layout>
        <c:manualLayout>
          <c:xMode val="edge"/>
          <c:yMode val="edge"/>
          <c:x val="2.8556384256705824E-2"/>
          <c:y val="0.60219326844234156"/>
          <c:w val="0.87199424707176221"/>
          <c:h val="0.38186253624126576"/>
        </c:manualLayout>
      </c:layout>
      <c:overlay val="0"/>
      <c:txPr>
        <a:bodyPr/>
        <a:lstStyle/>
        <a:p>
          <a:pPr algn="ctr" rtl="0">
            <a:defRPr lang="ru-RU" sz="1050" b="1" i="0" u="none" strike="noStrike" kern="1200" baseline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4870218687452801E-2"/>
          <c:y val="1.8959336812964932E-2"/>
          <c:w val="0.48266734263850819"/>
          <c:h val="0.8245849938451445"/>
        </c:manualLayout>
      </c:layout>
      <c:pieChart>
        <c:varyColors val="1"/>
        <c:ser>
          <c:idx val="0"/>
          <c:order val="0"/>
          <c:spPr>
            <a:ln>
              <a:solidFill>
                <a:srgbClr val="0BD0D9">
                  <a:lumMod val="60000"/>
                  <a:lumOff val="40000"/>
                </a:srgbClr>
              </a:solidFill>
            </a:ln>
          </c:spPr>
          <c:explosion val="32"/>
          <c:dPt>
            <c:idx val="0"/>
            <c:bubble3D val="0"/>
            <c:explosion val="0"/>
          </c:dPt>
          <c:dPt>
            <c:idx val="1"/>
            <c:bubble3D val="0"/>
            <c:explosion val="0"/>
            <c:spPr>
              <a:solidFill>
                <a:schemeClr val="accent5">
                  <a:lumMod val="75000"/>
                </a:schemeClr>
              </a:solidFill>
              <a:ln>
                <a:solidFill>
                  <a:srgbClr val="0BD0D9">
                    <a:lumMod val="60000"/>
                    <a:lumOff val="40000"/>
                  </a:srgbClr>
                </a:solidFill>
              </a:ln>
            </c:spPr>
          </c:dPt>
          <c:dPt>
            <c:idx val="2"/>
            <c:bubble3D val="0"/>
            <c:explosion val="0"/>
          </c:dPt>
          <c:dPt>
            <c:idx val="3"/>
            <c:bubble3D val="0"/>
            <c:explosion val="0"/>
          </c:dPt>
          <c:dPt>
            <c:idx val="5"/>
            <c:bubble3D val="0"/>
            <c:explosion val="0"/>
            <c:spPr>
              <a:solidFill>
                <a:srgbClr val="00B0F0"/>
              </a:solidFill>
              <a:ln>
                <a:solidFill>
                  <a:srgbClr val="0BD0D9">
                    <a:lumMod val="60000"/>
                    <a:lumOff val="40000"/>
                  </a:srgbClr>
                </a:solidFill>
              </a:ln>
            </c:spPr>
          </c:dPt>
          <c:dPt>
            <c:idx val="6"/>
            <c:bubble3D val="0"/>
            <c:explosion val="1"/>
          </c:dPt>
          <c:dPt>
            <c:idx val="7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rgbClr val="0BD0D9">
                    <a:lumMod val="60000"/>
                    <a:lumOff val="40000"/>
                  </a:srgbClr>
                </a:solidFill>
              </a:ln>
            </c:spPr>
          </c:dPt>
          <c:dLbls>
            <c:dLbl>
              <c:idx val="1"/>
              <c:layout>
                <c:manualLayout>
                  <c:x val="-0.12769562255422298"/>
                  <c:y val="-0.142783986765707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2084105683972581E-2"/>
                  <c:y val="-4.02582765754968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231467545430062E-3"/>
                  <c:y val="-1.24159910039144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6.3903737384939555E-2"/>
                  <c:y val="-7.533968992231276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6221951129348237E-2"/>
                  <c:y val="4.17929305232113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1230585613418047E-2"/>
                  <c:y val="0.13349522534061017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 smtClean="0"/>
                      <a:t>Непрограммные </a:t>
                    </a:r>
                    <a:r>
                      <a:rPr lang="ru-RU" sz="1050" dirty="0"/>
                      <a:t>направления </a:t>
                    </a:r>
                    <a:r>
                      <a:rPr lang="ru-RU" sz="1050" dirty="0" smtClean="0"/>
                      <a:t>деятельности;</a:t>
                    </a:r>
                    <a:r>
                      <a:rPr lang="ru-RU" sz="1050" baseline="0" dirty="0" smtClean="0"/>
                      <a:t> </a:t>
                    </a:r>
                    <a:r>
                      <a:rPr lang="ru-RU" sz="1050" dirty="0" smtClean="0"/>
                      <a:t>215,3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(программннепрограммн!$A$5;программннепрограммн!$A$6;программннепрограммн!$A$7;программннепрограммн!$A$8;программннепрограммн!$A$9;программннепрограммн!$A$10;программннепрограммн!$A$11;программннепрограммн!$A$12)</c:f>
              <c:strCache>
                <c:ptCount val="8"/>
                <c:pt idx="0">
                  <c:v>«Социальная поддержка населения Кондопожского муниципального района»</c:v>
                </c:pt>
                <c:pt idx="1">
                  <c:v>«Развитие образования в Кондопожском муниципальном районе»</c:v>
                </c:pt>
                <c:pt idx="2">
                  <c:v>«Культура в Кондопожском муниципальном районе»</c:v>
                </c:pt>
                <c:pt idx="3">
                  <c:v>«Комплексное развитие коммунальной инфраструктуры Кондопожского муниципального района»</c:v>
                </c:pt>
                <c:pt idx="4">
                  <c:v> «Поддержка малого и среднего предпринимательства в Кондопожском муниципальном районе»</c:v>
                </c:pt>
                <c:pt idx="5">
                  <c:v> «Развитие физической культуры и массового спорта, формирование здорового образа жизни населения Кондопожского муниципального района»</c:v>
                </c:pt>
                <c:pt idx="6">
                  <c:v>«Управление муниципальными финансами»</c:v>
                </c:pt>
                <c:pt idx="7">
                  <c:v>Непрограммные направления деятельности</c:v>
                </c:pt>
              </c:strCache>
            </c:strRef>
          </c:cat>
          <c:val>
            <c:numRef>
              <c:f>(программннепрограммн!$B$5;программннепрограммн!$B$6;программннепрограммн!$B$7;программннепрограммн!$B$8;программннепрограммн!$B$9;программннепрограммн!$B$10;программннепрограммн!$B$11;программннепрограммн!$B$12)</c:f>
              <c:numCache>
                <c:formatCode>General</c:formatCode>
                <c:ptCount val="8"/>
                <c:pt idx="0">
                  <c:v>47.4</c:v>
                </c:pt>
                <c:pt idx="1">
                  <c:v>820.1</c:v>
                </c:pt>
                <c:pt idx="2">
                  <c:v>26</c:v>
                </c:pt>
                <c:pt idx="3">
                  <c:v>11.8</c:v>
                </c:pt>
                <c:pt idx="4">
                  <c:v>0.1</c:v>
                </c:pt>
                <c:pt idx="5">
                  <c:v>55.6</c:v>
                </c:pt>
                <c:pt idx="6">
                  <c:v>109.4</c:v>
                </c:pt>
                <c:pt idx="7">
                  <c:v>215.3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851274576593419"/>
          <c:y val="6.7101819101741136E-2"/>
          <c:w val="0.46926556715621814"/>
          <c:h val="0.73764654418197728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54830750882997"/>
          <c:y val="5.3523071894434476E-2"/>
          <c:w val="0.5273647910311452"/>
          <c:h val="0.9464769281055655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0.14704938746307483"/>
                  <c:y val="1.6494613274916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B7-4C2F-BCB8-49E688A36D24}"/>
                </c:ext>
              </c:extLst>
            </c:dLbl>
            <c:dLbl>
              <c:idx val="1"/>
              <c:layout>
                <c:manualLayout>
                  <c:x val="3.6762346865768708E-2"/>
                  <c:y val="-0.175942541599111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BB7-4C2F-BCB8-49E688A36D24}"/>
                </c:ext>
              </c:extLst>
            </c:dLbl>
            <c:dLbl>
              <c:idx val="2"/>
              <c:layout>
                <c:manualLayout>
                  <c:x val="-3.9825875771249492E-2"/>
                  <c:y val="-0.175942541599111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B7-4C2F-BCB8-49E688A36D24}"/>
                </c:ext>
              </c:extLst>
            </c:dLbl>
            <c:dLbl>
              <c:idx val="3"/>
              <c:layout>
                <c:manualLayout>
                  <c:x val="-8.577880935346037E-2"/>
                  <c:y val="-1.007992500162866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B7-4C2F-BCB8-49E688A36D24}"/>
                </c:ext>
              </c:extLst>
            </c:dLbl>
            <c:dLbl>
              <c:idx val="4"/>
              <c:layout>
                <c:manualLayout>
                  <c:x val="-6.7397635920575988E-2"/>
                  <c:y val="-0.153949723899222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B7-4C2F-BCB8-49E688A36D24}"/>
                </c:ext>
              </c:extLst>
            </c:dLbl>
            <c:dLbl>
              <c:idx val="5"/>
              <c:layout>
                <c:manualLayout>
                  <c:x val="8.5778809353460314E-2"/>
                  <c:y val="-9.896767964950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B7-4C2F-BCB8-49E688A36D24}"/>
                </c:ext>
              </c:extLst>
            </c:dLbl>
            <c:dLbl>
              <c:idx val="6"/>
              <c:layout>
                <c:manualLayout>
                  <c:x val="7.9651751542498858E-2"/>
                  <c:y val="-6.048024867469464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BB7-4C2F-BCB8-49E688A36D24}"/>
                </c:ext>
              </c:extLst>
            </c:dLbl>
            <c:dLbl>
              <c:idx val="7"/>
              <c:layout>
                <c:manualLayout>
                  <c:x val="7.6588222637018144E-2"/>
                  <c:y val="-4.9483839824750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B7-4C2F-BCB8-49E688A36D24}"/>
                </c:ext>
              </c:extLst>
            </c:dLbl>
            <c:dLbl>
              <c:idx val="8"/>
              <c:layout>
                <c:manualLayout>
                  <c:x val="8.2715280447979586E-2"/>
                  <c:y val="-2.1992817699888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B7-4C2F-BCB8-49E688A36D24}"/>
                </c:ext>
              </c:extLst>
            </c:dLbl>
            <c:dLbl>
              <c:idx val="9"/>
              <c:layout>
                <c:manualLayout>
                  <c:x val="8.8842338258941042E-2"/>
                  <c:y val="8.247306637458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B7-4C2F-BCB8-49E688A36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Лист5!$S$57:$S$66</c:f>
              <c:numCache>
                <c:formatCode>0.0</c:formatCode>
                <c:ptCount val="10"/>
                <c:pt idx="0">
                  <c:v>164.7</c:v>
                </c:pt>
                <c:pt idx="1">
                  <c:v>0.6</c:v>
                </c:pt>
                <c:pt idx="2">
                  <c:v>6.8</c:v>
                </c:pt>
                <c:pt idx="3">
                  <c:v>17.899999999999999</c:v>
                </c:pt>
                <c:pt idx="4">
                  <c:v>365.2</c:v>
                </c:pt>
                <c:pt idx="5">
                  <c:v>28.3</c:v>
                </c:pt>
                <c:pt idx="6">
                  <c:v>10.6</c:v>
                </c:pt>
                <c:pt idx="7">
                  <c:v>65.900000000000006</c:v>
                </c:pt>
                <c:pt idx="8">
                  <c:v>0.06</c:v>
                </c:pt>
                <c:pt idx="9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B7-4C2F-BCB8-49E688A36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3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6.0512288282793703E-2"/>
                  <c:y val="0.165925879472486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14-4D34-872C-2881F1A5653C}"/>
                </c:ext>
              </c:extLst>
            </c:dLbl>
            <c:dLbl>
              <c:idx val="1"/>
              <c:layout>
                <c:manualLayout>
                  <c:x val="4.4008936932940952E-2"/>
                  <c:y val="0.104296267096991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14-4D34-872C-2881F1A5653C}"/>
                </c:ext>
              </c:extLst>
            </c:dLbl>
            <c:dLbl>
              <c:idx val="2"/>
              <c:layout>
                <c:manualLayout>
                  <c:x val="-3.0256144141396952E-2"/>
                  <c:y val="0.11377774592399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14-4D34-872C-2881F1A5653C}"/>
                </c:ext>
              </c:extLst>
            </c:dLbl>
            <c:dLbl>
              <c:idx val="3"/>
              <c:layout>
                <c:manualLayout>
                  <c:x val="-9.3518990982499564E-2"/>
                  <c:y val="6.1629612375494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14-4D34-872C-2881F1A5653C}"/>
                </c:ext>
              </c:extLst>
            </c:dLbl>
            <c:dLbl>
              <c:idx val="4"/>
              <c:layout>
                <c:manualLayout>
                  <c:x val="-0.10727178377404356"/>
                  <c:y val="-7.1111091202494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714-4D34-872C-2881F1A5653C}"/>
                </c:ext>
              </c:extLst>
            </c:dLbl>
            <c:dLbl>
              <c:idx val="5"/>
              <c:layout>
                <c:manualLayout>
                  <c:x val="7.1514522516029036E-2"/>
                  <c:y val="-6.6370351788994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14-4D34-872C-2881F1A5653C}"/>
                </c:ext>
              </c:extLst>
            </c:dLbl>
            <c:dLbl>
              <c:idx val="6"/>
              <c:layout>
                <c:manualLayout>
                  <c:x val="8.8017873865881904E-2"/>
                  <c:y val="-4.26666547214964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14-4D34-872C-2881F1A5653C}"/>
                </c:ext>
              </c:extLst>
            </c:dLbl>
            <c:dLbl>
              <c:idx val="7"/>
              <c:layout>
                <c:manualLayout>
                  <c:x val="7.1514522516028939E-2"/>
                  <c:y val="-9.48147882699922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14-4D34-872C-2881F1A5653C}"/>
                </c:ext>
              </c:extLst>
            </c:dLbl>
            <c:dLbl>
              <c:idx val="8"/>
              <c:layout>
                <c:manualLayout>
                  <c:x val="7.7015639632646765E-2"/>
                  <c:y val="-8.691255189294351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14-4D34-872C-2881F1A5653C}"/>
                </c:ext>
              </c:extLst>
            </c:dLbl>
            <c:dLbl>
              <c:idx val="9"/>
              <c:layout>
                <c:manualLayout>
                  <c:x val="6.3262846841102519E-2"/>
                  <c:y val="7.5851830615993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14-4D34-872C-2881F1A565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Лист5!$T$57:$T$66</c:f>
              <c:numCache>
                <c:formatCode>0.0</c:formatCode>
                <c:ptCount val="10"/>
                <c:pt idx="0">
                  <c:v>162.19999999999999</c:v>
                </c:pt>
                <c:pt idx="1">
                  <c:v>0.6</c:v>
                </c:pt>
                <c:pt idx="2">
                  <c:v>26.5</c:v>
                </c:pt>
                <c:pt idx="3">
                  <c:v>14.6</c:v>
                </c:pt>
                <c:pt idx="4">
                  <c:v>409.1</c:v>
                </c:pt>
                <c:pt idx="5">
                  <c:v>28.2</c:v>
                </c:pt>
                <c:pt idx="6">
                  <c:v>10.6</c:v>
                </c:pt>
                <c:pt idx="7">
                  <c:v>58.7</c:v>
                </c:pt>
                <c:pt idx="8">
                  <c:v>0.05</c:v>
                </c:pt>
                <c:pt idx="9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14-4D34-872C-2881F1A565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3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85619300696579"/>
          <c:y val="2.9307966941788124E-2"/>
          <c:w val="0.34487378841424343"/>
          <c:h val="0.43761095383691001"/>
        </c:manualLayout>
      </c:layout>
      <c:doughnutChart>
        <c:varyColors val="1"/>
        <c:ser>
          <c:idx val="0"/>
          <c:order val="0"/>
          <c:dLbls>
            <c:dLbl>
              <c:idx val="1"/>
              <c:layout>
                <c:manualLayout>
                  <c:x val="4.6194225721784776E-2"/>
                  <c:y val="-3.9965409466074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FA-4FAC-AFAE-13C8AEA91C83}"/>
                </c:ext>
              </c:extLst>
            </c:dLbl>
            <c:dLbl>
              <c:idx val="2"/>
              <c:layout>
                <c:manualLayout>
                  <c:x val="-3.3595800524934383E-2"/>
                  <c:y val="4.2629770097146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FA-4FAC-AFAE-13C8AEA91C83}"/>
                </c:ext>
              </c:extLst>
            </c:dLbl>
            <c:dLbl>
              <c:idx val="3"/>
              <c:layout>
                <c:manualLayout>
                  <c:x val="-5.2493438320209973E-2"/>
                  <c:y val="-2.397924567964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FA-4FAC-AFAE-13C8AEA91C83}"/>
                </c:ext>
              </c:extLst>
            </c:dLbl>
            <c:dLbl>
              <c:idx val="4"/>
              <c:layout>
                <c:manualLayout>
                  <c:x val="-7.3490813648293962E-2"/>
                  <c:y val="-6.9273376407862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FA-4FAC-AFAE-13C8AEA91C83}"/>
                </c:ext>
              </c:extLst>
            </c:dLbl>
            <c:dLbl>
              <c:idx val="5"/>
              <c:layout>
                <c:manualLayout>
                  <c:x val="7.3490813648293893E-2"/>
                  <c:y val="-4.795849135928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FA-4FAC-AFAE-13C8AEA91C83}"/>
                </c:ext>
              </c:extLst>
            </c:dLbl>
            <c:dLbl>
              <c:idx val="6"/>
              <c:layout>
                <c:manualLayout>
                  <c:x val="6.0892388451443492E-2"/>
                  <c:y val="-3.7301048835003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FA-4FAC-AFAE-13C8AEA91C83}"/>
                </c:ext>
              </c:extLst>
            </c:dLbl>
            <c:dLbl>
              <c:idx val="7"/>
              <c:layout>
                <c:manualLayout>
                  <c:x val="5.879265091863517E-2"/>
                  <c:y val="-2.664360631071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FA-4FAC-AFAE-13C8AEA91C83}"/>
                </c:ext>
              </c:extLst>
            </c:dLbl>
            <c:dLbl>
              <c:idx val="8"/>
              <c:layout>
                <c:manualLayout>
                  <c:x val="6.0892388451443569E-2"/>
                  <c:y val="-7.99308189321496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FA-4FAC-AFAE-13C8AEA91C83}"/>
                </c:ext>
              </c:extLst>
            </c:dLbl>
            <c:dLbl>
              <c:idx val="9"/>
              <c:layout>
                <c:manualLayout>
                  <c:x val="6.7191601049868765E-2"/>
                  <c:y val="3.46366882039314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FA-4FAC-AFAE-13C8AEA91C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Лист5!$Q$57:$Q$66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 </c:v>
                </c:pt>
                <c:pt idx="6">
                  <c:v>Социальная политика</c:v>
                </c:pt>
                <c:pt idx="7">
                  <c:v>Физическая культура</c:v>
                </c:pt>
                <c:pt idx="8">
                  <c:v>Обслуживание государственного и муниципального долга</c:v>
                </c:pt>
                <c:pt idx="9">
                  <c:v>Межбюджетные трансферты </c:v>
                </c:pt>
              </c:strCache>
            </c:strRef>
          </c:cat>
          <c:val>
            <c:numRef>
              <c:f>Лист5!$R$57:$R$66</c:f>
              <c:numCache>
                <c:formatCode>0.0</c:formatCode>
                <c:ptCount val="10"/>
                <c:pt idx="0">
                  <c:v>201.4</c:v>
                </c:pt>
                <c:pt idx="1">
                  <c:v>0.6</c:v>
                </c:pt>
                <c:pt idx="2">
                  <c:v>6.6</c:v>
                </c:pt>
                <c:pt idx="3">
                  <c:v>14.5</c:v>
                </c:pt>
                <c:pt idx="4">
                  <c:v>275.7</c:v>
                </c:pt>
                <c:pt idx="5">
                  <c:v>26</c:v>
                </c:pt>
                <c:pt idx="6">
                  <c:v>17.399999999999999</c:v>
                </c:pt>
                <c:pt idx="7">
                  <c:v>55.6</c:v>
                </c:pt>
                <c:pt idx="8">
                  <c:v>0.1</c:v>
                </c:pt>
                <c:pt idx="9">
                  <c:v>14.9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FA-4FAC-AFAE-13C8AEA91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3"/>
        <c:holeSize val="50"/>
      </c:doughnutChart>
    </c:plotArea>
    <c:legend>
      <c:legendPos val="b"/>
      <c:layout>
        <c:manualLayout>
          <c:xMode val="edge"/>
          <c:yMode val="edge"/>
          <c:x val="0.13961513897926231"/>
          <c:y val="0.49023018817099406"/>
          <c:w val="0.77558437296370486"/>
          <c:h val="0.4085241078482833"/>
        </c:manualLayout>
      </c:layout>
      <c:overlay val="1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6.7590132372879322E-2"/>
          <c:y val="4.7280113732872012E-2"/>
          <c:w val="0.87608475731638791"/>
          <c:h val="0.8287868881448372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ru-RU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143</a:t>
                    </a:r>
                    <a:r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r>
                      <a:rPr lang="ru-RU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'[район к презентации_2025.xlsx]Лист1'!$B$14:$B$15</c:f>
              <c:strCache>
                <c:ptCount val="2"/>
                <c:pt idx="0">
                  <c:v>Планы на 18.11.2025 год</c:v>
                </c:pt>
                <c:pt idx="1">
                  <c:v>Проект на 2026 год</c:v>
                </c:pt>
              </c:strCache>
            </c:strRef>
          </c:cat>
          <c:val>
            <c:numRef>
              <c:f>'[район к презентации_2025.xlsx]Лист1'!$C$14:$C$15</c:f>
              <c:numCache>
                <c:formatCode>General</c:formatCode>
                <c:ptCount val="2"/>
                <c:pt idx="0">
                  <c:v>1140.8</c:v>
                </c:pt>
                <c:pt idx="1">
                  <c:v>672.9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5F-4129-AFE7-4A2BB4EB4E1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193007104"/>
        <c:axId val="197069632"/>
        <c:axId val="0"/>
      </c:bar3DChart>
      <c:catAx>
        <c:axId val="19300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7069632"/>
        <c:crosses val="autoZero"/>
        <c:auto val="1"/>
        <c:lblAlgn val="ctr"/>
        <c:lblOffset val="100"/>
        <c:noMultiLvlLbl val="0"/>
      </c:catAx>
      <c:valAx>
        <c:axId val="1970696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3007104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70106220081827E-2"/>
          <c:y val="1.827002882032713E-3"/>
          <c:w val="0.96625978755983633"/>
          <c:h val="0.867508896860922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Лист10!$E$3</c:f>
              <c:strCache>
                <c:ptCount val="1"/>
                <c:pt idx="0">
                  <c:v>коммерческие кредиты</c:v>
                </c:pt>
              </c:strCache>
            </c:strRef>
          </c:tx>
          <c:invertIfNegative val="0"/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Лист10!$D$7:$D$11</c:f>
              <c:strCache>
                <c:ptCount val="5"/>
                <c:pt idx="0">
                  <c:v>на 01.01.2025 год                    (144,8 млн.руб.)</c:v>
                </c:pt>
                <c:pt idx="1">
                  <c:v>на 01.11.2025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Лист10!$E$7:$E$11</c:f>
              <c:numCache>
                <c:formatCode>#,##0.00</c:formatCode>
                <c:ptCount val="5"/>
                <c:pt idx="0">
                  <c:v>21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C3-4F1C-8BFF-2B60A6795FBA}"/>
            </c:ext>
          </c:extLst>
        </c:ser>
        <c:ser>
          <c:idx val="1"/>
          <c:order val="1"/>
          <c:tx>
            <c:strRef>
              <c:f>Лист10!$F$3</c:f>
              <c:strCache>
                <c:ptCount val="1"/>
                <c:pt idx="0">
                  <c:v>бюджетные кредиты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0672920400148774E-3"/>
                  <c:y val="-1.116878590550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336460200074387E-3"/>
                  <c:y val="-3.3616112546634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7088155079543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1347048395588898E-3"/>
                  <c:y val="-3.0578143647121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672920400149901E-3"/>
                  <c:y val="-2.0819147334883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Лист10!$D$7:$D$11</c:f>
              <c:strCache>
                <c:ptCount val="5"/>
                <c:pt idx="0">
                  <c:v>на 01.01.2025 год                    (144,8 млн.руб.)</c:v>
                </c:pt>
                <c:pt idx="1">
                  <c:v>на 01.11.2025 год</c:v>
                </c:pt>
                <c:pt idx="2">
                  <c:v>2026 год</c:v>
                </c:pt>
                <c:pt idx="3">
                  <c:v>2027 год</c:v>
                </c:pt>
                <c:pt idx="4">
                  <c:v>2028 год</c:v>
                </c:pt>
              </c:strCache>
            </c:strRef>
          </c:cat>
          <c:val>
            <c:numRef>
              <c:f>Лист10!$F$7:$F$11</c:f>
              <c:numCache>
                <c:formatCode>#,##0.0</c:formatCode>
                <c:ptCount val="5"/>
                <c:pt idx="0">
                  <c:v>123.8</c:v>
                </c:pt>
                <c:pt idx="1">
                  <c:v>89.7</c:v>
                </c:pt>
                <c:pt idx="2">
                  <c:v>81.599999999999994</c:v>
                </c:pt>
                <c:pt idx="3">
                  <c:v>29.7</c:v>
                </c:pt>
                <c:pt idx="4">
                  <c:v>5.4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93202176"/>
        <c:axId val="197070784"/>
        <c:axId val="0"/>
      </c:bar3DChart>
      <c:catAx>
        <c:axId val="193202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7070784"/>
        <c:crosses val="autoZero"/>
        <c:auto val="1"/>
        <c:lblAlgn val="ctr"/>
        <c:lblOffset val="100"/>
        <c:noMultiLvlLbl val="0"/>
      </c:catAx>
      <c:valAx>
        <c:axId val="197070784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932021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735811962921988"/>
          <c:y val="0.94856015102264624"/>
          <c:w val="0.45494812170628385"/>
          <c:h val="5.0046522608599035E-2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70062928880878"/>
          <c:y val="0.13730724253527712"/>
          <c:w val="0.54568307877178002"/>
          <c:h val="0.74738771514946767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5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501188929078669E-2"/>
          <c:y val="0.2449271355695723"/>
          <c:w val="0.23731165230966064"/>
          <c:h val="0.4774825170296293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93"/>
        <c:holeSize val="58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79177602799652"/>
          <c:y val="0"/>
          <c:w val="0.39400218722659669"/>
          <c:h val="0.94681150210793485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1"/>
        <c:holeSize val="53"/>
      </c:doughnut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36876640419951"/>
          <c:y val="0.86342592592592593"/>
          <c:w val="1.1111111111111112E-2"/>
          <c:h val="1.8518518518518517E-2"/>
        </c:manualLayout>
      </c:layout>
      <c:doughnutChart>
        <c:varyColors val="1"/>
        <c:ser>
          <c:idx val="0"/>
          <c:order val="0"/>
          <c:explosion val="30"/>
          <c:cat>
            <c:strRef>
              <c:f>Лист1!$A$3:$A$9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Единый налог на вмененный доход 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</c:strCache>
            </c:strRef>
          </c:cat>
          <c:val>
            <c:numRef>
              <c:f>Лист1!$B$3:$B$9</c:f>
              <c:numCache>
                <c:formatCode>#,##0.00</c:formatCode>
                <c:ptCount val="7"/>
                <c:pt idx="0">
                  <c:v>415.5</c:v>
                </c:pt>
                <c:pt idx="1">
                  <c:v>2</c:v>
                </c:pt>
                <c:pt idx="2">
                  <c:v>5.6</c:v>
                </c:pt>
                <c:pt idx="3">
                  <c:v>0</c:v>
                </c:pt>
                <c:pt idx="4">
                  <c:v>28.9</c:v>
                </c:pt>
                <c:pt idx="5">
                  <c:v>5.0999999999999996</c:v>
                </c:pt>
                <c:pt idx="6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DA-4532-8028-DE72E7FB9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5"/>
        <c:holeSize val="53"/>
      </c:doughnutChart>
      <c:spPr>
        <a:noFill/>
        <a:ln w="25400">
          <a:noFill/>
        </a:ln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6.7993448375575832E-2"/>
          <c:y val="1.467698814129507E-4"/>
          <c:w val="0.93200661849057975"/>
          <c:h val="0.952293254265248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98687743420968"/>
          <c:y val="0.1091971007867185"/>
          <c:w val="0.73218368839864212"/>
          <c:h val="0.83594318924260125"/>
        </c:manualLayout>
      </c:layout>
      <c:doughnutChart>
        <c:varyColors val="1"/>
        <c:ser>
          <c:idx val="0"/>
          <c:order val="0"/>
          <c:explosion val="34"/>
          <c:dLbls>
            <c:dLbl>
              <c:idx val="0"/>
              <c:layout>
                <c:manualLayout>
                  <c:x val="0.14258577418052859"/>
                  <c:y val="-3.0274352545631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B9-476C-8A71-3671F89B19C6}"/>
                </c:ext>
              </c:extLst>
            </c:dLbl>
            <c:dLbl>
              <c:idx val="1"/>
              <c:layout>
                <c:manualLayout>
                  <c:x val="0.11386966392374305"/>
                  <c:y val="-5.9136895494772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B9-476C-8A71-3671F89B19C6}"/>
                </c:ext>
              </c:extLst>
            </c:dLbl>
            <c:dLbl>
              <c:idx val="2"/>
              <c:layout>
                <c:manualLayout>
                  <c:x val="0.13225403185694456"/>
                  <c:y val="-3.0000053995777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B9-476C-8A71-3671F89B19C6}"/>
                </c:ext>
              </c:extLst>
            </c:dLbl>
            <c:dLbl>
              <c:idx val="3"/>
              <c:layout>
                <c:manualLayout>
                  <c:x val="0.11001601147605265"/>
                  <c:y val="4.2771855240919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B9-476C-8A71-3671F89B19C6}"/>
                </c:ext>
              </c:extLst>
            </c:dLbl>
            <c:dLbl>
              <c:idx val="4"/>
              <c:layout>
                <c:manualLayout>
                  <c:x val="9.2786091875585702E-2"/>
                  <c:y val="8.686120745357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B9-476C-8A71-3671F89B19C6}"/>
                </c:ext>
              </c:extLst>
            </c:dLbl>
            <c:dLbl>
              <c:idx val="5"/>
              <c:layout>
                <c:manualLayout>
                  <c:x val="-8.6950818916001191E-2"/>
                  <c:y val="8.2289564956020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B9-476C-8A71-3671F89B19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Лист6!$A$28:$A$33</c:f>
              <c:strCache>
                <c:ptCount val="6"/>
                <c:pt idx="0">
                  <c:v> налог на доходы физических лиц</c:v>
                </c:pt>
                <c:pt idx="1">
                  <c:v> госпошлина</c:v>
                </c:pt>
                <c:pt idx="2">
                  <c:v>единый сельскохозяйственный налог</c:v>
                </c:pt>
                <c:pt idx="3">
                  <c:v> налог, взим. в связи с примен.патентн. системы</c:v>
                </c:pt>
                <c:pt idx="4">
                  <c:v>налог, взимаемый в связи с применением упрощенной системы налогообложения</c:v>
                </c:pt>
                <c:pt idx="5">
                  <c:v>акцизы</c:v>
                </c:pt>
              </c:strCache>
            </c:strRef>
          </c:cat>
          <c:val>
            <c:numRef>
              <c:f>Лист6!$B$28:$B$33</c:f>
              <c:numCache>
                <c:formatCode>#\ ##0.0</c:formatCode>
                <c:ptCount val="6"/>
                <c:pt idx="0">
                  <c:v>527</c:v>
                </c:pt>
                <c:pt idx="1">
                  <c:v>18.100000000000001</c:v>
                </c:pt>
                <c:pt idx="2">
                  <c:v>15.9</c:v>
                </c:pt>
                <c:pt idx="3">
                  <c:v>6.5</c:v>
                </c:pt>
                <c:pt idx="4">
                  <c:v>6</c:v>
                </c:pt>
                <c:pt idx="5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B9-476C-8A71-3671F89B19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3"/>
        <c:holeSize val="58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409875960003723"/>
          <c:y val="0.30387177607208288"/>
          <c:w val="0.66637463943942221"/>
          <c:h val="0.53195724832975577"/>
        </c:manualLayout>
      </c:layout>
      <c:doughnutChart>
        <c:varyColors val="1"/>
        <c:ser>
          <c:idx val="0"/>
          <c:order val="0"/>
          <c:explosion val="35"/>
          <c:dLbls>
            <c:dLbl>
              <c:idx val="0"/>
              <c:layout>
                <c:manualLayout>
                  <c:x val="0.19444422572178477"/>
                  <c:y val="-9.25931992668220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68-4DD1-92D9-C62C64B5A3A6}"/>
                </c:ext>
              </c:extLst>
            </c:dLbl>
            <c:dLbl>
              <c:idx val="1"/>
              <c:layout>
                <c:manualLayout>
                  <c:x val="2.9532699239370182E-2"/>
                  <c:y val="-4.4986895972837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68-4DD1-92D9-C62C64B5A3A6}"/>
                </c:ext>
              </c:extLst>
            </c:dLbl>
            <c:dLbl>
              <c:idx val="2"/>
              <c:layout>
                <c:manualLayout>
                  <c:x val="8.5736707964759795E-2"/>
                  <c:y val="-3.6692635657399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68-4DD1-92D9-C62C64B5A3A6}"/>
                </c:ext>
              </c:extLst>
            </c:dLbl>
            <c:dLbl>
              <c:idx val="3"/>
              <c:layout>
                <c:manualLayout>
                  <c:x val="0.10945603811810946"/>
                  <c:y val="-5.4880389743900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68-4DD1-92D9-C62C64B5A3A6}"/>
                </c:ext>
              </c:extLst>
            </c:dLbl>
            <c:dLbl>
              <c:idx val="4"/>
              <c:layout>
                <c:manualLayout>
                  <c:x val="0.10401669230889508"/>
                  <c:y val="2.3742073724832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68-4DD1-92D9-C62C64B5A3A6}"/>
                </c:ext>
              </c:extLst>
            </c:dLbl>
            <c:dLbl>
              <c:idx val="5"/>
              <c:layout>
                <c:manualLayout>
                  <c:x val="-1.1557276745896707E-16"/>
                  <c:y val="3.4533925417937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68-4DD1-92D9-C62C64B5A3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Лист6!$B$36:$B$41</c:f>
              <c:numCache>
                <c:formatCode>#\ ##0.0</c:formatCode>
                <c:ptCount val="6"/>
                <c:pt idx="0">
                  <c:v>576.4</c:v>
                </c:pt>
                <c:pt idx="1">
                  <c:v>18.3</c:v>
                </c:pt>
                <c:pt idx="2">
                  <c:v>16.100000000000001</c:v>
                </c:pt>
                <c:pt idx="3">
                  <c:v>7.7</c:v>
                </c:pt>
                <c:pt idx="4">
                  <c:v>6.1</c:v>
                </c:pt>
                <c:pt idx="5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A68-4DD1-92D9-C62C64B5A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3"/>
        <c:holeSize val="58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681715949603714"/>
          <c:y val="0.25674932916050514"/>
          <c:w val="0.61393447106870969"/>
          <c:h val="0.63054867254364233"/>
        </c:manualLayout>
      </c:layout>
      <c:doughnutChart>
        <c:varyColors val="1"/>
        <c:ser>
          <c:idx val="0"/>
          <c:order val="0"/>
          <c:explosion val="15"/>
          <c:dLbls>
            <c:dLbl>
              <c:idx val="0"/>
              <c:layout>
                <c:manualLayout>
                  <c:x val="0.14101695918978313"/>
                  <c:y val="-1.6967128081999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9B-44E0-9609-90B2EDE0727E}"/>
                </c:ext>
              </c:extLst>
            </c:dLbl>
            <c:dLbl>
              <c:idx val="1"/>
              <c:layout>
                <c:manualLayout>
                  <c:x val="1.8531120642296183E-2"/>
                  <c:y val="-0.103841266437092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9B-44E0-9609-90B2EDE0727E}"/>
                </c:ext>
              </c:extLst>
            </c:dLbl>
            <c:dLbl>
              <c:idx val="2"/>
              <c:layout>
                <c:manualLayout>
                  <c:x val="9.4996162917370508E-2"/>
                  <c:y val="-4.4851054047928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9B-44E0-9609-90B2EDE0727E}"/>
                </c:ext>
              </c:extLst>
            </c:dLbl>
            <c:dLbl>
              <c:idx val="3"/>
              <c:layout>
                <c:manualLayout>
                  <c:x val="9.4682319254652564E-2"/>
                  <c:y val="1.6966990009483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9B-44E0-9609-90B2EDE0727E}"/>
                </c:ext>
              </c:extLst>
            </c:dLbl>
            <c:dLbl>
              <c:idx val="4"/>
              <c:layout>
                <c:manualLayout>
                  <c:x val="0.10321830421266347"/>
                  <c:y val="6.9315265346797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9B-44E0-9609-90B2EDE0727E}"/>
                </c:ext>
              </c:extLst>
            </c:dLbl>
            <c:dLbl>
              <c:idx val="5"/>
              <c:layout>
                <c:manualLayout>
                  <c:x val="1.7973801556401988E-2"/>
                  <c:y val="5.70825175920794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9B-44E0-9609-90B2EDE072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100" b="1" i="0" u="none" strike="noStrike" kern="1200" baseline="0">
                    <a:solidFill>
                      <a:sysClr val="windowText" lastClr="000000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'[район к презентации_2025.xlsx]Лист6'!$B$44:$B$49</c:f>
              <c:numCache>
                <c:formatCode>#\ ##0.0</c:formatCode>
                <c:ptCount val="6"/>
                <c:pt idx="0">
                  <c:v>624.79999999999995</c:v>
                </c:pt>
                <c:pt idx="1">
                  <c:v>18.5</c:v>
                </c:pt>
                <c:pt idx="2">
                  <c:v>16.399999999999999</c:v>
                </c:pt>
                <c:pt idx="3">
                  <c:v>8</c:v>
                </c:pt>
                <c:pt idx="4">
                  <c:v>6.2</c:v>
                </c:pt>
                <c:pt idx="5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C9B-44E0-9609-90B2EDE07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3"/>
        <c:holeSize val="58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42432195975503E-2"/>
          <c:y val="0.92129629629629628"/>
          <c:w val="1.6666666666666666E-2"/>
          <c:h val="2.7777777777777776E-2"/>
        </c:manualLayout>
      </c:layout>
      <c:doughnutChart>
        <c:varyColors val="1"/>
        <c:ser>
          <c:idx val="0"/>
          <c:order val="0"/>
          <c:explosion val="25"/>
          <c:cat>
            <c:strRef>
              <c:f>Лист2!$A$2:$A$8</c:f>
              <c:strCache>
                <c:ptCount val="7"/>
                <c:pt idx="0">
                  <c:v>Доходы, получаемые в виде арендной платы за  земельных участков</c:v>
                </c:pt>
                <c:pt idx="1">
                  <c:v>Доходы от сдачи в аренду имущества</c:v>
                </c:pt>
                <c:pt idx="2">
                  <c:v>Прочие доходы от использования имушества</c:v>
                </c:pt>
                <c:pt idx="3">
                  <c:v>Платежи за негативное воздействие на окружающую среду</c:v>
                </c:pt>
                <c:pt idx="4">
                  <c:v>Доходы от оказания платных услуг </c:v>
                </c:pt>
                <c:pt idx="5">
                  <c:v>Доходы от реализации имущества</c:v>
                </c:pt>
                <c:pt idx="6">
                  <c:v>Штрафы, санкции, возмещение ущерба</c:v>
                </c:pt>
              </c:strCache>
            </c:strRef>
          </c:cat>
          <c:val>
            <c:numRef>
              <c:f>Лист2!$B$2:$B$8</c:f>
              <c:numCache>
                <c:formatCode>#,##0.00</c:formatCode>
                <c:ptCount val="7"/>
                <c:pt idx="0">
                  <c:v>19.5</c:v>
                </c:pt>
                <c:pt idx="1">
                  <c:v>4.9000000000000004</c:v>
                </c:pt>
                <c:pt idx="2">
                  <c:v>1.9</c:v>
                </c:pt>
                <c:pt idx="3">
                  <c:v>1.6</c:v>
                </c:pt>
                <c:pt idx="4">
                  <c:v>46.8</c:v>
                </c:pt>
                <c:pt idx="5">
                  <c:v>0.7</c:v>
                </c:pt>
                <c:pt idx="6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EC-45B4-925C-7A4EA9A5A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0.06109</cdr:x>
      <cdr:y>0.14499</cdr:y>
    </cdr:from>
    <cdr:to>
      <cdr:x>0.22041</cdr:x>
      <cdr:y>0.23789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56436" y="858056"/>
          <a:ext cx="1451167" cy="5498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u="sng" dirty="0">
              <a:latin typeface="Times New Roman" pitchFamily="18" charset="0"/>
              <a:cs typeface="Times New Roman" pitchFamily="18" charset="0"/>
            </a:rPr>
            <a:t>2026 год</a:t>
          </a:r>
        </a:p>
      </cdr:txBody>
    </cdr:sp>
  </cdr:relSizeAnchor>
  <cdr:relSizeAnchor xmlns:cdr="http://schemas.openxmlformats.org/drawingml/2006/chartDrawing">
    <cdr:from>
      <cdr:x>0.38458</cdr:x>
      <cdr:y>0.19879</cdr:y>
    </cdr:from>
    <cdr:to>
      <cdr:x>0.55116</cdr:x>
      <cdr:y>0.31886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02950" y="1176455"/>
          <a:ext cx="1517295" cy="71062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b="1" dirty="0">
              <a:latin typeface="Times New Roman" pitchFamily="18" charset="0"/>
              <a:cs typeface="Times New Roman" pitchFamily="18" charset="0"/>
            </a:rPr>
            <a:t>темп роста 2027 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b="1" dirty="0">
              <a:latin typeface="Times New Roman" pitchFamily="18" charset="0"/>
              <a:cs typeface="Times New Roman" pitchFamily="18" charset="0"/>
            </a:rPr>
            <a:t>к 2026 году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109,06 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% или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52,2 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млн. рублей 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0.72924</cdr:x>
      <cdr:y>0.19431</cdr:y>
    </cdr:from>
    <cdr:to>
      <cdr:x>0.90853</cdr:x>
      <cdr:y>0.3109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6642308" y="1149969"/>
          <a:ext cx="1633064" cy="69000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latin typeface="Times New Roman" pitchFamily="18" charset="0"/>
              <a:cs typeface="Times New Roman" pitchFamily="18" charset="0"/>
            </a:rPr>
            <a:t>темп роста </a:t>
          </a:r>
          <a:r>
            <a:rPr lang="ru-RU" sz="1000" b="1" kern="12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rPr>
            <a:t>2028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b="1" dirty="0">
              <a:latin typeface="Times New Roman" pitchFamily="18" charset="0"/>
              <a:cs typeface="Times New Roman" pitchFamily="18" charset="0"/>
            </a:rPr>
            <a:t>к 2027 году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107,83% 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или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49,0 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млн. рублей 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0.1955</cdr:x>
      <cdr:y>0.69922</cdr:y>
    </cdr:from>
    <cdr:to>
      <cdr:x>0.44486</cdr:x>
      <cdr:y>0.74905</cdr:y>
    </cdr:to>
    <cdr:sp macro="" textlink="">
      <cdr:nvSpPr>
        <cdr:cNvPr id="6" name="TextBox 14"/>
        <cdr:cNvSpPr txBox="1"/>
      </cdr:nvSpPr>
      <cdr:spPr>
        <a:xfrm xmlns:a="http://schemas.openxmlformats.org/drawingml/2006/main">
          <a:off x="1780713" y="3454912"/>
          <a:ext cx="2271296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0.19464</cdr:x>
      <cdr:y>0.31645</cdr:y>
    </cdr:from>
    <cdr:to>
      <cdr:x>0.35076</cdr:x>
      <cdr:y>0.36196</cdr:y>
    </cdr:to>
    <cdr:sp macro="" textlink="">
      <cdr:nvSpPr>
        <cdr:cNvPr id="9" name="Выгнутая влево стрелка 8"/>
        <cdr:cNvSpPr/>
      </cdr:nvSpPr>
      <cdr:spPr>
        <a:xfrm xmlns:a="http://schemas.openxmlformats.org/drawingml/2006/main" rot="5400000">
          <a:off x="2349220" y="1296473"/>
          <a:ext cx="269338" cy="1422020"/>
        </a:xfrm>
        <a:prstGeom xmlns:a="http://schemas.openxmlformats.org/drawingml/2006/main" prst="curvedRightArrow">
          <a:avLst/>
        </a:prstGeom>
        <a:scene3d xmlns:a="http://schemas.openxmlformats.org/drawingml/2006/main">
          <a:camera prst="orthographicFront">
            <a:rot lat="1200001" lon="10199993" rev="10799999"/>
          </a:camera>
          <a:lightRig rig="threePt" dir="t"/>
        </a:scene3d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0.35627</cdr:x>
      <cdr:y>0.77959</cdr:y>
    </cdr:from>
    <cdr:to>
      <cdr:x>0.91147</cdr:x>
      <cdr:y>0.874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3373091" y="4320480"/>
          <a:ext cx="5256584" cy="52322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latin typeface="Times New Roman" pitchFamily="18" charset="0"/>
              <a:cs typeface="Times New Roman" pitchFamily="18" charset="0"/>
            </a:rPr>
            <a:t>Общий объем расходов бюджета Кондопожского муниципального района на 2026 год  -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1 285,7 млн. рублей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0.25666</cdr:x>
      <cdr:y>0.61806</cdr:y>
    </cdr:from>
    <cdr:to>
      <cdr:x>0.71409</cdr:x>
      <cdr:y>0.64825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684734">
          <a:off x="578706" y="2656291"/>
          <a:ext cx="1031391" cy="129760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tx2">
            <a:lumMod val="50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6">
            <a:shade val="50000"/>
          </a:schemeClr>
        </a:lnRef>
        <a:fillRef xmlns:a="http://schemas.openxmlformats.org/drawingml/2006/main" idx="1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474" cy="497046"/>
          </a:xfrm>
          <a:prstGeom prst="rect">
            <a:avLst/>
          </a:prstGeom>
        </p:spPr>
        <p:txBody>
          <a:bodyPr vert="horz" lIns="91357" tIns="45679" rIns="91357" bIns="4567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4" cy="497046"/>
          </a:xfrm>
          <a:prstGeom prst="rect">
            <a:avLst/>
          </a:prstGeom>
        </p:spPr>
        <p:txBody>
          <a:bodyPr vert="horz" lIns="91357" tIns="45679" rIns="91357" bIns="45679" rtlCol="0"/>
          <a:lstStyle>
            <a:lvl1pPr algn="r">
              <a:defRPr sz="1200"/>
            </a:lvl1pPr>
          </a:lstStyle>
          <a:p>
            <a:fld id="{B0602639-27FB-4993-A5BF-25093D7EFD00}" type="datetimeFigureOut">
              <a:rPr lang="ru-RU" smtClean="0"/>
              <a:t>29.12.2025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7" tIns="45679" rIns="91357" bIns="4567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357" tIns="45679" rIns="91357" bIns="4567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4"/>
            <a:ext cx="2950474" cy="497046"/>
          </a:xfrm>
          <a:prstGeom prst="rect">
            <a:avLst/>
          </a:prstGeom>
        </p:spPr>
        <p:txBody>
          <a:bodyPr vert="horz" lIns="91357" tIns="45679" rIns="91357" bIns="4567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8" y="9442154"/>
            <a:ext cx="2950474" cy="497046"/>
          </a:xfrm>
          <a:prstGeom prst="rect">
            <a:avLst/>
          </a:prstGeom>
        </p:spPr>
        <p:txBody>
          <a:bodyPr vert="horz" lIns="91357" tIns="45679" rIns="91357" bIns="45679" rtlCol="0" anchor="b"/>
          <a:lstStyle>
            <a:lvl1pPr algn="r">
              <a:defRPr sz="1200"/>
            </a:lvl1pPr>
          </a:lstStyle>
          <a:p>
            <a:fld id="{D957E4F9-3FF2-4710-B9DA-561417CD26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57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1F119-4858-4910-BAA6-B1D35923B227}" type="datetime1">
              <a:rPr lang="ru-RU" smtClean="0"/>
              <a:t>29.12.2025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83-F76D-4C3E-975D-9E2DB72B0147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BFD94-0377-4DF3-8604-31D1B57B840B}" type="datetime1">
              <a:rPr lang="ru-RU" smtClean="0"/>
              <a:t>29.12.2025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83-F76D-4C3E-975D-9E2DB72B01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D8268-A5B1-4754-9667-EF73367109AC}" type="datetime1">
              <a:rPr lang="ru-RU" smtClean="0"/>
              <a:t>29.12.2025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83-F76D-4C3E-975D-9E2DB72B01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0BFE1-D573-4F75-90B0-BB461B05669D}" type="datetime1">
              <a:rPr lang="ru-RU" smtClean="0"/>
              <a:t>29.12.2025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83-F76D-4C3E-975D-9E2DB72B01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162A3-E57B-4107-A280-72D0BC2AF01C}" type="datetime1">
              <a:rPr lang="ru-RU" smtClean="0"/>
              <a:t>29.12.2025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83-F76D-4C3E-975D-9E2DB72B0147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96FA-C1E3-4270-97BA-3FB9D9FAFE79}" type="datetime1">
              <a:rPr lang="ru-RU" smtClean="0"/>
              <a:t>29.12.2025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83-F76D-4C3E-975D-9E2DB72B01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25952-48D5-4B5E-B9AD-496A09D121CB}" type="datetime1">
              <a:rPr lang="ru-RU" smtClean="0"/>
              <a:t>29.12.2025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83-F76D-4C3E-975D-9E2DB72B01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5434F-59FE-428E-A9DE-7F9AAE59525E}" type="datetime1">
              <a:rPr lang="ru-RU" smtClean="0"/>
              <a:t>29.12.2025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83-F76D-4C3E-975D-9E2DB72B01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1430-62B2-4935-8EA6-C0D5E68BCFEA}" type="datetime1">
              <a:rPr lang="ru-RU" smtClean="0"/>
              <a:t>29.12.2025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83-F76D-4C3E-975D-9E2DB72B01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A768F-4359-4F20-AA62-F57E41CA0142}" type="datetime1">
              <a:rPr lang="ru-RU" smtClean="0"/>
              <a:t>29.12.2025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83-F76D-4C3E-975D-9E2DB72B014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9A44-5A76-4FA5-8158-18587FEE9065}" type="datetime1">
              <a:rPr lang="ru-RU" smtClean="0"/>
              <a:t>29.12.2025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70E2D83-F76D-4C3E-975D-9E2DB72B01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5A02EC-E894-4E85-B4F5-C2B0FD82A363}" type="datetime1">
              <a:rPr lang="ru-RU" smtClean="0"/>
              <a:t>29.12.2025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0E2D83-F76D-4C3E-975D-9E2DB72B0147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mr10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ondadm@kmr10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3.xml"/><Relationship Id="rId7" Type="http://schemas.openxmlformats.org/officeDocument/2006/relationships/chart" Target="../charts/chart6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2.jpeg"/><Relationship Id="rId4" Type="http://schemas.openxmlformats.org/officeDocument/2006/relationships/chart" Target="../charts/chart4.xml"/><Relationship Id="rId9" Type="http://schemas.openxmlformats.org/officeDocument/2006/relationships/chart" Target="../charts/char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 txBox="1">
            <a:spLocks/>
          </p:cNvSpPr>
          <p:nvPr/>
        </p:nvSpPr>
        <p:spPr>
          <a:xfrm>
            <a:off x="251520" y="1124744"/>
            <a:ext cx="8568952" cy="5544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</a:p>
          <a:p>
            <a:pPr>
              <a:buFont typeface="Arial" charset="0"/>
              <a:buNone/>
            </a:pPr>
            <a:endParaRPr lang="ru-RU" altLang="ru-RU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проекту бюджета Кондопожского муниципального района </a:t>
            </a:r>
          </a:p>
          <a:p>
            <a:pPr>
              <a:buFont typeface="Arial" charset="0"/>
              <a:buNone/>
            </a:pPr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</a:t>
            </a:r>
            <a:r>
              <a:rPr lang="en-US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 и плановый период 202</a:t>
            </a:r>
            <a:r>
              <a:rPr lang="en-US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годов</a:t>
            </a:r>
          </a:p>
          <a:p>
            <a:pPr>
              <a:buFont typeface="Arial" charset="0"/>
              <a:buNone/>
            </a:pPr>
            <a:endParaRPr lang="ru-RU" alt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alt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alt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alt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alt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alt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alt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alt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altLang="ru-RU" sz="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Arial" charset="0"/>
              <a:buNone/>
            </a:pPr>
            <a:endParaRPr lang="ru-RU" alt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Arial" charset="0"/>
              <a:buNone/>
            </a:pPr>
            <a:endParaRPr lang="ru-RU" alt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Font typeface="Arial" charset="0"/>
              <a:buNone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 Кондопожского муниципального района</a:t>
            </a:r>
          </a:p>
          <a:p>
            <a:pPr>
              <a:spcBef>
                <a:spcPts val="600"/>
              </a:spcBef>
              <a:buFont typeface="Arial" charset="0"/>
              <a:buNone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Кондопога</a:t>
            </a:r>
          </a:p>
          <a:p>
            <a:pPr>
              <a:spcBef>
                <a:spcPts val="600"/>
              </a:spcBef>
              <a:buFont typeface="Arial" charset="0"/>
              <a:buNone/>
            </a:pPr>
            <a:r>
              <a:rPr lang="ru-RU" altLang="ru-RU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alt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2000" dirty="0">
              <a:solidFill>
                <a:srgbClr val="54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7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51668" y="1124744"/>
            <a:ext cx="7840663" cy="86984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Социально-значимые расходы бюджета Кондопожского муниципального района </a:t>
            </a:r>
            <a:r>
              <a:rPr lang="ru-RU" sz="17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за </a:t>
            </a:r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счет средств местного бюджета</a:t>
            </a:r>
            <a:br>
              <a:rPr lang="ru-RU" sz="17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 млн. рублей)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83-F76D-4C3E-975D-9E2DB72B0147}" type="slidenum">
              <a:rPr lang="ru-RU" smtClean="0"/>
              <a:t>10</a:t>
            </a:fld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0" y="0"/>
            <a:ext cx="9144000" cy="939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         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665074"/>
              </p:ext>
            </p:extLst>
          </p:nvPr>
        </p:nvGraphicFramePr>
        <p:xfrm>
          <a:off x="215516" y="2492896"/>
          <a:ext cx="8712968" cy="317399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932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2025 год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роект на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200" b="1" u="none" strike="noStrike" baseline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6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867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Заработная плата и начисления на выплаты по оплате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труда, в том числе: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360,8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682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средств бюджета Кондопожского муниципального района на осуществление отдельных государственных полномочий (Решение Совета Кондопожского муниципального района от 19.02.2025 г. № 2)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ru-RU" sz="105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5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том числе кредиторская задолженность за 2024 год -  6,2 млн. рублей)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82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Коммунальные услуги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68,4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3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461,1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- 25,9</a:t>
                      </a:r>
                      <a:endParaRPr lang="ru-RU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71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83-F76D-4C3E-975D-9E2DB72B0147}" type="slidenum">
              <a:rPr lang="ru-RU" smtClean="0"/>
              <a:t>11</a:t>
            </a:fld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0" y="0"/>
            <a:ext cx="9144000" cy="939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         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1052736"/>
            <a:ext cx="720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Целевые показатели средней заработной платы отдельных категорий работников                      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(в рублях)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861164"/>
              </p:ext>
            </p:extLst>
          </p:nvPr>
        </p:nvGraphicFramePr>
        <p:xfrm>
          <a:off x="395535" y="2437042"/>
          <a:ext cx="8424937" cy="3841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9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15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1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58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58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0908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категории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Целевое значение на 2024 год (по состоянию на 01.01.2024 г)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Целевое значение на 2024 год (по состоянию на 01.11.2024 г)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Целевое значение на 2025 год (по состоянию на 01.01.2025 г)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Целевое значение на 2026 год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91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Распоряжение Правительства РК №181р-П от 27.02.24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Распоряжение Правительства РК №1008р-П от 29.08.24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Распоряжение Правительства РК №31р-П от 28.01.25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387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педагогических работников дошкольных образовательных учреждений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49 300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53 011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58 212</a:t>
                      </a: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58 212</a:t>
                      </a: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69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педагогических работников общеобразовательных учреждений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46 850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52 160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57 282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290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педагогических работников дополнительного образования детей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50 361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54 718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60 087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60 087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06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культуры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38 890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42 601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46 780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46 780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276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МРОТ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01.01.2024 –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19 242  </a:t>
                      </a: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 1,65-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31 749,30</a:t>
                      </a: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01.01.2024 –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19 242 </a:t>
                      </a: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 1,65-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31 749,30</a:t>
                      </a: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01.01.2025 – 22</a:t>
                      </a:r>
                      <a:r>
                        <a:rPr lang="ru-RU" sz="100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400</a:t>
                      </a: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</a:t>
                      </a:r>
                      <a:r>
                        <a:rPr lang="ru-RU" sz="100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14.1%</a:t>
                      </a: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(с 1,65-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36 960</a:t>
                      </a: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01.01.2026 –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27 093 </a:t>
                      </a:r>
                      <a:r>
                        <a:rPr lang="ru-RU" sz="10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17,3 % (с 1,65-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44 703,45</a:t>
                      </a:r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735" marR="7735" marT="7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83-F76D-4C3E-975D-9E2DB72B0147}" type="slidenum">
              <a:rPr lang="ru-RU" smtClean="0"/>
              <a:t>12</a:t>
            </a:fld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0" y="0"/>
            <a:ext cx="9144000" cy="939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         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7047" y="963929"/>
            <a:ext cx="9108504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Межбюджетные трансферы, предоставляемые бюджету Кондопожского муниципального района из бюджета Республики Карелия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на 2026 год </a:t>
            </a: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(в соответствии с проектом Закона Республики Карелия № 567-VII «О бюджете Республики Карелия на 2026 год и плановый период 2027 и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2028 годов»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(в млн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. рублей)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3263" y="2330351"/>
            <a:ext cx="646367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u="sng" dirty="0">
                <a:latin typeface="Times New Roman" pitchFamily="18" charset="0"/>
                <a:cs typeface="Times New Roman" pitchFamily="18" charset="0"/>
              </a:rPr>
              <a:t>Субвенции – 534</a:t>
            </a:r>
            <a:r>
              <a:rPr lang="en-US" sz="1100" b="1" i="1" u="sng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100" b="1" i="1" u="sng" dirty="0">
                <a:latin typeface="Times New Roman" pitchFamily="18" charset="0"/>
                <a:cs typeface="Times New Roman" pitchFamily="18" charset="0"/>
              </a:rPr>
              <a:t>9: </a:t>
            </a:r>
            <a:r>
              <a:rPr lang="ru-RU" sz="1200" b="1" i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2025 году  - 569,8 млн. рублей)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госгарантии на образование–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493,2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компенсация родительской платы – 13,7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соц. поддержка обучающихся с ОВЗ – 9,6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жилье детям сиротам – 8,3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на выравнивание бюджетной обеспеченности – 3,3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единая субвенция-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3,2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осуществление полномочий по первичному воинскому учету –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2,5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организации мероприятий при осуществлении деятельности по обращению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животными без владельцев –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0,6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административные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комиссии – 0,5</a:t>
            </a:r>
          </a:p>
          <a:p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6591" y="4013891"/>
            <a:ext cx="559410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100" b="1" i="1" u="sng" dirty="0">
              <a:latin typeface="Times New Roman" pitchFamily="18" charset="0"/>
              <a:cs typeface="Times New Roman" pitchFamily="18" charset="0"/>
            </a:endParaRPr>
          </a:p>
          <a:p>
            <a:endParaRPr lang="ru-RU" sz="1100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i="1" u="sng" dirty="0">
                <a:latin typeface="Times New Roman" pitchFamily="18" charset="0"/>
                <a:cs typeface="Times New Roman" pitchFamily="18" charset="0"/>
              </a:rPr>
              <a:t>Субсидии –59</a:t>
            </a:r>
            <a:r>
              <a:rPr lang="en-US" sz="1100" b="1" i="1" u="sng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100" b="1" i="1" u="sng" dirty="0">
                <a:latin typeface="Times New Roman" pitchFamily="18" charset="0"/>
                <a:cs typeface="Times New Roman" pitchFamily="18" charset="0"/>
              </a:rPr>
              <a:t>7: </a:t>
            </a:r>
            <a:r>
              <a:rPr lang="ru-RU" sz="1200" b="1" i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2025 году - 474,5 млн. рублей)</a:t>
            </a:r>
            <a:endParaRPr lang="ru-RU" sz="1100" b="1" i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горячее питание –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22,5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адресная социальная помощь – 17,8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переселение граждан из аварийного жилья – 10,4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транспортное обеспечение обучающихся –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4,5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обеспечение деятельности советников- 2,3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отдых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детей в каникулярное время –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2,2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42214" y="5661248"/>
            <a:ext cx="484780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i="1" u="sng" dirty="0" smtClean="0">
                <a:latin typeface="Times New Roman" pitchFamily="18" charset="0"/>
                <a:cs typeface="Times New Roman" pitchFamily="18" charset="0"/>
              </a:rPr>
              <a:t>Иные межбюджетные трансферты </a:t>
            </a:r>
            <a:r>
              <a:rPr lang="ru-RU" sz="1100" b="1" i="1" u="sng" dirty="0">
                <a:latin typeface="Times New Roman" pitchFamily="18" charset="0"/>
                <a:cs typeface="Times New Roman" pitchFamily="18" charset="0"/>
              </a:rPr>
              <a:t>–78,3: </a:t>
            </a:r>
            <a:r>
              <a:rPr lang="ru-RU" sz="1100" b="1" i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2025 году - 96,5 млн. рублей)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обеспечение дорожной деятельности (ремонт автомобильных дорог) – 78,3</a:t>
            </a:r>
            <a:endParaRPr lang="ru-RU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1849AEFE-95EC-56E9-B0CB-0A599345A687}"/>
              </a:ext>
            </a:extLst>
          </p:cNvPr>
          <p:cNvSpPr/>
          <p:nvPr/>
        </p:nvSpPr>
        <p:spPr>
          <a:xfrm>
            <a:off x="755576" y="4437112"/>
            <a:ext cx="1152128" cy="39777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8080810A-7977-21D9-8967-D441CF308C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808341"/>
              </p:ext>
            </p:extLst>
          </p:nvPr>
        </p:nvGraphicFramePr>
        <p:xfrm>
          <a:off x="755576" y="2155024"/>
          <a:ext cx="2254767" cy="4297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 rot="661157">
            <a:off x="1055589" y="4244061"/>
            <a:ext cx="1438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на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470,2 млн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1340768"/>
            <a:ext cx="9144000" cy="28803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20000"/>
              </a:spcBef>
              <a:buFont typeface="Arial" charset="0"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Муниципальный долг Кондопожского муниципального района </a:t>
            </a:r>
            <a:r>
              <a:rPr lang="ru-RU" sz="9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 </a:t>
            </a:r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млн. рублей)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23683" y="6453336"/>
            <a:ext cx="2133600" cy="365125"/>
          </a:xfrm>
        </p:spPr>
        <p:txBody>
          <a:bodyPr/>
          <a:lstStyle/>
          <a:p>
            <a:fld id="{470E2D83-F76D-4C3E-975D-9E2DB72B0147}" type="slidenum">
              <a:rPr lang="ru-RU" smtClean="0"/>
              <a:t>13</a:t>
            </a:fld>
            <a:endParaRPr lang="ru-RU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0" y="0"/>
            <a:ext cx="9144000" cy="939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         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038302"/>
              </p:ext>
            </p:extLst>
          </p:nvPr>
        </p:nvGraphicFramePr>
        <p:xfrm>
          <a:off x="431540" y="1700808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5157192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52320" y="5287997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44824"/>
            <a:ext cx="532859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922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83-F76D-4C3E-975D-9E2DB72B0147}" type="slidenum">
              <a:rPr lang="ru-RU" smtClean="0"/>
              <a:t>14</a:t>
            </a:fld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0" y="0"/>
            <a:ext cx="9144000" cy="939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         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980728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ПОДРОБНОЕ ОЗНАКОМЛЕНИЕ С ПОКАЗАТЕЛЯМИ ПРОЕКТА БЮДЖЕТА</a:t>
            </a:r>
          </a:p>
          <a:p>
            <a:pPr algn="ctr"/>
            <a:endParaRPr lang="en-US" sz="2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https://kmr10.ru/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Деятельность/Финансы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Составление проекта бюджета/ Кондопожский муниципальный район/ Составление проекта бюджета Кондопожского муниципального района на 2026 год и плановый период 2027 и 2028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2780928"/>
            <a:ext cx="5976664" cy="375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83-F76D-4C3E-975D-9E2DB72B0147}" type="slidenum">
              <a:rPr lang="ru-RU" smtClean="0"/>
              <a:t>15</a:t>
            </a:fld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0" y="0"/>
            <a:ext cx="9144000" cy="939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         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980728"/>
            <a:ext cx="84614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информация: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186200, Россия, Республика Карелия, г. Кондопога, пл. Ленина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д.1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Приемная: тел: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(81451) 7 94 52; 8-964-317-83-45  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kondadm@kmr10.ru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Факс: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(81451) 7-81-15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51668" y="692697"/>
            <a:ext cx="7840663" cy="7920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20000"/>
              </a:spcBef>
            </a:pPr>
            <a:endParaRPr lang="ru-RU" sz="18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83-F76D-4C3E-975D-9E2DB72B0147}" type="slidenum">
              <a:rPr lang="ru-RU" smtClean="0"/>
              <a:t>2</a:t>
            </a:fld>
            <a:endParaRPr lang="ru-RU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0" y="0"/>
            <a:ext cx="9144000" cy="939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         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3" y="939800"/>
            <a:ext cx="9110347" cy="558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0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-8213" y="976763"/>
            <a:ext cx="9152213" cy="792088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charset="0"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Динамика основных характеристик бюджета 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Кондопожского муниципального района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(в млн. рублей)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83-F76D-4C3E-975D-9E2DB72B0147}" type="slidenum">
              <a:rPr lang="ru-RU" smtClean="0"/>
              <a:t>3</a:t>
            </a:fld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836029"/>
              </p:ext>
            </p:extLst>
          </p:nvPr>
        </p:nvGraphicFramePr>
        <p:xfrm>
          <a:off x="755576" y="1988840"/>
          <a:ext cx="801980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0" y="18005"/>
            <a:ext cx="9144000" cy="939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         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</p:spTree>
    <p:extLst>
      <p:ext uri="{BB962C8B-B14F-4D97-AF65-F5344CB8AC3E}">
        <p14:creationId xmlns:p14="http://schemas.microsoft.com/office/powerpoint/2010/main" val="32961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548180"/>
              </p:ext>
            </p:extLst>
          </p:nvPr>
        </p:nvGraphicFramePr>
        <p:xfrm>
          <a:off x="2624124" y="2382473"/>
          <a:ext cx="3952875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893121"/>
              </p:ext>
            </p:extLst>
          </p:nvPr>
        </p:nvGraphicFramePr>
        <p:xfrm>
          <a:off x="380299" y="939800"/>
          <a:ext cx="9108504" cy="591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072808"/>
              </p:ext>
            </p:extLst>
          </p:nvPr>
        </p:nvGraphicFramePr>
        <p:xfrm>
          <a:off x="1510234" y="4477050"/>
          <a:ext cx="4572000" cy="40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83-F76D-4C3E-975D-9E2DB72B0147}" type="slidenum">
              <a:rPr lang="ru-RU" smtClean="0"/>
              <a:t>4</a:t>
            </a:fld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0" y="0"/>
            <a:ext cx="9144000" cy="9398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         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748" y="870086"/>
            <a:ext cx="910850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Основные налоговые доходы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на 2026 год и  плановый период 2027 и 2028 годов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 млн. рублей)</a:t>
            </a:r>
          </a:p>
          <a:p>
            <a:pPr algn="ctr">
              <a:spcBef>
                <a:spcPct val="20000"/>
              </a:spcBef>
            </a:pPr>
            <a:endParaRPr lang="ru-RU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4196469" y="1857996"/>
            <a:ext cx="1476164" cy="6480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2027 год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6737054" y="1772816"/>
            <a:ext cx="1795386" cy="6480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2028 год</a:t>
            </a:r>
          </a:p>
        </p:txBody>
      </p:sp>
      <p:sp>
        <p:nvSpPr>
          <p:cNvPr id="13" name="Выгнутая влево стрелка 12"/>
          <p:cNvSpPr/>
          <p:nvPr/>
        </p:nvSpPr>
        <p:spPr>
          <a:xfrm rot="5400000">
            <a:off x="5752988" y="2394423"/>
            <a:ext cx="341741" cy="1424681"/>
          </a:xfrm>
          <a:prstGeom prst="curvedRightArrow">
            <a:avLst/>
          </a:prstGeom>
          <a:scene3d>
            <a:camera prst="orthographicFront">
              <a:rot lat="0" lon="10799999" rev="10799999"/>
            </a:camera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28225" y="6493530"/>
            <a:ext cx="2104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1156" y="2060848"/>
            <a:ext cx="1656184" cy="6001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темп роста 2026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к 2025 году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109,98 % </a:t>
            </a:r>
            <a:endParaRPr lang="en-US" sz="11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52,3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млн. рублей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6056" y="4869160"/>
            <a:ext cx="360040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Налоговые доходы всего: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2025 год: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524,0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2026 год: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576,3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млн. рублей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+52,3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2027 год: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628,5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млн. рублей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52,2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2028 год: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677,7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млн. рублей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49,0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929106"/>
              </p:ext>
            </p:extLst>
          </p:nvPr>
        </p:nvGraphicFramePr>
        <p:xfrm>
          <a:off x="107504" y="4869159"/>
          <a:ext cx="7372828" cy="1989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00000000-0008-0000-04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268119"/>
              </p:ext>
            </p:extLst>
          </p:nvPr>
        </p:nvGraphicFramePr>
        <p:xfrm>
          <a:off x="-222595" y="2207822"/>
          <a:ext cx="3374633" cy="2777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00000000-0008-0000-04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020490"/>
              </p:ext>
            </p:extLst>
          </p:nvPr>
        </p:nvGraphicFramePr>
        <p:xfrm>
          <a:off x="2627784" y="1516346"/>
          <a:ext cx="3492825" cy="433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00000000-0008-0000-04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8989512"/>
              </p:ext>
            </p:extLst>
          </p:nvPr>
        </p:nvGraphicFramePr>
        <p:xfrm>
          <a:off x="5701206" y="1997523"/>
          <a:ext cx="3199045" cy="3114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4544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10333" y="6331224"/>
            <a:ext cx="2133600" cy="365125"/>
          </a:xfrm>
        </p:spPr>
        <p:txBody>
          <a:bodyPr>
            <a:normAutofit/>
          </a:bodyPr>
          <a:lstStyle/>
          <a:p>
            <a:fld id="{470E2D83-F76D-4C3E-975D-9E2DB72B0147}" type="slidenum">
              <a:rPr lang="ru-RU" smtClean="0"/>
              <a:t>5</a:t>
            </a:fld>
            <a:endParaRPr lang="ru-RU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0" y="0"/>
            <a:ext cx="9144000" cy="939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         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779" y="984037"/>
            <a:ext cx="91085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Основные неналоговые доходы план на 2025 год,  проект на 2026 год и  плановый период 2027 и 2028 годов</a:t>
            </a:r>
            <a:r>
              <a:rPr lang="en-US" sz="1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(в млн. рублей)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757335" y="1713518"/>
            <a:ext cx="1656184" cy="4320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2026 год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4157264" y="1697497"/>
            <a:ext cx="1656184" cy="72669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2027 год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7308304" y="1713518"/>
            <a:ext cx="1656184" cy="4320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2028 год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79168" y="5173037"/>
            <a:ext cx="3585320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Неналоговые доходы всего: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2025 год: 116,7 млн. рублей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2026 год: 85,4 млн. рублей 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-31,3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2027 год: 84,7 млн. рублей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-0,7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2028 год: 83,0 млн. рублей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-1,8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7122655"/>
              </p:ext>
            </p:extLst>
          </p:nvPr>
        </p:nvGraphicFramePr>
        <p:xfrm>
          <a:off x="-1634762" y="4435025"/>
          <a:ext cx="4572000" cy="261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00000000-0008-0000-04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873929"/>
              </p:ext>
            </p:extLst>
          </p:nvPr>
        </p:nvGraphicFramePr>
        <p:xfrm>
          <a:off x="3579099" y="2309798"/>
          <a:ext cx="2709862" cy="3207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00000000-0008-0000-04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618266"/>
              </p:ext>
            </p:extLst>
          </p:nvPr>
        </p:nvGraphicFramePr>
        <p:xfrm>
          <a:off x="5960303" y="2564904"/>
          <a:ext cx="3378042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1972" y="1962530"/>
            <a:ext cx="17001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темп роста 2026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к 2025 году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73,18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% 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72894" y="1962530"/>
            <a:ext cx="16062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темп роста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99,18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% 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46187" y="1963275"/>
            <a:ext cx="16062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темп роста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97,99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% 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0000000-0008-0000-04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6290583"/>
              </p:ext>
            </p:extLst>
          </p:nvPr>
        </p:nvGraphicFramePr>
        <p:xfrm>
          <a:off x="26619" y="2424195"/>
          <a:ext cx="5161893" cy="4317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090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80920" cy="51125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Проект бюджета Кондопожского муниципального района на 2026 год и на плановый период 2027 и 2028 годов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сформирован в соответствии с основными направлениями бюджетной и налоговой политики, долговой политики Кондопожского муниципального района на 2025 год и на плановый период 2026 и 2027 годов, планируемыми мероприятиями Программы оздоровления муниципальных финансов Кондопожского муниципального района на период до 2027 года (утверждена распоряжением Администрации Кондопожского муниципального района от 31 марта  2025 года № 213-р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), предусматривающими: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	приоритезации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направлений расходов бюджета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	реализацию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мероприятий, реализуемых в рамках муниципальных программ и (или) непрограммных направлений деятельности, с целью достижения запланированных показателей муниципальных программ Кондопожского муниципального района, в целях повышения эффективности использования бюджетных ресурсов, совершенствования программно-целевых методов муниципального управления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	достижение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целей и решение задач социально-экономического развития Кондопожского муниципального района, в рамках реализуемых муниципальных программ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	 повышение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эффективности использования средств бюджета Кондопожского муниципального района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	сокращение неэффективных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расходов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	совершенствование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межбюджетных отношений с муниципальными образованиями.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83-F76D-4C3E-975D-9E2DB72B0147}" type="slidenum">
              <a:rPr lang="ru-RU" smtClean="0"/>
              <a:t>6</a:t>
            </a:fld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0" y="0"/>
            <a:ext cx="9144000" cy="939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         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</p:spTree>
    <p:extLst>
      <p:ext uri="{BB962C8B-B14F-4D97-AF65-F5344CB8AC3E}">
        <p14:creationId xmlns:p14="http://schemas.microsoft.com/office/powerpoint/2010/main" val="56537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31540" y="1052736"/>
            <a:ext cx="8280920" cy="9361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Реализация муниципальных программ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Согласно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представленному проекту решения 85,79 процента расходов сформировано в рамках программных направлений деятельности.</a:t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4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83-F76D-4C3E-975D-9E2DB72B0147}" type="slidenum">
              <a:rPr lang="ru-RU" smtClean="0"/>
              <a:t>7</a:t>
            </a:fld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0" y="0"/>
            <a:ext cx="9144000" cy="939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         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162863"/>
              </p:ext>
            </p:extLst>
          </p:nvPr>
        </p:nvGraphicFramePr>
        <p:xfrm>
          <a:off x="107504" y="1988841"/>
          <a:ext cx="8928991" cy="61521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992080"/>
                <a:gridCol w="2621280"/>
                <a:gridCol w="3315631"/>
              </a:tblGrid>
              <a:tr h="711505">
                <a:tc>
                  <a:txBody>
                    <a:bodyPr/>
                    <a:lstStyle/>
                    <a:p>
                      <a:pPr marL="488950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79730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marL="379730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marL="379730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marL="379730" algn="ctr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Культура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в Кондопожском муниципальном районе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751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marL="39751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marL="39751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marL="39751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marL="397510" algn="ctr">
                        <a:lnSpc>
                          <a:spcPct val="103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900" spc="-7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системы</a:t>
                      </a:r>
                      <a:r>
                        <a:rPr lang="ru-RU" sz="900" spc="-60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защиты</a:t>
                      </a:r>
                      <a:r>
                        <a:rPr lang="ru-RU" sz="900" spc="-60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населения</a:t>
                      </a:r>
                      <a:r>
                        <a:rPr lang="ru-RU" sz="900" spc="-65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900" spc="-55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территории от последствий чрезвычайных ситуаций и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marL="397510"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профилактика</a:t>
                      </a:r>
                      <a:r>
                        <a:rPr lang="ru-RU" sz="900" spc="-45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spc="-10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терроризма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63373">
                <a:tc>
                  <a:txBody>
                    <a:bodyPr/>
                    <a:lstStyle/>
                    <a:p>
                      <a:pPr marL="488950" algn="ctr"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900" spc="-70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spc="-10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образования в Кондопожском муниципальном районе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79730" marR="392430" algn="ctr">
                        <a:lnSpc>
                          <a:spcPct val="103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marL="379730" marR="392430" algn="ctr">
                        <a:lnSpc>
                          <a:spcPct val="103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marL="379730" marR="392430" algn="ctr">
                        <a:lnSpc>
                          <a:spcPct val="103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marL="379730" marR="392430" algn="ctr">
                        <a:lnSpc>
                          <a:spcPct val="103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marL="379730" marR="392430" algn="ctr">
                        <a:lnSpc>
                          <a:spcPct val="103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marL="379730" marR="392430" algn="ctr">
                        <a:lnSpc>
                          <a:spcPct val="103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900" spc="-95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физической</a:t>
                      </a:r>
                      <a:r>
                        <a:rPr lang="ru-RU" sz="900" spc="-85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культуры</a:t>
                      </a:r>
                      <a:r>
                        <a:rPr lang="ru-RU" sz="900" spc="-80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и  массового </a:t>
                      </a:r>
                      <a:r>
                        <a:rPr lang="ru-RU" sz="900" spc="-10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спорта, формирование здорового образа жизни населения в Кондопожском муниципальном районе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7510" algn="ctr">
                        <a:lnSpc>
                          <a:spcPct val="103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marL="397510" algn="ctr">
                        <a:lnSpc>
                          <a:spcPct val="103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endParaRPr lang="en-US" sz="900" dirty="0" smtClean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marL="397510" algn="ctr">
                        <a:lnSpc>
                          <a:spcPct val="103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marL="397510" algn="ctr">
                        <a:lnSpc>
                          <a:spcPct val="103000"/>
                        </a:lnSpc>
                        <a:spcBef>
                          <a:spcPts val="775"/>
                        </a:spcBef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Управление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муниципальными финансами</a:t>
                      </a:r>
                      <a:r>
                        <a:rPr lang="ru-RU" sz="900" spc="-85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117">
                <a:tc>
                  <a:txBody>
                    <a:bodyPr/>
                    <a:lstStyle/>
                    <a:p>
                      <a:pPr marL="488950" algn="ctr">
                        <a:spcBef>
                          <a:spcPts val="148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поддержка населения Кондопожского муниципального района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79730" algn="ctr">
                        <a:spcBef>
                          <a:spcPts val="148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7510" algn="ctr">
                        <a:spcBef>
                          <a:spcPts val="148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Комплексное развитие коммунальной инфраструктуры Кондопожского муниципального района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2832">
                <a:tc>
                  <a:txBody>
                    <a:bodyPr/>
                    <a:lstStyle/>
                    <a:p>
                      <a:pPr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В соответствии с Перечнем муниципальных программ Кондопожского муниципального района, утвержденным постановлением Администрации Кондопожского муниципального района от 25 июня 2025 года № 850 в 2026 году предусматривается реализация </a:t>
                      </a:r>
                    </a:p>
                    <a:p>
                      <a:pPr algn="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8 муниципальных программ.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115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4040">
                <a:tc>
                  <a:txBody>
                    <a:bodyPr/>
                    <a:lstStyle/>
                    <a:p>
                      <a:pPr marL="488950" algn="ctr"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Поддержка малого</a:t>
                      </a:r>
                      <a:r>
                        <a:rPr lang="ru-RU" sz="800" baseline="0" dirty="0" smtClean="0"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и среднего предпринимательства в Кондопожском муниципальном районе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79730" algn="ctr">
                        <a:lnSpc>
                          <a:spcPct val="105000"/>
                        </a:lnSpc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7510" algn="ctr">
                        <a:lnSpc>
                          <a:spcPct val="105000"/>
                        </a:lnSpc>
                        <a:spcBef>
                          <a:spcPts val="76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78002">
                <a:tc>
                  <a:txBody>
                    <a:bodyPr/>
                    <a:lstStyle/>
                    <a:p>
                      <a:pPr marL="488950" algn="ctr">
                        <a:lnSpc>
                          <a:spcPct val="103000"/>
                        </a:lnSpc>
                        <a:spcBef>
                          <a:spcPts val="1485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79730" marR="392430" algn="ctr">
                        <a:lnSpc>
                          <a:spcPct val="103000"/>
                        </a:lnSpc>
                        <a:spcBef>
                          <a:spcPts val="1480"/>
                        </a:spcBef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7510" algn="ctr">
                        <a:lnSpc>
                          <a:spcPct val="103000"/>
                        </a:lnSpc>
                        <a:spcBef>
                          <a:spcPts val="148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6266">
                <a:tc gridSpan="2">
                  <a:txBody>
                    <a:bodyPr/>
                    <a:lstStyle/>
                    <a:p>
                      <a:pPr marL="31750" marR="1370965">
                        <a:lnSpc>
                          <a:spcPct val="100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97510">
                        <a:lnSpc>
                          <a:spcPct val="103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" name="Image 30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76048" y="2158213"/>
            <a:ext cx="452120" cy="419100"/>
          </a:xfrm>
          <a:prstGeom prst="rect">
            <a:avLst/>
          </a:prstGeom>
        </p:spPr>
      </p:pic>
      <p:pic>
        <p:nvPicPr>
          <p:cNvPr id="9" name="Image 30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76037" y="2130423"/>
            <a:ext cx="421640" cy="422910"/>
          </a:xfrm>
          <a:prstGeom prst="rect">
            <a:avLst/>
          </a:prstGeom>
        </p:spPr>
      </p:pic>
      <p:pic>
        <p:nvPicPr>
          <p:cNvPr id="10" name="Image 3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86247" y="3265499"/>
            <a:ext cx="460375" cy="414655"/>
          </a:xfrm>
          <a:prstGeom prst="rect">
            <a:avLst/>
          </a:prstGeom>
        </p:spPr>
      </p:pic>
      <p:pic>
        <p:nvPicPr>
          <p:cNvPr id="11" name="Image 30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06151" y="3493620"/>
            <a:ext cx="438785" cy="438785"/>
          </a:xfrm>
          <a:prstGeom prst="rect">
            <a:avLst/>
          </a:prstGeom>
        </p:spPr>
      </p:pic>
      <p:pic>
        <p:nvPicPr>
          <p:cNvPr id="12" name="Image 30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31640" y="2341878"/>
            <a:ext cx="422910" cy="422910"/>
          </a:xfrm>
          <a:prstGeom prst="rect">
            <a:avLst/>
          </a:prstGeom>
        </p:spPr>
      </p:pic>
      <p:pic>
        <p:nvPicPr>
          <p:cNvPr id="13" name="Image 3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445" y="4185125"/>
            <a:ext cx="428625" cy="410210"/>
          </a:xfrm>
          <a:prstGeom prst="rect">
            <a:avLst/>
          </a:prstGeom>
        </p:spPr>
      </p:pic>
      <p:pic>
        <p:nvPicPr>
          <p:cNvPr id="14" name="Image 3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60265" y="5517232"/>
            <a:ext cx="435610" cy="431165"/>
          </a:xfrm>
          <a:prstGeom prst="rect">
            <a:avLst/>
          </a:prstGeom>
        </p:spPr>
      </p:pic>
      <p:pic>
        <p:nvPicPr>
          <p:cNvPr id="15" name="Image 3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26680" y="4240908"/>
            <a:ext cx="448310" cy="4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4392" y="1386064"/>
            <a:ext cx="8568952" cy="629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МУНИЦИПАЛЬНЫХ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НЕПРОГРАММНЫЕ НАПРАВЛЕНИЯ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ДЕЯТЕЛЬНОСТИ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бюджета Кондопожского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муниципального района на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2026 год</a:t>
            </a:r>
          </a:p>
          <a:p>
            <a:pPr algn="r">
              <a:spcBef>
                <a:spcPct val="20000"/>
              </a:spcBef>
              <a:buFont typeface="Arial" charset="0"/>
              <a:buNone/>
            </a:pP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 (млн. рублей)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0" y="0"/>
            <a:ext cx="9144000" cy="939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         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365125"/>
          </a:xfrm>
        </p:spPr>
        <p:txBody>
          <a:bodyPr>
            <a:normAutofit/>
          </a:bodyPr>
          <a:lstStyle/>
          <a:p>
            <a:fld id="{470E2D83-F76D-4C3E-975D-9E2DB72B0147}" type="slidenum">
              <a:rPr lang="ru-RU" smtClean="0"/>
              <a:t>8</a:t>
            </a:fld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487012"/>
              </p:ext>
            </p:extLst>
          </p:nvPr>
        </p:nvGraphicFramePr>
        <p:xfrm>
          <a:off x="-25227" y="1916832"/>
          <a:ext cx="9467850" cy="554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358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E2D83-F76D-4C3E-975D-9E2DB72B0147}" type="slidenum">
              <a:rPr lang="ru-RU" smtClean="0"/>
              <a:t>9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576" y="1124744"/>
            <a:ext cx="7840663" cy="853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ru-RU" sz="17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Расходная часть </a:t>
            </a:r>
            <a:r>
              <a:rPr lang="ru-RU" sz="1700" b="1" dirty="0">
                <a:latin typeface="Times New Roman" pitchFamily="18" charset="0"/>
                <a:ea typeface="+mn-ea"/>
                <a:cs typeface="Times New Roman" pitchFamily="18" charset="0"/>
              </a:rPr>
              <a:t>бюджета </a:t>
            </a:r>
            <a:br>
              <a:rPr lang="ru-RU" sz="1700" b="1" dirty="0"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700" b="1" dirty="0">
                <a:latin typeface="Times New Roman" pitchFamily="18" charset="0"/>
                <a:ea typeface="+mn-ea"/>
                <a:cs typeface="Times New Roman" pitchFamily="18" charset="0"/>
              </a:rPr>
              <a:t>Кондопожского муниципального района за счет средств местного бюджета </a:t>
            </a:r>
            <a:r>
              <a:rPr lang="ru-RU" sz="17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проект </a:t>
            </a:r>
            <a:r>
              <a:rPr lang="ru-RU" sz="1700" b="1" dirty="0">
                <a:latin typeface="Times New Roman" pitchFamily="18" charset="0"/>
                <a:ea typeface="+mn-ea"/>
                <a:cs typeface="Times New Roman" pitchFamily="18" charset="0"/>
              </a:rPr>
              <a:t>на  2026 год и плановый период 2027 и 2028 годов </a:t>
            </a:r>
          </a:p>
          <a:p>
            <a:pPr>
              <a:spcBef>
                <a:spcPct val="20000"/>
              </a:spcBef>
            </a:pPr>
            <a:r>
              <a:rPr lang="ru-RU" sz="1000" b="1" dirty="0">
                <a:latin typeface="Times New Roman" pitchFamily="18" charset="0"/>
                <a:ea typeface="+mn-ea"/>
                <a:cs typeface="Times New Roman" pitchFamily="18" charset="0"/>
              </a:rPr>
              <a:t>(в млн. рублей)</a:t>
            </a: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0" y="0"/>
            <a:ext cx="9144000" cy="9398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          </a:t>
            </a:r>
            <a:r>
              <a:rPr lang="ru-RU" sz="3600" b="1" dirty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Кондопожский муниципальный район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55576" y="1989900"/>
            <a:ext cx="1656184" cy="4320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2026 год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3995935" y="2060848"/>
            <a:ext cx="1656184" cy="4320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2027 год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7238656" y="1989900"/>
            <a:ext cx="1656184" cy="4320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2028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44208" y="4941168"/>
            <a:ext cx="2304256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 счет средств местного бюджета всего: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2025 год: 624,3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2026 год: 612,8  (-13,3)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2027 год: 671,0  (+7,8)</a:t>
            </a:r>
          </a:p>
          <a:p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2028 год: 721,6  (+35,6)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00000000-0008-0000-03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7805386"/>
              </p:ext>
            </p:extLst>
          </p:nvPr>
        </p:nvGraphicFramePr>
        <p:xfrm>
          <a:off x="2298662" y="2285230"/>
          <a:ext cx="4145546" cy="2309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00000000-0008-0000-03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895226"/>
              </p:ext>
            </p:extLst>
          </p:nvPr>
        </p:nvGraphicFramePr>
        <p:xfrm>
          <a:off x="5148064" y="2060848"/>
          <a:ext cx="4617244" cy="2678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00000000-0008-0000-03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090524"/>
              </p:ext>
            </p:extLst>
          </p:nvPr>
        </p:nvGraphicFramePr>
        <p:xfrm>
          <a:off x="-468560" y="2276872"/>
          <a:ext cx="6265349" cy="4766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610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8776</TotalTime>
  <Words>1201</Words>
  <Application>Microsoft Office PowerPoint</Application>
  <PresentationFormat>Экран (4:3)</PresentationFormat>
  <Paragraphs>309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Презентация PowerPoint</vt:lpstr>
      <vt:lpstr>Презентация PowerPoint</vt:lpstr>
      <vt:lpstr>Динамика основных характеристик бюджета  Кондопожского муниципального района (в млн. рублей)</vt:lpstr>
      <vt:lpstr>Презентация PowerPoint</vt:lpstr>
      <vt:lpstr>Презентация PowerPoint</vt:lpstr>
      <vt:lpstr>Проект бюджета Кондопожского муниципального района на 2026 год и на плановый период 2027 и 2028 годов сформирован в соответствии с основными направлениями бюджетной и налоговой политики, долговой политики Кондопожского муниципального района на 2025 год и на плановый период 2026 и 2027 годов, планируемыми мероприятиями Программы оздоровления муниципальных финансов Кондопожского муниципального района на период до 2027 года (утверждена распоряжением Администрации Кондопожского муниципального района от 31 марта  2025 года № 213-р), предусматривающими:  - приоритезации направлений расходов бюджета;  - реализацию мероприятий, реализуемых в рамках муниципальных программ и (или) непрограммных направлений деятельности, с целью достижения запланированных показателей муниципальных программ Кондопожского муниципального района, в целях повышения эффективности использования бюджетных ресурсов, совершенствования программно-целевых методов муниципального управления;  - достижение целей и решение задач социально-экономического развития Кондопожского муниципального района, в рамках реализуемых муниципальных программ;  -  повышение эффективности использования средств бюджета Кондопожского муниципального района;  - сокращение неэффективных расходов;  - совершенствование межбюджетных отношений с муниципальными образованиями. </vt:lpstr>
      <vt:lpstr> Реализация муниципальных программ  Согласно представленному проекту решения 85,79 процента расходов сформировано в рамках программных направлений деятельности. </vt:lpstr>
      <vt:lpstr>Презентация PowerPoint</vt:lpstr>
      <vt:lpstr>Презентация PowerPoint</vt:lpstr>
      <vt:lpstr>Социально-значимые расходы бюджета Кондопожского муниципального района за счет средств местного бюджета   (в млн. рублей)</vt:lpstr>
      <vt:lpstr>Презентация PowerPoint</vt:lpstr>
      <vt:lpstr>Презентация PowerPoint</vt:lpstr>
      <vt:lpstr>Муниципальный долг Кондопожского муниципального района ( млн. рублей)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Регина Полькина</dc:creator>
  <cp:lastModifiedBy>Демидова Тамара Сергеевна</cp:lastModifiedBy>
  <cp:revision>434</cp:revision>
  <cp:lastPrinted>2025-11-25T12:01:54Z</cp:lastPrinted>
  <dcterms:created xsi:type="dcterms:W3CDTF">2021-11-22T09:08:57Z</dcterms:created>
  <dcterms:modified xsi:type="dcterms:W3CDTF">2025-12-29T06:21:56Z</dcterms:modified>
</cp:coreProperties>
</file>