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5" r:id="rId3"/>
    <p:sldId id="286" r:id="rId4"/>
    <p:sldId id="289" r:id="rId5"/>
    <p:sldId id="288" r:id="rId6"/>
    <p:sldId id="258" r:id="rId7"/>
    <p:sldId id="265" r:id="rId8"/>
    <p:sldId id="268" r:id="rId9"/>
    <p:sldId id="280" r:id="rId10"/>
    <p:sldId id="261" r:id="rId11"/>
    <p:sldId id="278" r:id="rId12"/>
    <p:sldId id="272" r:id="rId13"/>
    <p:sldId id="262" r:id="rId14"/>
    <p:sldId id="274" r:id="rId15"/>
    <p:sldId id="290" r:id="rId16"/>
    <p:sldId id="292" r:id="rId17"/>
    <p:sldId id="281" r:id="rId18"/>
    <p:sldId id="293" r:id="rId19"/>
    <p:sldId id="284" r:id="rId20"/>
    <p:sldId id="294" r:id="rId21"/>
    <p:sldId id="291" r:id="rId22"/>
    <p:sldId id="266" r:id="rId23"/>
    <p:sldId id="267" r:id="rId24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ynet3\D\&#1054;&#1073;&#1097;&#1080;&#1077;\!!!!&#1054;&#1058;&#1063;&#1045;&#1058;%20&#1047;&#1040;%202022%20&#1075;&#1086;&#1076;%20&#1060;&#1059;\&#1076;&#1083;&#1103;%20&#1087;&#1088;&#1077;&#1079;&#1077;&#1085;&#1090;&#1072;&#1094;&#1080;&#1080;\&#1082;%20&#1087;&#1088;&#1077;&#1079;&#1077;&#1085;&#1090;&#1072;&#1094;&#1080;&#108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ynet3\D\&#1054;&#1073;&#1097;&#1080;&#1077;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Mynet3\D\&#1054;&#1073;&#1097;&#1080;&#1077;\!!!!&#1054;&#1058;&#1063;&#1045;&#1058;%20&#1047;&#1040;%202022%20&#1075;&#1086;&#1076;%20&#1060;&#1059;\&#1076;&#1083;&#1103;%20&#1087;&#1088;&#1077;&#1079;&#1077;&#1085;&#1090;&#1072;&#1094;&#1080;&#1080;\&#1082;%20&#1087;&#1088;&#1077;&#1079;&#1077;&#1085;&#1090;&#1072;&#1094;&#1080;&#1080;.xlsx" TargetMode="External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Mynet3\D\&#1054;&#1073;&#1097;&#1080;&#1077;\!!!!&#1054;&#1058;&#1063;&#1045;&#1058;%20&#1047;&#1040;%202022%20&#1075;&#1086;&#1076;%20&#1060;&#1059;\&#1076;&#1083;&#1103;%20&#1087;&#1088;&#1077;&#1079;&#1077;&#1085;&#1090;&#1072;&#1094;&#1080;&#1080;\&#1082;%20&#1087;&#1088;&#1077;&#1079;&#1077;&#1085;&#1090;&#1072;&#1094;&#1080;&#1080;.xlsx" TargetMode="External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ynet3\D\&#1054;&#1073;&#1097;&#1080;&#1077;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ynet3\D\&#1054;&#1073;&#1097;&#1080;&#1077;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!%20&#1054;&#1058;&#1063;&#1045;&#1058;%20&#1047;&#1040;%202024%20&#1075;&#1086;&#1076;%20&#1060;&#1059;\&#1085;&#1072;&#1073;&#1086;&#1088;&#1082;&#1080;\&#1082;%20&#1087;&#1088;&#1077;&#1079;&#1077;&#1085;&#1090;&#1072;&#1094;&#1080;&#1080;_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Лист1!$E$4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Лист1!$F$3:$H$3</c:f>
              <c:strCache>
                <c:ptCount val="3"/>
                <c:pt idx="0">
                  <c:v>Факт 2023 года</c:v>
                </c:pt>
                <c:pt idx="1">
                  <c:v>Факт 2024 года</c:v>
                </c:pt>
                <c:pt idx="2">
                  <c:v>План 2025 года</c:v>
                </c:pt>
              </c:strCache>
            </c:strRef>
          </c:cat>
          <c:val>
            <c:numRef>
              <c:f>Лист1!$F$4:$H$4</c:f>
              <c:numCache>
                <c:formatCode>#\ ##0\ _₽</c:formatCode>
                <c:ptCount val="3"/>
                <c:pt idx="0">
                  <c:v>1340</c:v>
                </c:pt>
                <c:pt idx="1">
                  <c:v>1352</c:v>
                </c:pt>
                <c:pt idx="2">
                  <c:v>1174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CF-4308-9335-832744CE072F}"/>
            </c:ext>
          </c:extLst>
        </c:ser>
        <c:ser>
          <c:idx val="1"/>
          <c:order val="1"/>
          <c:tx>
            <c:strRef>
              <c:f>Лист1!$E$5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CF-4308-9335-832744CE072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5CF-4308-9335-832744CE072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CF-4308-9335-832744CE072F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1 283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5CF-4308-9335-832744CE0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Лист1!$F$3:$H$3</c:f>
              <c:strCache>
                <c:ptCount val="3"/>
                <c:pt idx="0">
                  <c:v>Факт 2023 года</c:v>
                </c:pt>
                <c:pt idx="1">
                  <c:v>Факт 2024 года</c:v>
                </c:pt>
                <c:pt idx="2">
                  <c:v>План 2025 года</c:v>
                </c:pt>
              </c:strCache>
            </c:strRef>
          </c:cat>
          <c:val>
            <c:numRef>
              <c:f>Лист1!$F$5:$H$5</c:f>
              <c:numCache>
                <c:formatCode>#\ ##0\ _₽</c:formatCode>
                <c:ptCount val="3"/>
                <c:pt idx="0">
                  <c:v>1329</c:v>
                </c:pt>
                <c:pt idx="1">
                  <c:v>1282</c:v>
                </c:pt>
                <c:pt idx="2">
                  <c:v>1126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CF-4308-9335-832744CE072F}"/>
            </c:ext>
          </c:extLst>
        </c:ser>
        <c:ser>
          <c:idx val="2"/>
          <c:order val="2"/>
          <c:tx>
            <c:strRef>
              <c:f>Лист1!$E$6</c:f>
              <c:strCache>
                <c:ptCount val="1"/>
                <c:pt idx="0">
                  <c:v>дефицит(-)/профицит(+)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69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ABA-4F18-AB9A-1BFEB43D2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Лист1!$F$3:$H$3</c:f>
              <c:strCache>
                <c:ptCount val="3"/>
                <c:pt idx="0">
                  <c:v>Факт 2023 года</c:v>
                </c:pt>
                <c:pt idx="1">
                  <c:v>Факт 2024 года</c:v>
                </c:pt>
                <c:pt idx="2">
                  <c:v>План 2025 года</c:v>
                </c:pt>
              </c:strCache>
            </c:strRef>
          </c:cat>
          <c:val>
            <c:numRef>
              <c:f>Лист1!$F$6:$H$6</c:f>
              <c:numCache>
                <c:formatCode>#\ ##0\ _₽</c:formatCode>
                <c:ptCount val="3"/>
                <c:pt idx="0">
                  <c:v>11</c:v>
                </c:pt>
                <c:pt idx="1">
                  <c:v>70</c:v>
                </c:pt>
                <c:pt idx="2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CF-4308-9335-832744CE07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695552"/>
        <c:axId val="114473152"/>
      </c:barChart>
      <c:catAx>
        <c:axId val="6069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4473152"/>
        <c:crosses val="autoZero"/>
        <c:auto val="1"/>
        <c:lblAlgn val="ctr"/>
        <c:lblOffset val="100"/>
        <c:noMultiLvlLbl val="0"/>
      </c:catAx>
      <c:valAx>
        <c:axId val="114473152"/>
        <c:scaling>
          <c:orientation val="minMax"/>
        </c:scaling>
        <c:delete val="0"/>
        <c:axPos val="l"/>
        <c:numFmt formatCode="#\ ##0\ _₽" sourceLinked="1"/>
        <c:majorTickMark val="none"/>
        <c:minorTickMark val="none"/>
        <c:tickLblPos val="nextTo"/>
        <c:crossAx val="60695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66185476815402E-2"/>
          <c:y val="4.6964973286968567E-2"/>
          <c:w val="0.86928937007874019"/>
          <c:h val="0.7451899889417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Лист5!$E$5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8AB-4226-8A34-D45C49790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Лист5!$F$4:$H$4</c:f>
              <c:strCache>
                <c:ptCount val="3"/>
                <c:pt idx="0">
                  <c:v>Факт 2023 года 
</c:v>
                </c:pt>
                <c:pt idx="1">
                  <c:v>Факт 2024 года 
</c:v>
                </c:pt>
                <c:pt idx="2">
                  <c:v>План на 2025 года
</c:v>
                </c:pt>
              </c:strCache>
            </c:strRef>
          </c:cat>
          <c:val>
            <c:numRef>
              <c:f>Лист5!$F$5:$H$5</c:f>
              <c:numCache>
                <c:formatCode>0</c:formatCode>
                <c:ptCount val="3"/>
                <c:pt idx="0">
                  <c:v>459</c:v>
                </c:pt>
                <c:pt idx="1">
                  <c:v>505</c:v>
                </c:pt>
                <c:pt idx="2">
                  <c:v>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42-4812-B719-0FAEAF828442}"/>
            </c:ext>
          </c:extLst>
        </c:ser>
        <c:ser>
          <c:idx val="1"/>
          <c:order val="1"/>
          <c:tx>
            <c:strRef>
              <c:f>Лист5!$E$6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8AB-4226-8A34-D45C49790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Лист5!$F$4:$H$4</c:f>
              <c:strCache>
                <c:ptCount val="3"/>
                <c:pt idx="0">
                  <c:v>Факт 2023 года 
</c:v>
                </c:pt>
                <c:pt idx="1">
                  <c:v>Факт 2024 года 
</c:v>
                </c:pt>
                <c:pt idx="2">
                  <c:v>План на 2025 года
</c:v>
                </c:pt>
              </c:strCache>
            </c:strRef>
          </c:cat>
          <c:val>
            <c:numRef>
              <c:f>Лист5!$F$6:$H$6</c:f>
              <c:numCache>
                <c:formatCode>0</c:formatCode>
                <c:ptCount val="3"/>
                <c:pt idx="0">
                  <c:v>871</c:v>
                </c:pt>
                <c:pt idx="1">
                  <c:v>777</c:v>
                </c:pt>
                <c:pt idx="2">
                  <c:v>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42-4812-B719-0FAEAF828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1147904"/>
        <c:axId val="38567936"/>
      </c:barChart>
      <c:catAx>
        <c:axId val="121147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567936"/>
        <c:crosses val="autoZero"/>
        <c:auto val="1"/>
        <c:lblAlgn val="ctr"/>
        <c:lblOffset val="100"/>
        <c:noMultiLvlLbl val="0"/>
      </c:catAx>
      <c:valAx>
        <c:axId val="3856793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21147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001393363700331"/>
          <c:y val="0.89549644337882761"/>
          <c:w val="0.7799719012702292"/>
          <c:h val="5.544504783083892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Лист5!$E$16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Лист5!$F$15:$H$15</c:f>
              <c:strCache>
                <c:ptCount val="3"/>
                <c:pt idx="0">
                  <c:v>Факт 2023 года </c:v>
                </c:pt>
                <c:pt idx="1">
                  <c:v>Факт 2024 года </c:v>
                </c:pt>
                <c:pt idx="2">
                  <c:v>План на 2025 года
</c:v>
                </c:pt>
              </c:strCache>
            </c:strRef>
          </c:cat>
          <c:val>
            <c:numRef>
              <c:f>Лист5!$F$16:$H$16</c:f>
              <c:numCache>
                <c:formatCode>0</c:formatCode>
                <c:ptCount val="3"/>
                <c:pt idx="0">
                  <c:v>142</c:v>
                </c:pt>
                <c:pt idx="1">
                  <c:v>126</c:v>
                </c:pt>
                <c:pt idx="2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22-412B-BACE-4C2790107F7B}"/>
            </c:ext>
          </c:extLst>
        </c:ser>
        <c:ser>
          <c:idx val="1"/>
          <c:order val="1"/>
          <c:tx>
            <c:strRef>
              <c:f>Лист5!$E$17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Лист5!$F$15:$H$15</c:f>
              <c:strCache>
                <c:ptCount val="3"/>
                <c:pt idx="0">
                  <c:v>Факт 2023 года </c:v>
                </c:pt>
                <c:pt idx="1">
                  <c:v>Факт 2024 года </c:v>
                </c:pt>
                <c:pt idx="2">
                  <c:v>План на 2025 года
</c:v>
                </c:pt>
              </c:strCache>
            </c:strRef>
          </c:cat>
          <c:val>
            <c:numRef>
              <c:f>Лист5!$F$17:$H$17</c:f>
              <c:numCache>
                <c:formatCode>0</c:formatCode>
                <c:ptCount val="3"/>
                <c:pt idx="0">
                  <c:v>35</c:v>
                </c:pt>
                <c:pt idx="1">
                  <c:v>28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22-412B-BACE-4C2790107F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1488896"/>
        <c:axId val="38570240"/>
      </c:barChart>
      <c:catAx>
        <c:axId val="121488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570240"/>
        <c:crosses val="autoZero"/>
        <c:auto val="1"/>
        <c:lblAlgn val="ctr"/>
        <c:lblOffset val="100"/>
        <c:noMultiLvlLbl val="0"/>
      </c:catAx>
      <c:valAx>
        <c:axId val="3857024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214888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66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680164854039617E-2"/>
          <c:y val="0.16611477918064288"/>
          <c:w val="0.84104938271604934"/>
          <c:h val="0.7990159577795195"/>
        </c:manualLayout>
      </c:layout>
      <c:pie3DChart>
        <c:varyColors val="1"/>
        <c:ser>
          <c:idx val="0"/>
          <c:order val="0"/>
          <c:explosion val="2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BD-413B-8808-0B871EBBC6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BD-413B-8808-0B871EBBC6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BD-413B-8808-0B871EBBC6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6BD-413B-8808-0B871EBBC6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BD-413B-8808-0B871EBBC6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BD-413B-8808-0B871EBBC6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6BD-413B-8808-0B871EBBC6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BD-413B-8808-0B871EBBC6A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6BD-413B-8808-0B871EBBC6A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BD-413B-8808-0B871EBBC6A0}"/>
              </c:ext>
            </c:extLst>
          </c:dPt>
          <c:dLbls>
            <c:dLbl>
              <c:idx val="0"/>
              <c:layout>
                <c:manualLayout>
                  <c:x val="6.1728944846884039E-3"/>
                  <c:y val="0.1899606154669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BD-413B-8808-0B871EBBC6A0}"/>
                </c:ext>
              </c:extLst>
            </c:dLbl>
            <c:dLbl>
              <c:idx val="1"/>
              <c:layout>
                <c:manualLayout>
                  <c:x val="7.0476499922715163E-3"/>
                  <c:y val="6.56227580704026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BD-413B-8808-0B871EBBC6A0}"/>
                </c:ext>
              </c:extLst>
            </c:dLbl>
            <c:dLbl>
              <c:idx val="2"/>
              <c:layout>
                <c:manualLayout>
                  <c:x val="-2.9638754949741865E-2"/>
                  <c:y val="0.186506786094828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BD-413B-8808-0B871EBBC6A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3425925925925927"/>
                  <c:y val="-2.7630634977011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BD-413B-8808-0B871EBBC6A0}"/>
                </c:ext>
              </c:extLst>
            </c:dLbl>
            <c:dLbl>
              <c:idx val="5"/>
              <c:layout>
                <c:manualLayout>
                  <c:x val="-4.6296296296296294E-3"/>
                  <c:y val="-0.117430198652299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BD-413B-8808-0B871EBBC6A0}"/>
                </c:ext>
              </c:extLst>
            </c:dLbl>
            <c:dLbl>
              <c:idx val="6"/>
              <c:layout>
                <c:manualLayout>
                  <c:x val="9.1517692232915324E-2"/>
                  <c:y val="-0.124337857396552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BD-413B-8808-0B871EBBC6A0}"/>
                </c:ext>
              </c:extLst>
            </c:dLbl>
            <c:dLbl>
              <c:idx val="7"/>
              <c:layout>
                <c:manualLayout>
                  <c:x val="0.12170364356695049"/>
                  <c:y val="-4.4899781837643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BD-413B-8808-0B871EBBC6A0}"/>
                </c:ext>
              </c:extLst>
            </c:dLbl>
            <c:dLbl>
              <c:idx val="8"/>
              <c:layout>
                <c:manualLayout>
                  <c:x val="3.0067958998893664E-2"/>
                  <c:y val="4.83536112097702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474014778283469"/>
                      <c:h val="0.122507327829325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6BD-413B-8808-0B871EBBC6A0}"/>
                </c:ext>
              </c:extLst>
            </c:dLbl>
            <c:dLbl>
              <c:idx val="9"/>
              <c:layout>
                <c:manualLayout>
                  <c:x val="0.13277997165020999"/>
                  <c:y val="0.179598991373041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4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обслуживание </a:t>
                    </a:r>
                    <a:r>
                      <a:rPr lang="ru-RU" dirty="0" smtClean="0"/>
                      <a:t>муниципального </a:t>
                    </a:r>
                    <a:r>
                      <a:rPr lang="ru-RU" dirty="0"/>
                      <a:t>долга; 3; 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460669429792218"/>
                      <c:h val="0.17858038366333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6BD-413B-8808-0B871EBBC6A0}"/>
                </c:ext>
              </c:extLst>
            </c:dLbl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Лист6!$C$2:$C$11</c:f>
              <c:strCache>
                <c:ptCount val="10"/>
                <c:pt idx="0">
                  <c:v>общегосударственные
вопросы</c:v>
                </c:pt>
                <c:pt idx="1">
                  <c:v>национальная 
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культура,
кинематография</c:v>
                </c:pt>
                <c:pt idx="5">
                  <c:v>социальная 
политика</c:v>
                </c:pt>
                <c:pt idx="6">
                  <c:v>физическая 
культура и спорт</c:v>
                </c:pt>
                <c:pt idx="7">
                  <c:v>межбюджетные 
трансферты</c:v>
                </c:pt>
                <c:pt idx="8">
                  <c:v>национальная оборона</c:v>
                </c:pt>
                <c:pt idx="9">
                  <c:v>обслуживание государственного долга</c:v>
                </c:pt>
              </c:strCache>
            </c:strRef>
          </c:cat>
          <c:val>
            <c:numRef>
              <c:f>Лист6!$D$2:$D$11</c:f>
              <c:numCache>
                <c:formatCode>0</c:formatCode>
                <c:ptCount val="10"/>
                <c:pt idx="0">
                  <c:v>152</c:v>
                </c:pt>
                <c:pt idx="1">
                  <c:v>20</c:v>
                </c:pt>
                <c:pt idx="2">
                  <c:v>23</c:v>
                </c:pt>
                <c:pt idx="3">
                  <c:v>916</c:v>
                </c:pt>
                <c:pt idx="4">
                  <c:v>29</c:v>
                </c:pt>
                <c:pt idx="5">
                  <c:v>67</c:v>
                </c:pt>
                <c:pt idx="6">
                  <c:v>51</c:v>
                </c:pt>
                <c:pt idx="7">
                  <c:v>20</c:v>
                </c:pt>
                <c:pt idx="8">
                  <c:v>1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BD-413B-8808-0B871EBBC6A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6BD-413B-8808-0B871EBBC6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6BD-413B-8808-0B871EBBC6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6BD-413B-8808-0B871EBBC6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6BD-413B-8808-0B871EBBC6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6BD-413B-8808-0B871EBBC6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6BD-413B-8808-0B871EBBC6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06BD-413B-8808-0B871EBBC6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6BD-413B-8808-0B871EBBC6A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06BD-413B-8808-0B871EBBC6A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6BD-413B-8808-0B871EBBC6A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Лист6!$C$2:$C$11</c:f>
              <c:strCache>
                <c:ptCount val="10"/>
                <c:pt idx="0">
                  <c:v>общегосударственные
вопросы</c:v>
                </c:pt>
                <c:pt idx="1">
                  <c:v>национальная 
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культура,
кинематография</c:v>
                </c:pt>
                <c:pt idx="5">
                  <c:v>социальная 
политика</c:v>
                </c:pt>
                <c:pt idx="6">
                  <c:v>физическая 
культура и спорт</c:v>
                </c:pt>
                <c:pt idx="7">
                  <c:v>межбюджетные 
трансферты</c:v>
                </c:pt>
                <c:pt idx="8">
                  <c:v>национальная оборона</c:v>
                </c:pt>
                <c:pt idx="9">
                  <c:v>обслуживание государственного долга</c:v>
                </c:pt>
              </c:strCache>
            </c:strRef>
          </c:cat>
          <c:val>
            <c:numRef>
              <c:f>Лист6!$E$2:$E$11</c:f>
              <c:numCache>
                <c:formatCode>0%</c:formatCode>
                <c:ptCount val="10"/>
                <c:pt idx="0">
                  <c:v>0.11856474258970359</c:v>
                </c:pt>
                <c:pt idx="1">
                  <c:v>1.5600624024960999E-2</c:v>
                </c:pt>
                <c:pt idx="2">
                  <c:v>1.7940717628705149E-2</c:v>
                </c:pt>
                <c:pt idx="3">
                  <c:v>0.71450858034321374</c:v>
                </c:pt>
                <c:pt idx="4">
                  <c:v>2.2620904836193449E-2</c:v>
                </c:pt>
                <c:pt idx="5">
                  <c:v>5.2262090483619343E-2</c:v>
                </c:pt>
                <c:pt idx="6">
                  <c:v>3.9781591263650544E-2</c:v>
                </c:pt>
                <c:pt idx="7">
                  <c:v>1.5600624024960999E-2</c:v>
                </c:pt>
                <c:pt idx="8">
                  <c:v>7.8003120124804995E-4</c:v>
                </c:pt>
                <c:pt idx="9">
                  <c:v>2.3400936037441498E-3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BD-413B-8808-0B871EBBC6A0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6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58307361560213"/>
          <c:y val="3.4154038640363656E-2"/>
          <c:w val="0.58299359142936302"/>
          <c:h val="0.95951028589415988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53494478110028"/>
          <c:y val="0.21116751630333319"/>
          <c:w val="0.47953497431368386"/>
          <c:h val="0.7937065561798243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30344123156498787"/>
                  <c:y val="0.1642158217701365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82-4578-8EF5-FF7420DE3CE3}"/>
                </c:ext>
              </c:extLst>
            </c:dLbl>
            <c:dLbl>
              <c:idx val="1"/>
              <c:layout>
                <c:manualLayout>
                  <c:x val="2.323625434023505E-2"/>
                  <c:y val="0.116015257891536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82-4578-8EF5-FF7420DE3CE3}"/>
                </c:ext>
              </c:extLst>
            </c:dLbl>
            <c:dLbl>
              <c:idx val="2"/>
              <c:layout>
                <c:manualLayout>
                  <c:x val="0.10832841709570948"/>
                  <c:y val="-0.1589666299088425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82-4578-8EF5-FF7420DE3CE3}"/>
                </c:ext>
              </c:extLst>
            </c:dLbl>
            <c:dLbl>
              <c:idx val="3"/>
              <c:layout>
                <c:manualLayout>
                  <c:x val="-5.0249339384231567E-2"/>
                  <c:y val="7.60654192283184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82-4578-8EF5-FF7420DE3CE3}"/>
                </c:ext>
              </c:extLst>
            </c:dLbl>
            <c:dLbl>
              <c:idx val="4"/>
              <c:layout>
                <c:manualLayout>
                  <c:x val="-0.24152502745827117"/>
                  <c:y val="0.1266981096391817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82-4578-8EF5-FF7420DE3CE3}"/>
                </c:ext>
              </c:extLst>
            </c:dLbl>
            <c:dLbl>
              <c:idx val="6"/>
              <c:layout>
                <c:manualLayout>
                  <c:x val="0.15221497892639221"/>
                  <c:y val="-1.146087619402312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82-4578-8EF5-FF7420DE3C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Лист6!$C$13:$C$19</c:f>
              <c:strCache>
                <c:ptCount val="7"/>
                <c:pt idx="0">
                  <c:v>общегосударственные
вопросы</c:v>
                </c:pt>
                <c:pt idx="1">
                  <c:v>национальная
 экономика</c:v>
                </c:pt>
                <c:pt idx="2">
                  <c:v>ЖКХ</c:v>
                </c:pt>
                <c:pt idx="3">
                  <c:v>культура, кинематография</c:v>
                </c:pt>
                <c:pt idx="4">
                  <c:v>физическая культура и спорт</c:v>
                </c:pt>
                <c:pt idx="5">
                  <c:v>Национальная безопасность и правоохранительная деятельность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Лист6!$D$13:$D$19</c:f>
              <c:numCache>
                <c:formatCode>0</c:formatCode>
                <c:ptCount val="7"/>
                <c:pt idx="0">
                  <c:v>6</c:v>
                </c:pt>
                <c:pt idx="1">
                  <c:v>42</c:v>
                </c:pt>
                <c:pt idx="2">
                  <c:v>67</c:v>
                </c:pt>
                <c:pt idx="3">
                  <c:v>18</c:v>
                </c:pt>
                <c:pt idx="4">
                  <c:v>18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03-43DA-B6F3-0306550374CE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Лист6!$C$13:$C$19</c:f>
              <c:strCache>
                <c:ptCount val="7"/>
                <c:pt idx="0">
                  <c:v>общегосударственные
вопросы</c:v>
                </c:pt>
                <c:pt idx="1">
                  <c:v>национальная
 экономика</c:v>
                </c:pt>
                <c:pt idx="2">
                  <c:v>ЖКХ</c:v>
                </c:pt>
                <c:pt idx="3">
                  <c:v>культура, кинематография</c:v>
                </c:pt>
                <c:pt idx="4">
                  <c:v>физическая культура и спорт</c:v>
                </c:pt>
                <c:pt idx="5">
                  <c:v>Национальная безопасность и правоохранительная деятельность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Лист6!$E$13:$E$19</c:f>
              <c:numCache>
                <c:formatCode>0%</c:formatCode>
                <c:ptCount val="7"/>
                <c:pt idx="0">
                  <c:v>3.896103896103896E-2</c:v>
                </c:pt>
                <c:pt idx="1">
                  <c:v>0.27272727272727271</c:v>
                </c:pt>
                <c:pt idx="2">
                  <c:v>0.43506493506493504</c:v>
                </c:pt>
                <c:pt idx="3">
                  <c:v>0.11688311688311688</c:v>
                </c:pt>
                <c:pt idx="4">
                  <c:v>0.11688311688311688</c:v>
                </c:pt>
                <c:pt idx="5">
                  <c:v>1.2987012987012988E-2</c:v>
                </c:pt>
                <c:pt idx="6">
                  <c:v>6.4935064935064939E-3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03-43DA-B6F3-0306550374C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16060878205022E-3"/>
          <c:y val="4.6296296296296294E-3"/>
          <c:w val="0.76304758206709988"/>
          <c:h val="0.83796296296296213"/>
        </c:manualLayout>
      </c:layout>
      <c:pie3DChart>
        <c:varyColors val="1"/>
        <c:ser>
          <c:idx val="0"/>
          <c:order val="0"/>
          <c:explosion val="34"/>
          <c:dPt>
            <c:idx val="0"/>
            <c:bubble3D val="0"/>
            <c:spPr>
              <a:solidFill>
                <a:srgbClr val="9F5FC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E8-4F78-979B-69B7CA2C7A65}"/>
              </c:ext>
            </c:extLst>
          </c:dPt>
          <c:dLbls>
            <c:dLbl>
              <c:idx val="0"/>
              <c:layout>
                <c:manualLayout>
                  <c:x val="-6.649830026611717E-3"/>
                  <c:y val="-0.30365740740740765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0.4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E8-4F78-979B-69B7CA2C7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Лист7!$B$31</c:f>
              <c:strCache>
                <c:ptCount val="1"/>
                <c:pt idx="0">
                  <c:v>ФП "Спорт-норма жизни"</c:v>
                </c:pt>
              </c:strCache>
            </c:strRef>
          </c:cat>
          <c:val>
            <c:numRef>
              <c:f>Лист7!$C$31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E8-4F78-979B-69B7CA2C7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063627072325471"/>
          <c:y val="0.20163750364537766"/>
          <c:w val="0.32023288088596236"/>
          <c:h val="0.37913203557888592"/>
        </c:manualLayout>
      </c:layout>
      <c:overlay val="0"/>
      <c:txPr>
        <a:bodyPr/>
        <a:lstStyle/>
        <a:p>
          <a:pPr rtl="0"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20530766118642"/>
          <c:y val="8.3524320458948885E-3"/>
          <c:w val="0.73259928995840462"/>
          <c:h val="0.98142056918677756"/>
        </c:manualLayout>
      </c:layout>
      <c:pie3DChart>
        <c:varyColors val="1"/>
        <c:ser>
          <c:idx val="0"/>
          <c:order val="0"/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Lbls>
            <c:dLbl>
              <c:idx val="0"/>
              <c:layout>
                <c:manualLayout>
                  <c:x val="1.0366348709390497E-2"/>
                  <c:y val="-0.576223175089852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20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b="1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0.5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658-4E63-86CC-74D07357B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Лист7!$B$36</c:f>
              <c:strCache>
                <c:ptCount val="1"/>
                <c:pt idx="0">
                  <c:v>национальный проект "Культура"</c:v>
                </c:pt>
              </c:strCache>
            </c:strRef>
          </c:cat>
          <c:val>
            <c:numRef>
              <c:f>Лист7!$C$36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58-4E63-86CC-74D07357B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52368037538311E-2"/>
          <c:y val="0.15010627123737774"/>
          <c:w val="0.78998085180078037"/>
          <c:h val="0.69273162741903316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C9-44B4-A5E6-A76AB051345F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3C9-44B4-A5E6-A76AB051345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Лист7!$B$15:$B$16</c:f>
              <c:strCache>
                <c:ptCount val="2"/>
                <c:pt idx="0">
                  <c:v>ФП "Успех каждого ребенка"</c:v>
                </c:pt>
                <c:pt idx="1">
                  <c:v>ФП "Развитие образования"</c:v>
                </c:pt>
              </c:strCache>
            </c:strRef>
          </c:cat>
          <c:val>
            <c:numRef>
              <c:f>Лист7!$C$15:$C$16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C9-44B4-A5E6-A76AB0513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4013271401216856"/>
          <c:y val="0.76935808476657885"/>
          <c:w val="0.69635450022449286"/>
          <c:h val="0.2109819213768744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407089027145131"/>
          <c:y val="0.23180626542985819"/>
        </c:manualLayout>
      </c:layout>
      <c:overlay val="0"/>
      <c:spPr>
        <a:noFill/>
        <a:ln>
          <a:noFill/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 marL="0" algn="ctr" defTabSz="914400" rtl="0" eaLnBrk="1" fontAlgn="base" latinLnBrk="0" hangingPunct="1">
            <a:spcBef>
              <a:spcPct val="0"/>
            </a:spcBef>
            <a:spcAft>
              <a:spcPct val="0"/>
            </a:spcAft>
            <a:defRPr lang="ru-RU" sz="1600" b="1" i="0" u="none" strike="noStrike" kern="1200" spc="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630609646176411"/>
          <c:y val="0.21884259259259259"/>
          <c:w val="0.37483287620271222"/>
          <c:h val="0.76726851851851852"/>
        </c:manualLayout>
      </c:layout>
      <c:pieChart>
        <c:varyColors val="1"/>
        <c:ser>
          <c:idx val="0"/>
          <c:order val="0"/>
          <c:tx>
            <c:strRef>
              <c:f>Лист7!$B$48</c:f>
              <c:strCache>
                <c:ptCount val="1"/>
                <c:pt idx="0">
                  <c:v>РП "Обеспечение устойчивого сокращения непригодного для проживания жилищного фонда"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explosion val="4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D8-4007-A167-F22562EDFDDB}"/>
              </c:ext>
            </c:extLst>
          </c:dPt>
          <c:dLbls>
            <c:dLbl>
              <c:idx val="0"/>
              <c:layout>
                <c:manualLayout>
                  <c:x val="-2.9242393546686533E-3"/>
                  <c:y val="-0.217206724328415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18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млн. руб.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215425210998657E-2"/>
                      <c:h val="0.12800925925925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1D8-4007-A167-F22562EDF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Лист7!$C$48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D8-4007-A167-F22562EDF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6.497046852080318E-3"/>
                  <c:y val="-0.419722378027550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C29-4C4B-B393-2F5F98529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Лист7!$B$7:$B$8</c:f>
              <c:strCache>
                <c:ptCount val="2"/>
                <c:pt idx="1">
                  <c:v>ФП"Формирование современной городской среды"</c:v>
                </c:pt>
              </c:strCache>
            </c:strRef>
          </c:cat>
          <c:val>
            <c:numRef>
              <c:f>Лист7!$C$7:$C$8</c:f>
              <c:numCache>
                <c:formatCode>General</c:formatCode>
                <c:ptCount val="2"/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29-4C4B-B393-2F5F98529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00556563289812"/>
          <c:y val="0.14277938894710759"/>
          <c:w val="0.77533762559160102"/>
          <c:h val="0.75463321874746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Лист1!$E$19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Лист1!$F$18:$H$18</c:f>
              <c:strCache>
                <c:ptCount val="3"/>
                <c:pt idx="0">
                  <c:v>Факт 2023 года</c:v>
                </c:pt>
                <c:pt idx="1">
                  <c:v>Факт 2024 года</c:v>
                </c:pt>
                <c:pt idx="2">
                  <c:v>План 2025 года</c:v>
                </c:pt>
              </c:strCache>
            </c:strRef>
          </c:cat>
          <c:val>
            <c:numRef>
              <c:f>Лист1!$F$19:$H$19</c:f>
              <c:numCache>
                <c:formatCode>#\ ##0\ _₽</c:formatCode>
                <c:ptCount val="3"/>
                <c:pt idx="0">
                  <c:v>162</c:v>
                </c:pt>
                <c:pt idx="1">
                  <c:v>166</c:v>
                </c:pt>
                <c:pt idx="2">
                  <c:v>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CC-4668-A3CE-106CE484E437}"/>
            </c:ext>
          </c:extLst>
        </c:ser>
        <c:ser>
          <c:idx val="1"/>
          <c:order val="1"/>
          <c:tx>
            <c:strRef>
              <c:f>Лист1!$E$20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Лист1!$F$18:$H$18</c:f>
              <c:strCache>
                <c:ptCount val="3"/>
                <c:pt idx="0">
                  <c:v>Факт 2023 года</c:v>
                </c:pt>
                <c:pt idx="1">
                  <c:v>Факт 2024 года</c:v>
                </c:pt>
                <c:pt idx="2">
                  <c:v>План 2025 года</c:v>
                </c:pt>
              </c:strCache>
            </c:strRef>
          </c:cat>
          <c:val>
            <c:numRef>
              <c:f>Лист1!$F$20:$H$20</c:f>
              <c:numCache>
                <c:formatCode>#\ ##0\ _₽</c:formatCode>
                <c:ptCount val="3"/>
                <c:pt idx="0">
                  <c:v>177</c:v>
                </c:pt>
                <c:pt idx="1">
                  <c:v>154</c:v>
                </c:pt>
                <c:pt idx="2">
                  <c:v>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CC-4668-A3CE-106CE484E437}"/>
            </c:ext>
          </c:extLst>
        </c:ser>
        <c:ser>
          <c:idx val="2"/>
          <c:order val="2"/>
          <c:tx>
            <c:strRef>
              <c:f>Лист1!$E$21</c:f>
              <c:strCache>
                <c:ptCount val="1"/>
                <c:pt idx="0">
                  <c:v>дефицит(-)/профицит(+)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9.4387346843523619E-3"/>
                  <c:y val="6.692042858055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CC-4668-A3CE-106CE484E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Лист1!$F$18:$H$18</c:f>
              <c:strCache>
                <c:ptCount val="3"/>
                <c:pt idx="0">
                  <c:v>Факт 2023 года</c:v>
                </c:pt>
                <c:pt idx="1">
                  <c:v>Факт 2024 года</c:v>
                </c:pt>
                <c:pt idx="2">
                  <c:v>План 2025 года</c:v>
                </c:pt>
              </c:strCache>
            </c:strRef>
          </c:cat>
          <c:val>
            <c:numRef>
              <c:f>Лист1!$F$21:$H$21</c:f>
              <c:numCache>
                <c:formatCode>#\ ##0\ _₽</c:formatCode>
                <c:ptCount val="3"/>
                <c:pt idx="0">
                  <c:v>-15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CC-4668-A3CE-106CE484E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34336"/>
        <c:axId val="49356800"/>
      </c:barChart>
      <c:catAx>
        <c:axId val="6273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9356800"/>
        <c:crosses val="autoZero"/>
        <c:auto val="0"/>
        <c:lblAlgn val="ctr"/>
        <c:lblOffset val="100"/>
        <c:noMultiLvlLbl val="0"/>
      </c:catAx>
      <c:valAx>
        <c:axId val="49356800"/>
        <c:scaling>
          <c:orientation val="minMax"/>
          <c:max val="1400"/>
        </c:scaling>
        <c:delete val="0"/>
        <c:axPos val="l"/>
        <c:majorGridlines>
          <c:spPr>
            <a:ln>
              <a:noFill/>
            </a:ln>
          </c:spPr>
        </c:majorGridlines>
        <c:numFmt formatCode="#\ ##0\ _₽" sourceLinked="1"/>
        <c:majorTickMark val="out"/>
        <c:minorTickMark val="none"/>
        <c:tickLblPos val="nextTo"/>
        <c:crossAx val="6273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199770340138589"/>
          <c:y val="0.87394383245157803"/>
          <c:w val="0.79781875485729448"/>
          <c:h val="0.1243618600091452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Лист8!$B$11</c:f>
              <c:strCache>
                <c:ptCount val="1"/>
                <c:pt idx="0">
                  <c:v>бюджетный кредит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Лист8!$C$10:$E$10</c:f>
              <c:strCache>
                <c:ptCount val="3"/>
                <c:pt idx="0">
                  <c:v>01.01.2023 год</c:v>
                </c:pt>
                <c:pt idx="1">
                  <c:v>01.01.2024 год</c:v>
                </c:pt>
                <c:pt idx="2">
                  <c:v>01.01.2025 год</c:v>
                </c:pt>
              </c:strCache>
            </c:strRef>
          </c:cat>
          <c:val>
            <c:numRef>
              <c:f>Лист8!$C$11:$E$11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66-44C9-A337-592BA8488F19}"/>
            </c:ext>
          </c:extLst>
        </c:ser>
        <c:ser>
          <c:idx val="1"/>
          <c:order val="1"/>
          <c:tx>
            <c:strRef>
              <c:f>Лист8!$B$12</c:f>
              <c:strCache>
                <c:ptCount val="1"/>
                <c:pt idx="0">
                  <c:v>коммерческий кредит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Лист8!$C$10:$E$10</c:f>
              <c:strCache>
                <c:ptCount val="3"/>
                <c:pt idx="0">
                  <c:v>01.01.2023 год</c:v>
                </c:pt>
                <c:pt idx="1">
                  <c:v>01.01.2024 год</c:v>
                </c:pt>
                <c:pt idx="2">
                  <c:v>01.01.2025 год</c:v>
                </c:pt>
              </c:strCache>
            </c:strRef>
          </c:cat>
          <c:val>
            <c:numRef>
              <c:f>Лист8!$C$12:$E$12</c:f>
              <c:numCache>
                <c:formatCode>General</c:formatCode>
                <c:ptCount val="3"/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66-44C9-A337-592BA8488F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3957120"/>
        <c:axId val="49808512"/>
      </c:barChart>
      <c:catAx>
        <c:axId val="13395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9808512"/>
        <c:crosses val="autoZero"/>
        <c:auto val="1"/>
        <c:lblAlgn val="ctr"/>
        <c:lblOffset val="100"/>
        <c:noMultiLvlLbl val="0"/>
      </c:catAx>
      <c:valAx>
        <c:axId val="4980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39571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Лист8!$B$4</c:f>
              <c:strCache>
                <c:ptCount val="1"/>
                <c:pt idx="0">
                  <c:v>бюджетный кредит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Лист8!$C$3:$E$3</c:f>
              <c:strCache>
                <c:ptCount val="3"/>
                <c:pt idx="0">
                  <c:v>01.01.2023 год</c:v>
                </c:pt>
                <c:pt idx="1">
                  <c:v>01.01.2024 год</c:v>
                </c:pt>
                <c:pt idx="2">
                  <c:v>01.01.2025 год</c:v>
                </c:pt>
              </c:strCache>
            </c:strRef>
          </c:cat>
          <c:val>
            <c:numRef>
              <c:f>Лист8!$C$4:$E$4</c:f>
              <c:numCache>
                <c:formatCode>General</c:formatCode>
                <c:ptCount val="3"/>
                <c:pt idx="0">
                  <c:v>180</c:v>
                </c:pt>
                <c:pt idx="1">
                  <c:v>150</c:v>
                </c:pt>
                <c:pt idx="2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E7-4279-AEE4-6ABC28B447F4}"/>
            </c:ext>
          </c:extLst>
        </c:ser>
        <c:ser>
          <c:idx val="1"/>
          <c:order val="1"/>
          <c:tx>
            <c:strRef>
              <c:f>Лист8!$B$5</c:f>
              <c:strCache>
                <c:ptCount val="1"/>
                <c:pt idx="0">
                  <c:v>коммерческий кредит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Лист8!$C$3:$E$3</c:f>
              <c:strCache>
                <c:ptCount val="3"/>
                <c:pt idx="0">
                  <c:v>01.01.2023 год</c:v>
                </c:pt>
                <c:pt idx="1">
                  <c:v>01.01.2024 год</c:v>
                </c:pt>
                <c:pt idx="2">
                  <c:v>01.01.2025 год</c:v>
                </c:pt>
              </c:strCache>
            </c:strRef>
          </c:cat>
          <c:val>
            <c:numRef>
              <c:f>Лист8!$C$5:$E$5</c:f>
              <c:numCache>
                <c:formatCode>General</c:formatCode>
                <c:ptCount val="3"/>
                <c:pt idx="0">
                  <c:v>0</c:v>
                </c:pt>
                <c:pt idx="1">
                  <c:v>21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E7-4279-AEE4-6ABC28B447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3958144"/>
        <c:axId val="49810240"/>
      </c:barChart>
      <c:catAx>
        <c:axId val="133958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9810240"/>
        <c:crosses val="autoZero"/>
        <c:auto val="1"/>
        <c:lblAlgn val="ctr"/>
        <c:lblOffset val="100"/>
        <c:noMultiLvlLbl val="0"/>
      </c:catAx>
      <c:valAx>
        <c:axId val="4981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3958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5507436570427"/>
          <c:y val="4.2189590748821698E-2"/>
          <c:w val="0.86928937007874019"/>
          <c:h val="0.72472011642965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Лист2!$B$5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Лист2!$C$4:$E$4</c:f>
              <c:strCache>
                <c:ptCount val="3"/>
                <c:pt idx="0">
                  <c:v>Факт 2023 года 
(1 340 млн.рублей)</c:v>
                </c:pt>
                <c:pt idx="1">
                  <c:v>Факт 2024 года 
(1 352 млн.рублей)</c:v>
                </c:pt>
                <c:pt idx="2">
                  <c:v>План на 2025 года
 (1 174 млн. рублей)</c:v>
                </c:pt>
              </c:strCache>
            </c:strRef>
          </c:cat>
          <c:val>
            <c:numRef>
              <c:f>Лист2!$C$5:$E$5</c:f>
              <c:numCache>
                <c:formatCode>0</c:formatCode>
                <c:ptCount val="3"/>
                <c:pt idx="0">
                  <c:v>450</c:v>
                </c:pt>
                <c:pt idx="1">
                  <c:v>562</c:v>
                </c:pt>
                <c:pt idx="2">
                  <c:v>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64-4AE3-A188-CA682DFB03DD}"/>
            </c:ext>
          </c:extLst>
        </c:ser>
        <c:ser>
          <c:idx val="1"/>
          <c:order val="1"/>
          <c:tx>
            <c:strRef>
              <c:f>Лист2!$B$6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Лист2!$C$4:$E$4</c:f>
              <c:strCache>
                <c:ptCount val="3"/>
                <c:pt idx="0">
                  <c:v>Факт 2023 года 
(1 340 млн.рублей)</c:v>
                </c:pt>
                <c:pt idx="1">
                  <c:v>Факт 2024 года 
(1 352 млн.рублей)</c:v>
                </c:pt>
                <c:pt idx="2">
                  <c:v>План на 2025 года
 (1 174 млн. рублей)</c:v>
                </c:pt>
              </c:strCache>
            </c:strRef>
          </c:cat>
          <c:val>
            <c:numRef>
              <c:f>Лист2!$C$6:$E$6</c:f>
              <c:numCache>
                <c:formatCode>0</c:formatCode>
                <c:ptCount val="3"/>
                <c:pt idx="0">
                  <c:v>890</c:v>
                </c:pt>
                <c:pt idx="1">
                  <c:v>790</c:v>
                </c:pt>
                <c:pt idx="2">
                  <c:v>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64-4AE3-A188-CA682DFB03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2868992"/>
        <c:axId val="49359104"/>
      </c:barChart>
      <c:catAx>
        <c:axId val="62868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9359104"/>
        <c:crosses val="autoZero"/>
        <c:auto val="1"/>
        <c:lblAlgn val="ctr"/>
        <c:lblOffset val="100"/>
        <c:noMultiLvlLbl val="0"/>
      </c:catAx>
      <c:valAx>
        <c:axId val="4935910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628689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Лист2!$B$10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76-4666-AD10-0827FD942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Лист2!$C$9:$E$9</c:f>
              <c:strCache>
                <c:ptCount val="3"/>
                <c:pt idx="0">
                  <c:v>Факт 2023 года 
(162 млн.рублей)</c:v>
                </c:pt>
                <c:pt idx="1">
                  <c:v>Факт 2024 года 
(166 млн.рублей)</c:v>
                </c:pt>
                <c:pt idx="2">
                  <c:v>План на 2025 года
 (149 млн. рублей)</c:v>
                </c:pt>
              </c:strCache>
            </c:strRef>
          </c:cat>
          <c:val>
            <c:numRef>
              <c:f>Лист2!$C$10:$E$10</c:f>
              <c:numCache>
                <c:formatCode>0</c:formatCode>
                <c:ptCount val="3"/>
                <c:pt idx="0">
                  <c:v>128</c:v>
                </c:pt>
                <c:pt idx="1">
                  <c:v>137</c:v>
                </c:pt>
                <c:pt idx="2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49-43F8-87A3-993289E5EA79}"/>
            </c:ext>
          </c:extLst>
        </c:ser>
        <c:ser>
          <c:idx val="1"/>
          <c:order val="1"/>
          <c:tx>
            <c:strRef>
              <c:f>Лист2!$B$11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76-4666-AD10-0827FD942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Лист2!$C$9:$E$9</c:f>
              <c:strCache>
                <c:ptCount val="3"/>
                <c:pt idx="0">
                  <c:v>Факт 2023 года 
(162 млн.рублей)</c:v>
                </c:pt>
                <c:pt idx="1">
                  <c:v>Факт 2024 года 
(166 млн.рублей)</c:v>
                </c:pt>
                <c:pt idx="2">
                  <c:v>План на 2025 года
 (149 млн. рублей)</c:v>
                </c:pt>
              </c:strCache>
            </c:strRef>
          </c:cat>
          <c:val>
            <c:numRef>
              <c:f>Лист2!$C$11:$E$11</c:f>
              <c:numCache>
                <c:formatCode>0</c:formatCode>
                <c:ptCount val="3"/>
                <c:pt idx="0">
                  <c:v>34</c:v>
                </c:pt>
                <c:pt idx="1">
                  <c:v>29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49-43F8-87A3-993289E5EA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2894592"/>
        <c:axId val="49360832"/>
      </c:barChart>
      <c:catAx>
        <c:axId val="62894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9360832"/>
        <c:crosses val="autoZero"/>
        <c:auto val="1"/>
        <c:lblAlgn val="ctr"/>
        <c:lblOffset val="100"/>
        <c:noMultiLvlLbl val="0"/>
      </c:catAx>
      <c:valAx>
        <c:axId val="49360832"/>
        <c:scaling>
          <c:orientation val="minMax"/>
          <c:max val="900"/>
        </c:scaling>
        <c:delete val="0"/>
        <c:axPos val="l"/>
        <c:numFmt formatCode="0" sourceLinked="1"/>
        <c:majorTickMark val="none"/>
        <c:minorTickMark val="none"/>
        <c:tickLblPos val="nextTo"/>
        <c:crossAx val="62894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1347331583553"/>
          <c:y val="0.24085236169693075"/>
          <c:w val="0.64212860892388457"/>
          <c:h val="0.79896302327809177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1944444444444439"/>
                  <c:y val="-0.108788282094746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9C-47FF-9C0C-D460FF438769}"/>
                </c:ext>
              </c:extLst>
            </c:dLbl>
            <c:dLbl>
              <c:idx val="1"/>
              <c:layout>
                <c:manualLayout>
                  <c:x val="-7.7777777777777779E-2"/>
                  <c:y val="-0.1597791487739107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физических</a:t>
                    </a:r>
                    <a:r>
                      <a:rPr lang="ru-RU" baseline="0" dirty="0"/>
                      <a:t> лиц</a:t>
                    </a:r>
                    <a:r>
                      <a:rPr lang="ru-RU" dirty="0"/>
                      <a:t>; 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818044619422573"/>
                      <c:h val="0.136918537564552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69C-47FF-9C0C-D460FF438769}"/>
                </c:ext>
              </c:extLst>
            </c:dLbl>
            <c:dLbl>
              <c:idx val="2"/>
              <c:layout>
                <c:manualLayout>
                  <c:x val="6.3888888888888884E-2"/>
                  <c:y val="-0.186494197876707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9C-47FF-9C0C-D460FF438769}"/>
                </c:ext>
              </c:extLst>
            </c:dLbl>
            <c:dLbl>
              <c:idx val="3"/>
              <c:layout>
                <c:manualLayout>
                  <c:x val="0.1388888888888889"/>
                  <c:y val="-0.130546183256736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оказания платных услуг и от компенсации затрат государства; 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9C-47FF-9C0C-D460FF438769}"/>
                </c:ext>
              </c:extLst>
            </c:dLbl>
            <c:dLbl>
              <c:idx val="4"/>
              <c:layout>
                <c:manualLayout>
                  <c:x val="-0.15814042422422844"/>
                  <c:y val="1.86494197876707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9C-47FF-9C0C-D460FF438769}"/>
                </c:ext>
              </c:extLst>
            </c:dLbl>
            <c:dLbl>
              <c:idx val="5"/>
              <c:layout>
                <c:manualLayout>
                  <c:x val="9.1851929528019488E-2"/>
                  <c:y val="-9.3251993799189723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по подакцизным товарам (продукции), производимым на территории Российской Федерации ; 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69C-47FF-9C0C-D460FF438769}"/>
                </c:ext>
              </c:extLst>
            </c:dLbl>
            <c:dLbl>
              <c:idx val="6"/>
              <c:layout>
                <c:manualLayout>
                  <c:x val="2.4999999999999897E-2"/>
                  <c:y val="0.208251854295656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реализации имущества и продажи земельных участков; 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9C-47FF-9C0C-D460FF4387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Лист3!$B$19:$B$25</c:f>
              <c:strCache>
                <c:ptCount val="7"/>
                <c:pt idx="0">
                  <c:v>НДФЛ</c:v>
                </c:pt>
                <c:pt idx="1">
                  <c:v>Налоги на имущество ФЛ</c:v>
                </c:pt>
                <c:pt idx="2">
                  <c:v>Доходы от использования имущества</c:v>
                </c:pt>
                <c:pt idx="3">
                  <c:v>Доходы от оказания платных услуг</c:v>
                </c:pt>
                <c:pt idx="4">
                  <c:v>Земельный налог</c:v>
                </c:pt>
                <c:pt idx="5">
                  <c:v>Акцизы </c:v>
                </c:pt>
                <c:pt idx="6">
                  <c:v>Доходы от реализации имущества и земельных участков</c:v>
                </c:pt>
              </c:strCache>
            </c:strRef>
          </c:cat>
          <c:val>
            <c:numRef>
              <c:f>Лист3!$C$19:$C$25</c:f>
              <c:numCache>
                <c:formatCode>0</c:formatCode>
                <c:ptCount val="7"/>
                <c:pt idx="0">
                  <c:v>91</c:v>
                </c:pt>
                <c:pt idx="1">
                  <c:v>8</c:v>
                </c:pt>
                <c:pt idx="2">
                  <c:v>13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9C-47FF-9C0C-D460FF43876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07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8478191021033"/>
          <c:y val="0.24105605519386944"/>
          <c:w val="0.57498675145733968"/>
          <c:h val="0.57225747902878488"/>
        </c:manualLayout>
      </c:layout>
      <c:doughnut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7.4191838897721255E-2"/>
                  <c:y val="-0.104663129117766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75-4AB6-B2B1-C4C1E46E7184}"/>
                </c:ext>
              </c:extLst>
            </c:dLbl>
            <c:dLbl>
              <c:idx val="2"/>
              <c:layout>
                <c:manualLayout>
                  <c:x val="0.1695813460519342"/>
                  <c:y val="-6.25783352567087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75-4AB6-B2B1-C4C1E46E7184}"/>
                </c:ext>
              </c:extLst>
            </c:dLbl>
            <c:dLbl>
              <c:idx val="3"/>
              <c:layout>
                <c:manualLayout>
                  <c:x val="-1.2718600953895072E-2"/>
                  <c:y val="-0.270266332812773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75-4AB6-B2B1-C4C1E46E7184}"/>
                </c:ext>
              </c:extLst>
            </c:dLbl>
            <c:dLbl>
              <c:idx val="4"/>
              <c:layout>
                <c:manualLayout>
                  <c:x val="0.11234764175940647"/>
                  <c:y val="-9.52815866443381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75-4AB6-B2B1-C4C1E46E7184}"/>
                </c:ext>
              </c:extLst>
            </c:dLbl>
            <c:dLbl>
              <c:idx val="5"/>
              <c:layout>
                <c:manualLayout>
                  <c:x val="-0.13990461049284578"/>
                  <c:y val="-2.3206754909923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0B-4AD2-8BE0-125FD7022CB9}"/>
                </c:ext>
              </c:extLst>
            </c:dLbl>
            <c:dLbl>
              <c:idx val="6"/>
              <c:layout>
                <c:manualLayout>
                  <c:x val="0.10598834128245885"/>
                  <c:y val="9.9156134615125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0B-4AD2-8BE0-125FD7022CB9}"/>
                </c:ext>
              </c:extLst>
            </c:dLbl>
            <c:dLbl>
              <c:idx val="7"/>
              <c:layout>
                <c:manualLayout>
                  <c:x val="0.19289878113407524"/>
                  <c:y val="0.234177254091042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0B-4AD2-8BE0-125FD7022CB9}"/>
                </c:ext>
              </c:extLst>
            </c:dLbl>
            <c:dLbl>
              <c:idx val="8"/>
              <c:layout>
                <c:manualLayout>
                  <c:x val="0.20985691573926868"/>
                  <c:y val="-0.101265839606937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0B-4AD2-8BE0-125FD7022CB9}"/>
                </c:ext>
              </c:extLst>
            </c:dLbl>
            <c:dLbl>
              <c:idx val="9"/>
              <c:layout>
                <c:manualLayout>
                  <c:x val="-2.1197668256491786E-2"/>
                  <c:y val="0.191983154254818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0B-4AD2-8BE0-125FD7022CB9}"/>
                </c:ext>
              </c:extLst>
            </c:dLbl>
            <c:dLbl>
              <c:idx val="10"/>
              <c:layout>
                <c:manualLayout>
                  <c:x val="0.20561738208797017"/>
                  <c:y val="4.219409983622299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0B-4AD2-8BE0-125FD7022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Лист3!$B$6:$B$16</c:f>
              <c:strCache>
                <c:ptCount val="11"/>
                <c:pt idx="0">
                  <c:v>НДФЛ</c:v>
                </c:pt>
                <c:pt idx="1">
                  <c:v>Доходы от использования имущества</c:v>
                </c:pt>
                <c:pt idx="2">
                  <c:v>Доходы от оказания платных услуг и от компенсации затрат государства</c:v>
                </c:pt>
                <c:pt idx="3">
                  <c:v>Доходы от реализации имущества и земельных участков</c:v>
                </c:pt>
                <c:pt idx="4">
                  <c:v>ЕСН</c:v>
                </c:pt>
                <c:pt idx="5">
                  <c:v>Госпошлина</c:v>
                </c:pt>
                <c:pt idx="6">
                  <c:v>Штрафы</c:v>
                </c:pt>
                <c:pt idx="7">
                  <c:v>Налог, взимаемый в связи с применением упрощенной системы налогообложения</c:v>
                </c:pt>
                <c:pt idx="8">
                  <c:v>Налог, взимаемый в связи с применением патентной системы налогообложения</c:v>
                </c:pt>
                <c:pt idx="9">
                  <c:v>Акцизы по подакцизным товарам (продукции), производимым на территории Российской Федерации</c:v>
                </c:pt>
                <c:pt idx="10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Лист3!$C$6:$C$16</c:f>
              <c:numCache>
                <c:formatCode>0</c:formatCode>
                <c:ptCount val="11"/>
                <c:pt idx="0">
                  <c:v>405</c:v>
                </c:pt>
                <c:pt idx="1">
                  <c:v>26</c:v>
                </c:pt>
                <c:pt idx="2">
                  <c:v>50</c:v>
                </c:pt>
                <c:pt idx="3">
                  <c:v>14</c:v>
                </c:pt>
                <c:pt idx="4">
                  <c:v>37</c:v>
                </c:pt>
                <c:pt idx="5">
                  <c:v>11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75-4AB6-B2B1-C4C1E46E718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22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5507436570428"/>
          <c:y val="5.3635360797291642E-2"/>
          <c:w val="0.86928937007874019"/>
          <c:h val="0.704808948134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Лист9!$D$2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Лист9!$C$3:$C$6</c:f>
              <c:strCache>
                <c:ptCount val="4"/>
                <c:pt idx="0">
                  <c:v>Консолидированный 
бюджет КМР</c:v>
                </c:pt>
                <c:pt idx="1">
                  <c:v>Бюджет КМР</c:v>
                </c:pt>
                <c:pt idx="2">
                  <c:v>Бюджет городского 
поселения</c:v>
                </c:pt>
                <c:pt idx="3">
                  <c:v>Бюджеты сельских 
поселений</c:v>
                </c:pt>
              </c:strCache>
            </c:strRef>
          </c:cat>
          <c:val>
            <c:numRef>
              <c:f>Лист9!$D$3:$D$6</c:f>
              <c:numCache>
                <c:formatCode>0</c:formatCode>
                <c:ptCount val="4"/>
                <c:pt idx="0">
                  <c:v>1504</c:v>
                </c:pt>
                <c:pt idx="1">
                  <c:v>1340</c:v>
                </c:pt>
                <c:pt idx="2">
                  <c:v>163.08828201</c:v>
                </c:pt>
                <c:pt idx="3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9A-4287-B7F2-57974A5D69C5}"/>
            </c:ext>
          </c:extLst>
        </c:ser>
        <c:ser>
          <c:idx val="1"/>
          <c:order val="1"/>
          <c:tx>
            <c:strRef>
              <c:f>Лист9!$E$2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Лист9!$C$3:$C$6</c:f>
              <c:strCache>
                <c:ptCount val="4"/>
                <c:pt idx="0">
                  <c:v>Консолидированный 
бюджет КМР</c:v>
                </c:pt>
                <c:pt idx="1">
                  <c:v>Бюджет КМР</c:v>
                </c:pt>
                <c:pt idx="2">
                  <c:v>Бюджет городского 
поселения</c:v>
                </c:pt>
                <c:pt idx="3">
                  <c:v>Бюджеты сельских 
поселений</c:v>
                </c:pt>
              </c:strCache>
            </c:strRef>
          </c:cat>
          <c:val>
            <c:numRef>
              <c:f>Лист9!$E$3:$E$6</c:f>
              <c:numCache>
                <c:formatCode>0</c:formatCode>
                <c:ptCount val="4"/>
                <c:pt idx="0">
                  <c:v>1543</c:v>
                </c:pt>
                <c:pt idx="1">
                  <c:v>1352</c:v>
                </c:pt>
                <c:pt idx="2">
                  <c:v>166</c:v>
                </c:pt>
                <c:pt idx="3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9A-4287-B7F2-57974A5D69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2508672"/>
        <c:axId val="92415104"/>
      </c:barChart>
      <c:catAx>
        <c:axId val="92508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anchor="b" anchorCtr="0"/>
          <a:lstStyle/>
          <a:p>
            <a:pPr>
              <a:defRPr sz="1200" b="1" baseline="-18000"/>
            </a:pPr>
            <a:endParaRPr lang="ru-RU"/>
          </a:p>
        </c:txPr>
        <c:crossAx val="92415104"/>
        <c:crosses val="autoZero"/>
        <c:auto val="0"/>
        <c:lblAlgn val="ctr"/>
        <c:lblOffset val="100"/>
        <c:noMultiLvlLbl val="0"/>
      </c:catAx>
      <c:valAx>
        <c:axId val="9241510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92508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055161854768157"/>
          <c:y val="0.89387200413736501"/>
          <c:w val="0.31889654418197727"/>
          <c:h val="6.833704646769185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6272965879265"/>
          <c:y val="5.3635360797291642E-2"/>
          <c:w val="0.88337270341207352"/>
          <c:h val="0.6955525676658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Лист9!$D$10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Лист9!$C$11:$C$14</c:f>
              <c:strCache>
                <c:ptCount val="4"/>
                <c:pt idx="0">
                  <c:v>Консолидированный бюджет КМР</c:v>
                </c:pt>
                <c:pt idx="1">
                  <c:v>Бюджет КМР</c:v>
                </c:pt>
                <c:pt idx="2">
                  <c:v>Бюджет городского поселения</c:v>
                </c:pt>
                <c:pt idx="3">
                  <c:v>Бюджеты сельских поселений</c:v>
                </c:pt>
              </c:strCache>
            </c:strRef>
          </c:cat>
          <c:val>
            <c:numRef>
              <c:f>Лист9!$D$11:$D$14</c:f>
              <c:numCache>
                <c:formatCode>0</c:formatCode>
                <c:ptCount val="4"/>
                <c:pt idx="0">
                  <c:v>603</c:v>
                </c:pt>
                <c:pt idx="1">
                  <c:v>450</c:v>
                </c:pt>
                <c:pt idx="2">
                  <c:v>128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66-43FB-B3B5-E14486257A9B}"/>
            </c:ext>
          </c:extLst>
        </c:ser>
        <c:ser>
          <c:idx val="1"/>
          <c:order val="1"/>
          <c:tx>
            <c:strRef>
              <c:f>Лист9!$E$10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0CF-40D6-A5DD-2EE295552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Лист9!$C$11:$C$14</c:f>
              <c:strCache>
                <c:ptCount val="4"/>
                <c:pt idx="0">
                  <c:v>Консолидированный бюджет КМР</c:v>
                </c:pt>
                <c:pt idx="1">
                  <c:v>Бюджет КМР</c:v>
                </c:pt>
                <c:pt idx="2">
                  <c:v>Бюджет городского поселения</c:v>
                </c:pt>
                <c:pt idx="3">
                  <c:v>Бюджеты сельских поселений</c:v>
                </c:pt>
              </c:strCache>
            </c:strRef>
          </c:cat>
          <c:val>
            <c:numRef>
              <c:f>Лист9!$E$11:$E$14</c:f>
              <c:numCache>
                <c:formatCode>0</c:formatCode>
                <c:ptCount val="4"/>
                <c:pt idx="0">
                  <c:v>748</c:v>
                </c:pt>
                <c:pt idx="1">
                  <c:v>562</c:v>
                </c:pt>
                <c:pt idx="2">
                  <c:v>137</c:v>
                </c:pt>
                <c:pt idx="3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66-43FB-B3B5-E14486257A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2509696"/>
        <c:axId val="92416832"/>
      </c:barChart>
      <c:catAx>
        <c:axId val="92509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baseline="-25000"/>
            </a:pPr>
            <a:endParaRPr lang="ru-RU"/>
          </a:p>
        </c:txPr>
        <c:crossAx val="92416832"/>
        <c:crosses val="autoZero"/>
        <c:auto val="1"/>
        <c:lblAlgn val="ctr"/>
        <c:lblOffset val="100"/>
        <c:noMultiLvlLbl val="0"/>
      </c:catAx>
      <c:valAx>
        <c:axId val="924168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925096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6942429092324468"/>
                  <c:y val="-8.7766897753913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F3-4BD5-87C5-AAB839D35ED4}"/>
                </c:ext>
              </c:extLst>
            </c:dLbl>
            <c:dLbl>
              <c:idx val="1"/>
              <c:layout>
                <c:manualLayout>
                  <c:x val="0.17440735830334012"/>
                  <c:y val="-8.07455459336006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F3-4BD5-87C5-AAB839D35ED4}"/>
                </c:ext>
              </c:extLst>
            </c:dLbl>
            <c:dLbl>
              <c:idx val="2"/>
              <c:layout>
                <c:manualLayout>
                  <c:x val="-0.18188195937348328"/>
                  <c:y val="2.45747313710958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F3-4BD5-87C5-AAB839D35ED4}"/>
                </c:ext>
              </c:extLst>
            </c:dLbl>
            <c:dLbl>
              <c:idx val="3"/>
              <c:layout>
                <c:manualLayout>
                  <c:x val="-0.14450895402276751"/>
                  <c:y val="-8.42562218437572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F3-4BD5-87C5-AAB839D35E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Лист4!$C$4:$C$7</c:f>
              <c:strCache>
                <c:ptCount val="4"/>
                <c:pt idx="0">
                  <c:v>Иные межбюджетные трансферты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Дотации</c:v>
                </c:pt>
              </c:strCache>
            </c:strRef>
          </c:cat>
          <c:val>
            <c:numRef>
              <c:f>Лист4!$D$4:$D$7</c:f>
              <c:numCache>
                <c:formatCode>0</c:formatCode>
                <c:ptCount val="4"/>
                <c:pt idx="0">
                  <c:v>47</c:v>
                </c:pt>
                <c:pt idx="1">
                  <c:v>256</c:v>
                </c:pt>
                <c:pt idx="2">
                  <c:v>569</c:v>
                </c:pt>
                <c:pt idx="3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F3-4BD5-87C5-AAB839D35ED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57044CA1-D064-4874-8F3F-35E50150658F}" type="datetimeFigureOut">
              <a:rPr lang="ru-RU" smtClean="0"/>
              <a:t>29.12.2025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3"/>
            <a:ext cx="2950474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4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EEDFDC10-3A25-4055-ADF6-4EFCB641D9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51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FDC10-3A25-4055-ADF6-4EFCB641D91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72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5E471E-3965-4F5D-BAA1-02E4ED337DF1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897A6F-0537-4851-A562-A12C9FB5309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FDC10-3A25-4055-ADF6-4EFCB641D91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7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FDC10-3A25-4055-ADF6-4EFCB641D91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7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FDC10-3A25-4055-ADF6-4EFCB641D91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7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FDC10-3A25-4055-ADF6-4EFCB641D91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7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FDC10-3A25-4055-ADF6-4EFCB641D91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112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FDC10-3A25-4055-ADF6-4EFCB641D91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43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FDC10-3A25-4055-ADF6-4EFCB641D91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60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CB77-8574-4240-B2F5-047F454B8504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58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3682-E4B8-40CB-AE47-3BFADDC84D2A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2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05B7-757B-42DF-B5FC-708EA5CC469E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97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56AB-42AD-45A5-B2D4-14E5B3A565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60C6-40C8-475E-96AC-0808B06D1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E325-42D4-4650-B3CD-20B000C25D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71F6-E689-4F83-A701-47FF8FF15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A604-B290-4305-AB9A-FED4BF941B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C4CFA-D60E-419C-8F92-8810FFF51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7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6EF5-5664-4B24-96A4-6FC3E061E1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D686-F07B-4B1C-8859-C5AC1CBCB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66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7A35-2003-492A-BE7C-855A1D7A69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C2C2-28DB-4E22-979D-4BBCB780D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8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A8F5-0A8A-4BED-AED9-64BAD80309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84A7-08BF-4E2A-BA69-CCCF76A87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77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F260-5692-46FD-BF9D-6A621D19A7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ED0E-D860-4066-BA3D-C91BFF8E2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16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FB53-B8A8-413C-BC6C-F6EAE31D7A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B090-AA52-402E-9885-26EB17C57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8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AED6-8478-4B8D-9896-49520AA48F49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917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B0DD-9BD2-4597-91E8-A5B488F1C0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C590-6F43-415F-BA36-2322A9CBE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1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BF436-0462-49A9-99D5-16D2B96101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7226-07E5-40D7-8F3E-A603EE5E8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6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52DF-CEB8-4735-83D6-B40604CD43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954C-B9D6-4285-8C49-71EC2FBB1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51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8578-A92A-4F76-BDB9-759C54CA12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888A-C994-4227-ADC7-AB93D24FF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9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A585-909C-4075-8494-F906BDC17538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6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2FED-B6AA-47BB-B118-1440084735EA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39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C356-02A9-4015-9EFE-C8F94DF9584F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13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D78-46E1-41D8-8FF1-EBFA1231BC9D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D0D-B535-4CF2-9F53-D628203A0312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47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EA4C-FABF-48B9-BD50-7A7C67E5674F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31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C1F2-1948-4797-84F3-0134E8FE2BF7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1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40F4-6AD3-4F9D-8001-72C1A94A22CF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08887-E356-4C89-8B34-439DC399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70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AF8463-E7BB-4273-8D41-239DA5913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46C59-8FB0-4FB9-95BF-2DF4A6940C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3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ondadm@kmr10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990302"/>
            <a:ext cx="832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u="sng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501114"/>
            <a:ext cx="2133600" cy="365125"/>
          </a:xfrm>
        </p:spPr>
        <p:txBody>
          <a:bodyPr/>
          <a:lstStyle/>
          <a:p>
            <a:fld id="{29808887-E356-4C89-8B34-439DC3993DC6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04395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Бюджет для граждан</a:t>
            </a:r>
          </a:p>
          <a:p>
            <a:pPr algn="ctr"/>
            <a:endParaRPr lang="en-US" b="1" dirty="0" smtClean="0"/>
          </a:p>
          <a:p>
            <a:pPr algn="ctr"/>
            <a:r>
              <a:rPr lang="ru-RU" b="1" dirty="0" smtClean="0"/>
              <a:t>ОТЧЕТ </a:t>
            </a:r>
            <a:r>
              <a:rPr lang="ru-RU" b="1" dirty="0"/>
              <a:t>ОБ ИСПОЛНЕНИИ </a:t>
            </a:r>
            <a:r>
              <a:rPr lang="ru-RU" b="1" dirty="0" smtClean="0"/>
              <a:t>БЮДЖЕТА</a:t>
            </a:r>
          </a:p>
          <a:p>
            <a:pPr algn="ctr"/>
            <a:r>
              <a:rPr lang="ru-RU" b="1" dirty="0" smtClean="0"/>
              <a:t>Кондопожского муниципального района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Кондопожского городского поселения</a:t>
            </a:r>
          </a:p>
          <a:p>
            <a:pPr algn="ctr"/>
            <a:r>
              <a:rPr lang="ru-RU" b="1" dirty="0" smtClean="0"/>
              <a:t>за 2024 год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r"/>
            <a:r>
              <a:rPr lang="ru-RU" b="1" dirty="0" smtClean="0"/>
              <a:t>Администрация Кондопожского муниципального района</a:t>
            </a:r>
          </a:p>
          <a:p>
            <a:pPr algn="r"/>
            <a:r>
              <a:rPr lang="ru-RU" b="1" dirty="0" smtClean="0"/>
              <a:t>Финансовое управление</a:t>
            </a:r>
          </a:p>
          <a:p>
            <a:pPr algn="r"/>
            <a:endParaRPr lang="ru-RU" b="1" dirty="0"/>
          </a:p>
          <a:p>
            <a:pPr algn="r"/>
            <a:endParaRPr lang="ru-RU" b="1" dirty="0" smtClean="0"/>
          </a:p>
          <a:p>
            <a:pPr algn="ctr"/>
            <a:r>
              <a:rPr lang="ru-RU" b="1" dirty="0" smtClean="0"/>
              <a:t>Г. Кондопога</a:t>
            </a:r>
          </a:p>
          <a:p>
            <a:pPr algn="ctr"/>
            <a:r>
              <a:rPr lang="ru-RU" b="1" dirty="0" smtClean="0"/>
              <a:t> 2025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98572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 </a:t>
            </a:r>
            <a:r>
              <a:rPr lang="ru-RU" sz="3600" dirty="0">
                <a:latin typeface="Arial" charset="0"/>
              </a:rPr>
              <a:t>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51547"/>
            <a:ext cx="8460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254061"/>
                </a:solidFill>
              </a:rPr>
              <a:t> </a:t>
            </a:r>
            <a:r>
              <a:rPr lang="ru-RU" altLang="ru-RU" sz="2400" b="1" dirty="0">
                <a:latin typeface="Arial" charset="0"/>
              </a:rPr>
              <a:t>Целевые значения средней заработной платы на 01.01.2025</a:t>
            </a:r>
            <a:endParaRPr lang="ru-RU" sz="1200" b="1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79513" y="1782543"/>
            <a:ext cx="5976664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2000" b="1" dirty="0">
                <a:solidFill>
                  <a:srgbClr val="000099"/>
                </a:solidFill>
                <a:latin typeface="Arial" charset="0"/>
              </a:rPr>
              <a:t>Педагогические работники дошкольных </a:t>
            </a:r>
          </a:p>
          <a:p>
            <a:pPr marL="0" indent="0"/>
            <a:r>
              <a:rPr lang="ru-RU" altLang="ru-RU" sz="2000" b="1" dirty="0">
                <a:solidFill>
                  <a:srgbClr val="000099"/>
                </a:solidFill>
                <a:latin typeface="Arial" charset="0"/>
              </a:rPr>
              <a:t>   образовательных учреждений – </a:t>
            </a:r>
            <a:r>
              <a:rPr lang="ru-RU" altLang="ru-RU" sz="2000" b="1" dirty="0">
                <a:latin typeface="Arial" charset="0"/>
              </a:rPr>
              <a:t>53 011 руб.</a:t>
            </a:r>
          </a:p>
          <a:p>
            <a:pPr>
              <a:buFont typeface="Arial" charset="0"/>
              <a:buChar char="•"/>
            </a:pPr>
            <a:endParaRPr lang="ru-RU" altLang="ru-RU" sz="1000" b="1" dirty="0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ru-RU" altLang="ru-RU" sz="1000" b="1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2000" b="1" dirty="0">
                <a:solidFill>
                  <a:srgbClr val="000099"/>
                </a:solidFill>
                <a:latin typeface="Arial" charset="0"/>
              </a:rPr>
              <a:t>Педагогические работники муниципальных общеобразовательных учреждений – </a:t>
            </a:r>
            <a:r>
              <a:rPr lang="ru-RU" altLang="ru-RU" sz="2000" b="1" dirty="0">
                <a:latin typeface="Arial" charset="0"/>
              </a:rPr>
              <a:t>52 160 руб.</a:t>
            </a:r>
          </a:p>
          <a:p>
            <a:pPr>
              <a:buFont typeface="Arial" charset="0"/>
              <a:buNone/>
            </a:pPr>
            <a:endParaRPr lang="ru-RU" altLang="ru-RU" sz="1000" b="1" dirty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altLang="ru-RU" sz="2000" b="1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2000" b="1" dirty="0">
                <a:solidFill>
                  <a:srgbClr val="000099"/>
                </a:solidFill>
                <a:latin typeface="Arial" charset="0"/>
              </a:rPr>
              <a:t>Педагогические работники </a:t>
            </a:r>
          </a:p>
          <a:p>
            <a:pPr>
              <a:buFont typeface="Arial" charset="0"/>
              <a:buNone/>
            </a:pPr>
            <a:r>
              <a:rPr lang="ru-RU" altLang="ru-RU" sz="2000" b="1" dirty="0">
                <a:solidFill>
                  <a:srgbClr val="000099"/>
                </a:solidFill>
                <a:latin typeface="Arial" charset="0"/>
              </a:rPr>
              <a:t>   образовательных учреждений </a:t>
            </a:r>
          </a:p>
          <a:p>
            <a:pPr>
              <a:buFont typeface="Arial" charset="0"/>
              <a:buNone/>
            </a:pPr>
            <a:r>
              <a:rPr lang="ru-RU" altLang="ru-RU" sz="2000" b="1" dirty="0">
                <a:solidFill>
                  <a:srgbClr val="000099"/>
                </a:solidFill>
                <a:latin typeface="Arial" charset="0"/>
              </a:rPr>
              <a:t>  дополнительного образования – </a:t>
            </a:r>
            <a:r>
              <a:rPr lang="ru-RU" altLang="ru-RU" sz="2000" b="1" dirty="0">
                <a:latin typeface="Arial" charset="0"/>
              </a:rPr>
              <a:t>54 718 руб.</a:t>
            </a:r>
          </a:p>
          <a:p>
            <a:pPr>
              <a:buFont typeface="Arial" charset="0"/>
              <a:buNone/>
            </a:pPr>
            <a:endParaRPr lang="ru-RU" altLang="ru-RU" sz="2000" b="1" dirty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altLang="ru-RU" sz="800" b="1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2000" b="1" dirty="0">
                <a:solidFill>
                  <a:srgbClr val="000099"/>
                </a:solidFill>
                <a:latin typeface="Arial" charset="0"/>
              </a:rPr>
              <a:t>Работники учреждений культуры</a:t>
            </a:r>
            <a:r>
              <a:rPr lang="ru-RU" altLang="ru-RU" sz="2000" b="1" dirty="0">
                <a:latin typeface="Arial" charset="0"/>
              </a:rPr>
              <a:t> – 42 601 руб.</a:t>
            </a:r>
          </a:p>
        </p:txBody>
      </p:sp>
      <p:pic>
        <p:nvPicPr>
          <p:cNvPr id="8" name="Picture 12" descr="Фон для презентации по эк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91" y="1916832"/>
            <a:ext cx="295324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90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402" y="0"/>
            <a:ext cx="9144000" cy="939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008393"/>
            <a:ext cx="88766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Динамика структуры расходов бюджетов КМР и КГП </a:t>
            </a:r>
            <a:r>
              <a:rPr lang="ru-RU" sz="1000" b="1" dirty="0"/>
              <a:t>(в млн.рублей)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96" y="17728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Район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136" y="17728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i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11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17077" y="2492880"/>
            <a:ext cx="720070" cy="33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1 329 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069994" y="2754861"/>
            <a:ext cx="720070" cy="33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1 283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3315957" y="2934891"/>
            <a:ext cx="72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1 126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5020728" y="2552627"/>
            <a:ext cx="576054" cy="33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177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6321496" y="2850693"/>
            <a:ext cx="504056" cy="33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154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889533"/>
              </p:ext>
            </p:extLst>
          </p:nvPr>
        </p:nvGraphicFramePr>
        <p:xfrm>
          <a:off x="134242" y="2953771"/>
          <a:ext cx="4320480" cy="3972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авая фигурная скобка 6">
            <a:extLst>
              <a:ext uri="{FF2B5EF4-FFF2-40B4-BE49-F238E27FC236}">
                <a16:creationId xmlns="" xmlns:a16="http://schemas.microsoft.com/office/drawing/2014/main" id="{33C486B5-D831-9233-F30F-F5DFEE7CB4FB}"/>
              </a:ext>
            </a:extLst>
          </p:cNvPr>
          <p:cNvSpPr/>
          <p:nvPr/>
        </p:nvSpPr>
        <p:spPr>
          <a:xfrm rot="16200000">
            <a:off x="3464843" y="3009310"/>
            <a:ext cx="360063" cy="936117"/>
          </a:xfrm>
          <a:prstGeom prst="rightBrace">
            <a:avLst/>
          </a:prstGeom>
          <a:noFill/>
          <a:ln w="19050">
            <a:solidFill>
              <a:srgbClr val="0000CC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B050"/>
                </a:solidFill>
              </a:rPr>
              <a:t>с</a:t>
            </a:r>
          </a:p>
        </p:txBody>
      </p:sp>
      <p:sp>
        <p:nvSpPr>
          <p:cNvPr id="18" name="Правая фигурная скобка 17">
            <a:extLst>
              <a:ext uri="{FF2B5EF4-FFF2-40B4-BE49-F238E27FC236}">
                <a16:creationId xmlns="" xmlns:a16="http://schemas.microsoft.com/office/drawing/2014/main" id="{2DAAAE0D-11C7-E005-1FCA-EBE830AE5481}"/>
              </a:ext>
            </a:extLst>
          </p:cNvPr>
          <p:cNvSpPr/>
          <p:nvPr/>
        </p:nvSpPr>
        <p:spPr>
          <a:xfrm rot="16200000">
            <a:off x="2249998" y="2805387"/>
            <a:ext cx="360063" cy="936117"/>
          </a:xfrm>
          <a:prstGeom prst="rightBrace">
            <a:avLst/>
          </a:prstGeom>
          <a:noFill/>
          <a:ln w="19050">
            <a:solidFill>
              <a:srgbClr val="0000CC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B050"/>
                </a:solidFill>
              </a:rPr>
              <a:t>с</a:t>
            </a:r>
          </a:p>
        </p:txBody>
      </p:sp>
      <p:sp>
        <p:nvSpPr>
          <p:cNvPr id="19" name="Правая фигурная скобка 18">
            <a:extLst>
              <a:ext uri="{FF2B5EF4-FFF2-40B4-BE49-F238E27FC236}">
                <a16:creationId xmlns="" xmlns:a16="http://schemas.microsoft.com/office/drawing/2014/main" id="{1FA0F5ED-2B3D-9D47-C2B0-E61C680C50AB}"/>
              </a:ext>
            </a:extLst>
          </p:cNvPr>
          <p:cNvSpPr/>
          <p:nvPr/>
        </p:nvSpPr>
        <p:spPr>
          <a:xfrm rot="16200000">
            <a:off x="971595" y="2543405"/>
            <a:ext cx="360063" cy="936117"/>
          </a:xfrm>
          <a:prstGeom prst="rightBrace">
            <a:avLst/>
          </a:prstGeom>
          <a:noFill/>
          <a:ln w="19050">
            <a:solidFill>
              <a:srgbClr val="0000CC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B050"/>
                </a:solidFill>
              </a:rPr>
              <a:t>с</a:t>
            </a: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="" xmlns:a16="http://schemas.microsoft.com/office/drawing/2014/main" id="{AEE5253B-5D93-46DC-A9B2-CD6D1C142696}"/>
              </a:ext>
            </a:extLst>
          </p:cNvPr>
          <p:cNvSpPr/>
          <p:nvPr/>
        </p:nvSpPr>
        <p:spPr>
          <a:xfrm rot="16200000">
            <a:off x="5085035" y="2625354"/>
            <a:ext cx="360063" cy="936117"/>
          </a:xfrm>
          <a:prstGeom prst="rightBrace">
            <a:avLst/>
          </a:prstGeom>
          <a:noFill/>
          <a:ln w="19050">
            <a:solidFill>
              <a:srgbClr val="0000CC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B050"/>
                </a:solidFill>
              </a:rPr>
              <a:t>с</a:t>
            </a:r>
          </a:p>
        </p:txBody>
      </p:sp>
      <p:sp>
        <p:nvSpPr>
          <p:cNvPr id="21" name="Правая фигурная скобка 20">
            <a:extLst>
              <a:ext uri="{FF2B5EF4-FFF2-40B4-BE49-F238E27FC236}">
                <a16:creationId xmlns="" xmlns:a16="http://schemas.microsoft.com/office/drawing/2014/main" id="{AE664CE1-9870-C359-AE95-478589EF991F}"/>
              </a:ext>
            </a:extLst>
          </p:cNvPr>
          <p:cNvSpPr/>
          <p:nvPr/>
        </p:nvSpPr>
        <p:spPr>
          <a:xfrm rot="16200000">
            <a:off x="7712286" y="2543405"/>
            <a:ext cx="360063" cy="936117"/>
          </a:xfrm>
          <a:prstGeom prst="rightBrace">
            <a:avLst/>
          </a:prstGeom>
          <a:noFill/>
          <a:ln w="19050">
            <a:solidFill>
              <a:srgbClr val="0000CC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B050"/>
                </a:solidFill>
              </a:rPr>
              <a:t>с</a:t>
            </a:r>
          </a:p>
        </p:txBody>
      </p:sp>
      <p:sp>
        <p:nvSpPr>
          <p:cNvPr id="22" name="Правая фигурная скобка 21">
            <a:extLst>
              <a:ext uri="{FF2B5EF4-FFF2-40B4-BE49-F238E27FC236}">
                <a16:creationId xmlns="" xmlns:a16="http://schemas.microsoft.com/office/drawing/2014/main" id="{163B93BB-5189-9046-16CA-B20207F06A7B}"/>
              </a:ext>
            </a:extLst>
          </p:cNvPr>
          <p:cNvSpPr/>
          <p:nvPr/>
        </p:nvSpPr>
        <p:spPr>
          <a:xfrm rot="16200000">
            <a:off x="6370423" y="2916216"/>
            <a:ext cx="360063" cy="936117"/>
          </a:xfrm>
          <a:prstGeom prst="rightBrace">
            <a:avLst/>
          </a:prstGeom>
          <a:noFill/>
          <a:ln w="19050">
            <a:solidFill>
              <a:srgbClr val="0000CC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B050"/>
                </a:solidFill>
              </a:rPr>
              <a:t>с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280063"/>
              </p:ext>
            </p:extLst>
          </p:nvPr>
        </p:nvGraphicFramePr>
        <p:xfrm>
          <a:off x="4170135" y="2953771"/>
          <a:ext cx="4572000" cy="375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11">
            <a:extLst>
              <a:ext uri="{FF2B5EF4-FFF2-40B4-BE49-F238E27FC236}">
                <a16:creationId xmlns="" xmlns:a16="http://schemas.microsoft.com/office/drawing/2014/main" id="{3E3838A7-4B01-436E-D66B-AF9644A06B81}"/>
              </a:ext>
            </a:extLst>
          </p:cNvPr>
          <p:cNvSpPr txBox="1"/>
          <p:nvPr/>
        </p:nvSpPr>
        <p:spPr>
          <a:xfrm>
            <a:off x="7620000" y="2521166"/>
            <a:ext cx="576054" cy="33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149</a:t>
            </a:r>
          </a:p>
        </p:txBody>
      </p:sp>
    </p:spTree>
    <p:extLst>
      <p:ext uri="{BB962C8B-B14F-4D97-AF65-F5344CB8AC3E}">
        <p14:creationId xmlns:p14="http://schemas.microsoft.com/office/powerpoint/2010/main" val="305659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 </a:t>
            </a:r>
            <a:r>
              <a:rPr lang="ru-RU" sz="3600" dirty="0">
                <a:latin typeface="Arial" charset="0"/>
              </a:rPr>
              <a:t>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23529" y="1052736"/>
            <a:ext cx="8712968" cy="58816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latin typeface="Arial" pitchFamily="34" charset="0"/>
                <a:ea typeface="+mn-ea"/>
                <a:cs typeface="Arial" pitchFamily="34" charset="0"/>
              </a:rPr>
              <a:t>Основные направления расходов бюджета  КМР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(млн. руб.)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                                                                    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9559" y="6492877"/>
            <a:ext cx="2133600" cy="365125"/>
          </a:xfrm>
        </p:spPr>
        <p:txBody>
          <a:bodyPr/>
          <a:lstStyle/>
          <a:p>
            <a:fld id="{29808887-E356-4C89-8B34-439DC3993DC6}" type="slidenum">
              <a:rPr lang="ru-RU" smtClean="0"/>
              <a:t>12</a:t>
            </a:fld>
            <a:endParaRPr lang="ru-RU" dirty="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79513" y="1526326"/>
            <a:ext cx="427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00CC"/>
                </a:solidFill>
                <a:latin typeface="Arial" charset="0"/>
              </a:rPr>
              <a:t>Общий объем расходов 1 283 млн.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780" y="5419613"/>
            <a:ext cx="4435252" cy="954107"/>
          </a:xfrm>
          <a:prstGeom prst="rect">
            <a:avLst/>
          </a:prstGeom>
          <a:gradFill>
            <a:gsLst>
              <a:gs pos="100000">
                <a:srgbClr val="FFC000"/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Дошкольное образование 297 млн. руб.</a:t>
            </a:r>
          </a:p>
          <a:p>
            <a:pPr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Общее образование 543 млн. руб.</a:t>
            </a:r>
          </a:p>
          <a:p>
            <a:pPr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Дополнительное образование 62 млн. руб.</a:t>
            </a:r>
          </a:p>
          <a:p>
            <a:pPr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Другие вопросы в области образования 14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943320"/>
              </p:ext>
            </p:extLst>
          </p:nvPr>
        </p:nvGraphicFramePr>
        <p:xfrm>
          <a:off x="94580" y="1988840"/>
          <a:ext cx="8869907" cy="367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395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 </a:t>
            </a:r>
            <a:r>
              <a:rPr lang="ru-RU" sz="3600" dirty="0">
                <a:latin typeface="Arial" charset="0"/>
              </a:rPr>
              <a:t>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3980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Основные направления расходов бюджета  КГП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( в млн. рублей)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83760" y="6398173"/>
            <a:ext cx="2133600" cy="365125"/>
          </a:xfrm>
        </p:spPr>
        <p:txBody>
          <a:bodyPr/>
          <a:lstStyle/>
          <a:p>
            <a:r>
              <a:rPr lang="ru-RU" dirty="0"/>
              <a:t>.</a:t>
            </a:r>
            <a:fld id="{29808887-E356-4C89-8B34-439DC3993DC6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090470"/>
              </p:ext>
            </p:extLst>
          </p:nvPr>
        </p:nvGraphicFramePr>
        <p:xfrm>
          <a:off x="899592" y="2140131"/>
          <a:ext cx="5616624" cy="359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11139" y="1452565"/>
            <a:ext cx="427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00CC"/>
                </a:solidFill>
                <a:latin typeface="Arial" charset="0"/>
              </a:rPr>
              <a:t>Общий объем расходов 154 млн.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397" y="3810960"/>
            <a:ext cx="3403550" cy="28931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ЖКХ 67 млн. руб., из них:</a:t>
            </a:r>
          </a:p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-приобретение благоустроенного жилого помещения в целях исполнения судебного решения </a:t>
            </a:r>
          </a:p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- уплата взносов на капитальный ремонт общего имущества в многоквартирных домах</a:t>
            </a:r>
          </a:p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млн. руб. - переселение граждан из аварийного жилья </a:t>
            </a:r>
          </a:p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1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благоустройство, из них:</a:t>
            </a:r>
          </a:p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млн. руб. - уличное освещение</a:t>
            </a:r>
          </a:p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млн. руб. - формирование современной городской среды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1920" y="5373216"/>
            <a:ext cx="5184576" cy="1384995"/>
          </a:xfrm>
          <a:prstGeom prst="rect">
            <a:avLst/>
          </a:prstGeom>
          <a:gradFill>
            <a:gsLst>
              <a:gs pos="100000">
                <a:srgbClr val="FFC000"/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42 млн. руб., их них:</a:t>
            </a:r>
          </a:p>
          <a:p>
            <a:pPr>
              <a:defRPr/>
            </a:pP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 млн</a:t>
            </a:r>
            <a:r>
              <a:rPr 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руб. - ремонт и содержание автомобильных дорог общего пользования в границах муниципального образования</a:t>
            </a:r>
          </a:p>
          <a:p>
            <a:pPr>
              <a:defRPr/>
            </a:pPr>
            <a:r>
              <a:rPr 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млн. руб. – формирование современной городской среды</a:t>
            </a:r>
          </a:p>
          <a:p>
            <a:pPr>
              <a:defRPr/>
            </a:pPr>
            <a:r>
              <a:rPr 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745 </a:t>
            </a:r>
            <a:r>
              <a:rPr lang="ru-RU" sz="1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- мероприятия, направленные на создание условий для предоставления транспортных услуг населению на территории Кондопожского городского поселения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019463"/>
              </p:ext>
            </p:extLst>
          </p:nvPr>
        </p:nvGraphicFramePr>
        <p:xfrm>
          <a:off x="2771800" y="1488869"/>
          <a:ext cx="5688632" cy="365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744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2810" cy="9398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</a:pPr>
            <a:r>
              <a:rPr lang="ru-RU" altLang="ru-RU" sz="36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                     Кондопожский муниципальный район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subTitle" idx="4294967295"/>
          </p:nvPr>
        </p:nvSpPr>
        <p:spPr>
          <a:xfrm>
            <a:off x="410766" y="985839"/>
            <a:ext cx="8121253" cy="534987"/>
          </a:xfrm>
        </p:spPr>
        <p:txBody>
          <a:bodyPr/>
          <a:lstStyle/>
          <a:p>
            <a:pPr marL="0" indent="0" algn="ctr" defTabSz="449263" eaLnBrk="1" hangingPunct="1">
              <a:buFontTx/>
              <a:buNone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9883775" algn="l"/>
                <a:tab pos="10333038" algn="l"/>
                <a:tab pos="10782300" algn="l"/>
              </a:tabLst>
            </a:pPr>
            <a:r>
              <a:rPr lang="ru-RU" altLang="ru-RU" sz="2000" b="1" dirty="0" smtClean="0">
                <a:latin typeface="Arial" charset="0"/>
              </a:rPr>
              <a:t>Муниципальное имущество</a:t>
            </a:r>
          </a:p>
          <a:p>
            <a:pPr marL="0" indent="0" algn="ctr" defTabSz="449263" eaLnBrk="1" hangingPunct="1">
              <a:buFontTx/>
              <a:buNone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9883775" algn="l"/>
                <a:tab pos="10333038" algn="l"/>
                <a:tab pos="10782300" algn="l"/>
              </a:tabLst>
            </a:pPr>
            <a:endParaRPr lang="ru-RU" altLang="ru-RU" sz="2000" b="1" dirty="0" smtClean="0">
              <a:latin typeface="Arial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868341" y="1747838"/>
            <a:ext cx="1351359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Продажа</a:t>
            </a:r>
            <a:endParaRPr lang="en-US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25041" y="2470150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284560" y="1663701"/>
            <a:ext cx="3350419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Доходы без НДС  - </a:t>
            </a:r>
            <a:r>
              <a:rPr lang="ru-RU" altLang="ru-RU" sz="1600" b="1" dirty="0">
                <a:latin typeface="Arial" charset="0"/>
              </a:rPr>
              <a:t>9,7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 млн. руб.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(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2023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 г. – </a:t>
            </a:r>
            <a:r>
              <a:rPr lang="ru-RU" altLang="ru-RU" sz="1600" b="1" dirty="0">
                <a:latin typeface="Arial" charset="0"/>
              </a:rPr>
              <a:t>7,4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 млн. руб.</a:t>
            </a:r>
            <a:r>
              <a:rPr lang="ru-RU" altLang="ru-RU" sz="1600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291704" y="2608264"/>
            <a:ext cx="2363390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Доходы — </a:t>
            </a:r>
            <a:r>
              <a:rPr lang="ru-RU" altLang="ru-RU" sz="1400" b="1" dirty="0">
                <a:latin typeface="Arial" charset="0"/>
              </a:rPr>
              <a:t>5,8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млн. руб.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(2023 г. – </a:t>
            </a:r>
            <a:r>
              <a:rPr lang="ru-RU" altLang="ru-RU" sz="1400" b="1" dirty="0">
                <a:latin typeface="Arial" charset="0"/>
              </a:rPr>
              <a:t>3,6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млн. руб.</a:t>
            </a:r>
            <a:r>
              <a:rPr lang="ru-RU" altLang="ru-RU" sz="1400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992166" y="2678113"/>
            <a:ext cx="108227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Аренда</a:t>
            </a:r>
            <a:endParaRPr lang="en-US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3220641" y="3338513"/>
            <a:ext cx="25908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Приобретение жилья</a:t>
            </a:r>
            <a:endParaRPr lang="en-US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365523" y="3729039"/>
            <a:ext cx="417314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ru-RU" altLang="ru-RU" sz="1400" b="1" dirty="0">
                <a:latin typeface="Arial" charset="0"/>
              </a:rPr>
              <a:t>6 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квартир (2023 – </a:t>
            </a:r>
            <a:r>
              <a:rPr lang="ru-RU" altLang="ru-RU" sz="1400" b="1" dirty="0">
                <a:latin typeface="Arial" charset="0"/>
              </a:rPr>
              <a:t>4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кв.) детям-сиротам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5751910" y="1597025"/>
            <a:ext cx="296822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Доходы без НДС  - </a:t>
            </a:r>
            <a:r>
              <a:rPr lang="ru-RU" altLang="ru-RU" sz="1600" b="1" dirty="0">
                <a:latin typeface="Arial" charset="0"/>
              </a:rPr>
              <a:t>0,63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 млн. руб.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(2023 г. – </a:t>
            </a:r>
            <a:r>
              <a:rPr lang="ru-RU" altLang="ru-RU" sz="1600" b="1" dirty="0">
                <a:latin typeface="Arial" charset="0"/>
              </a:rPr>
              <a:t>3,7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 млн. руб.</a:t>
            </a:r>
            <a:r>
              <a:rPr lang="ru-RU" altLang="ru-RU" sz="1600" dirty="0">
                <a:solidFill>
                  <a:srgbClr val="000099"/>
                </a:solidFill>
                <a:latin typeface="Arial" charset="0"/>
              </a:rPr>
              <a:t>)</a:t>
            </a: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5572125" y="2640014"/>
            <a:ext cx="2742010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   Доходы — </a:t>
            </a:r>
            <a:r>
              <a:rPr lang="ru-RU" altLang="ru-RU" sz="1400" b="1" dirty="0">
                <a:latin typeface="Arial" charset="0"/>
              </a:rPr>
              <a:t>0,63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млн. руб.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   (2023 г. – </a:t>
            </a:r>
            <a:r>
              <a:rPr lang="ru-RU" altLang="ru-RU" sz="1400" b="1" dirty="0">
                <a:latin typeface="Arial" charset="0"/>
              </a:rPr>
              <a:t>0,88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млн. руб.</a:t>
            </a:r>
            <a:r>
              <a:rPr lang="ru-RU" altLang="ru-RU" sz="1400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421" name="Rectangle 17"/>
          <p:cNvSpPr>
            <a:spLocks noChangeArrowheads="1"/>
          </p:cNvSpPr>
          <p:nvPr/>
        </p:nvSpPr>
        <p:spPr bwMode="auto">
          <a:xfrm>
            <a:off x="4837089" y="3713080"/>
            <a:ext cx="4046165" cy="14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1400" b="1" dirty="0">
                <a:latin typeface="Arial" charset="0"/>
              </a:rPr>
              <a:t>4 квартиры</a:t>
            </a:r>
            <a:r>
              <a:rPr lang="ru-RU" altLang="ru-RU" sz="1400" b="1" dirty="0">
                <a:solidFill>
                  <a:srgbClr val="000099"/>
                </a:solidFill>
              </a:rPr>
              <a:t> –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для</a:t>
            </a:r>
            <a:r>
              <a:rPr lang="ru-RU" altLang="ru-RU" sz="1400" b="1" dirty="0">
                <a:solidFill>
                  <a:srgbClr val="333333"/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предоставления жилого помещения во внеочередном порядке;</a:t>
            </a:r>
          </a:p>
          <a:p>
            <a:pPr eaLnBrk="1" hangingPunct="1"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1400" b="1" dirty="0">
                <a:latin typeface="Arial" charset="0"/>
              </a:rPr>
              <a:t>4 квартиры </a:t>
            </a:r>
            <a:r>
              <a:rPr lang="ru-RU" altLang="ru-RU" sz="1400" b="1" dirty="0">
                <a:solidFill>
                  <a:srgbClr val="000099"/>
                </a:solidFill>
              </a:rPr>
              <a:t>– 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выплачена компенсация по соглашениям об изъятии недвижимости (аварийный жилой фонд) для муниципальных нужд </a:t>
            </a:r>
          </a:p>
        </p:txBody>
      </p:sp>
      <p:sp>
        <p:nvSpPr>
          <p:cNvPr id="17422" name="Line 18"/>
          <p:cNvSpPr>
            <a:spLocks noChangeShapeType="1"/>
          </p:cNvSpPr>
          <p:nvPr/>
        </p:nvSpPr>
        <p:spPr bwMode="auto">
          <a:xfrm>
            <a:off x="344091" y="2584450"/>
            <a:ext cx="8443913" cy="1588"/>
          </a:xfrm>
          <a:prstGeom prst="line">
            <a:avLst/>
          </a:prstGeom>
          <a:noFill/>
          <a:ln w="19080" cap="sq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3" name="TextBox 8"/>
          <p:cNvSpPr txBox="1">
            <a:spLocks noChangeArrowheads="1"/>
          </p:cNvSpPr>
          <p:nvPr/>
        </p:nvSpPr>
        <p:spPr bwMode="auto">
          <a:xfrm>
            <a:off x="322660" y="1249364"/>
            <a:ext cx="15850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charset="0"/>
              </a:rPr>
              <a:t>Район</a:t>
            </a:r>
          </a:p>
        </p:txBody>
      </p:sp>
      <p:sp>
        <p:nvSpPr>
          <p:cNvPr id="17424" name="TextBox 8"/>
          <p:cNvSpPr txBox="1">
            <a:spLocks noChangeArrowheads="1"/>
          </p:cNvSpPr>
          <p:nvPr/>
        </p:nvSpPr>
        <p:spPr bwMode="auto">
          <a:xfrm>
            <a:off x="8090298" y="1119189"/>
            <a:ext cx="7929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charset="0"/>
              </a:rPr>
              <a:t>Город</a:t>
            </a:r>
          </a:p>
        </p:txBody>
      </p:sp>
      <p:sp>
        <p:nvSpPr>
          <p:cNvPr id="17425" name="Line 19"/>
          <p:cNvSpPr>
            <a:spLocks noChangeShapeType="1"/>
          </p:cNvSpPr>
          <p:nvPr/>
        </p:nvSpPr>
        <p:spPr bwMode="auto">
          <a:xfrm>
            <a:off x="358379" y="3349625"/>
            <a:ext cx="8489156" cy="25400"/>
          </a:xfrm>
          <a:prstGeom prst="line">
            <a:avLst/>
          </a:prstGeom>
          <a:noFill/>
          <a:ln w="19080" cap="sq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>
            <a:off x="394098" y="5487988"/>
            <a:ext cx="8489156" cy="25400"/>
          </a:xfrm>
          <a:prstGeom prst="line">
            <a:avLst/>
          </a:prstGeom>
          <a:noFill/>
          <a:ln w="19080" cap="sq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Text Box 11"/>
          <p:cNvSpPr txBox="1">
            <a:spLocks noChangeArrowheads="1"/>
          </p:cNvSpPr>
          <p:nvPr/>
        </p:nvSpPr>
        <p:spPr bwMode="auto">
          <a:xfrm>
            <a:off x="3307556" y="5508625"/>
            <a:ext cx="25908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Приватизация жилья</a:t>
            </a:r>
            <a:endParaRPr lang="en-US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8" name="Rectangle 12"/>
          <p:cNvSpPr>
            <a:spLocks noChangeArrowheads="1"/>
          </p:cNvSpPr>
          <p:nvPr/>
        </p:nvSpPr>
        <p:spPr bwMode="auto">
          <a:xfrm>
            <a:off x="344092" y="5881689"/>
            <a:ext cx="360283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Приватизировано </a:t>
            </a:r>
            <a:r>
              <a:rPr lang="ru-RU" altLang="ru-RU" sz="1400" b="1" dirty="0">
                <a:latin typeface="Arial" charset="0"/>
              </a:rPr>
              <a:t>27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жилых помещений (2023 г. – </a:t>
            </a:r>
            <a:r>
              <a:rPr lang="ru-RU" altLang="ru-RU" sz="1400" b="1" dirty="0">
                <a:latin typeface="Arial" charset="0"/>
              </a:rPr>
              <a:t>18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)</a:t>
            </a:r>
          </a:p>
        </p:txBody>
      </p:sp>
      <p:sp>
        <p:nvSpPr>
          <p:cNvPr id="17429" name="Rectangle 12"/>
          <p:cNvSpPr>
            <a:spLocks noChangeArrowheads="1"/>
          </p:cNvSpPr>
          <p:nvPr/>
        </p:nvSpPr>
        <p:spPr bwMode="auto">
          <a:xfrm>
            <a:off x="5185173" y="5856192"/>
            <a:ext cx="360283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Приватизировано </a:t>
            </a:r>
            <a:r>
              <a:rPr lang="ru-RU" altLang="ru-RU" sz="1400" b="1" dirty="0">
                <a:latin typeface="Arial" charset="0"/>
              </a:rPr>
              <a:t>53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жилых помещения (2023 г. – </a:t>
            </a:r>
            <a:r>
              <a:rPr lang="ru-RU" altLang="ru-RU" sz="1400" b="1" dirty="0">
                <a:latin typeface="Arial" charset="0"/>
              </a:rPr>
              <a:t>51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1000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2"/>
          <p:cNvSpPr/>
          <p:nvPr/>
        </p:nvSpPr>
        <p:spPr>
          <a:xfrm>
            <a:off x="392906" y="1171575"/>
            <a:ext cx="8121254" cy="49561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TextShape 4"/>
          <p:cNvSpPr txBox="1"/>
          <p:nvPr/>
        </p:nvSpPr>
        <p:spPr>
          <a:xfrm>
            <a:off x="1794272" y="1171575"/>
            <a:ext cx="5637609" cy="7679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1">
                <a:solidFill>
                  <a:srgbClr val="3465A4"/>
                </a:solidFill>
                <a:latin typeface="Times New Roman"/>
                <a:ea typeface="DejaVu Sans"/>
                <a:cs typeface="+mn-cs"/>
              </a:rPr>
              <a:t>                    </a:t>
            </a:r>
            <a:endParaRPr lang="ru-RU" sz="2600" spc="-1">
              <a:latin typeface="Arial"/>
              <a:cs typeface="+mn-cs"/>
            </a:endParaRPr>
          </a:p>
        </p:txBody>
      </p:sp>
      <p:sp>
        <p:nvSpPr>
          <p:cNvPr id="20484" name="Объект 4"/>
          <p:cNvSpPr>
            <a:spLocks/>
          </p:cNvSpPr>
          <p:nvPr/>
        </p:nvSpPr>
        <p:spPr bwMode="auto">
          <a:xfrm>
            <a:off x="321469" y="1074739"/>
            <a:ext cx="8473679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60000"/>
              </a:lnSpc>
              <a:buFont typeface="Arial" charset="0"/>
              <a:buNone/>
            </a:pPr>
            <a:r>
              <a:rPr lang="ru-RU" altLang="ru-RU" sz="2400" b="1">
                <a:latin typeface="Arial" charset="0"/>
              </a:rPr>
              <a:t>Дорожная деятельность</a:t>
            </a:r>
          </a:p>
        </p:txBody>
      </p:sp>
      <p:sp>
        <p:nvSpPr>
          <p:cNvPr id="20485" name="Заголовок 3"/>
          <p:cNvSpPr>
            <a:spLocks/>
          </p:cNvSpPr>
          <p:nvPr/>
        </p:nvSpPr>
        <p:spPr bwMode="auto"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Calibri Light" pitchFamily="34" charset="0"/>
              </a:rPr>
              <a:t>           </a:t>
            </a:r>
            <a:r>
              <a:rPr lang="ru-RU" altLang="ru-RU" sz="3600">
                <a:latin typeface="Arial" charset="0"/>
              </a:rPr>
              <a:t>            </a:t>
            </a:r>
            <a:r>
              <a:rPr lang="ru-RU" altLang="ru-RU" sz="3600" b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941785" y="1357313"/>
            <a:ext cx="697825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Выполнены работы по капитальному ремонту автомобильной дороги в д. Горка общей площадью </a:t>
            </a:r>
            <a:r>
              <a:rPr lang="ru-RU" altLang="ru-RU" sz="2000" b="1">
                <a:latin typeface="Arial" charset="0"/>
              </a:rPr>
              <a:t>4,4</a:t>
            </a: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тыс.м</a:t>
            </a:r>
            <a:r>
              <a:rPr lang="ru-RU" altLang="ru-RU" sz="2000" b="1" baseline="30000">
                <a:solidFill>
                  <a:srgbClr val="000099"/>
                </a:solidFill>
                <a:latin typeface="Arial" charset="0"/>
              </a:rPr>
              <a:t>2</a:t>
            </a: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на сумму </a:t>
            </a:r>
            <a:r>
              <a:rPr lang="ru-RU" altLang="ru-RU" sz="2000" b="1">
                <a:latin typeface="Arial" charset="0"/>
              </a:rPr>
              <a:t>15,0 </a:t>
            </a: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млн. руб.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0487" name="Picture 2" descr="C:\Users\kaboe\Desktop\Соглашения на 2024 год\итог отчет\Screenshot_2025_0206_16175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53" y="2636912"/>
            <a:ext cx="6254493" cy="370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453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79512" y="939800"/>
            <a:ext cx="907300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Национальные проекты </a:t>
            </a:r>
            <a:r>
              <a:rPr lang="ru-RU" altLang="ru-RU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бюджета КМР (</a:t>
            </a:r>
            <a:r>
              <a:rPr lang="ru-RU" alt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млн. руб.)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3600" dirty="0">
                <a:solidFill>
                  <a:prstClr val="black"/>
                </a:solidFill>
              </a:rPr>
              <a:t>           </a:t>
            </a:r>
            <a:r>
              <a:rPr lang="ru-RU" sz="3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052276"/>
              </p:ext>
            </p:extLst>
          </p:nvPr>
        </p:nvGraphicFramePr>
        <p:xfrm>
          <a:off x="4563665" y="1773269"/>
          <a:ext cx="4355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6" name="TextBox 14"/>
          <p:cNvSpPr txBox="1">
            <a:spLocks noChangeArrowheads="1"/>
          </p:cNvSpPr>
          <p:nvPr/>
        </p:nvSpPr>
        <p:spPr bwMode="auto">
          <a:xfrm>
            <a:off x="4211960" y="3154958"/>
            <a:ext cx="493204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Поддержка спортивных учреждений, осуществляющих подготовку спортивного резерва для спортивных сборных команд, в том числе спортивных сборных команд Российской </a:t>
            </a:r>
            <a:r>
              <a:rPr lang="ru-RU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Федерации 0.4 млн. руб.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80336" y="1660526"/>
            <a:ext cx="4487465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«Демография»  - 0.4 млн. руб.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16" y="1660526"/>
            <a:ext cx="4255294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>
              <a:defRPr sz="1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Национальный проект «Образование»  - 4 млн. руб.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875616"/>
              </p:ext>
            </p:extLst>
          </p:nvPr>
        </p:nvGraphicFramePr>
        <p:xfrm>
          <a:off x="4522450" y="5566663"/>
          <a:ext cx="4397191" cy="124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96860" y="4139843"/>
            <a:ext cx="4487466" cy="156966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«Культура» -0.5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(Комплектование библиотечных фондов модельных  муниципальных библиотек,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гос.поддержка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лучших сельских учреждений культуры)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-44606" y="4932028"/>
            <a:ext cx="509924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Обновление мат-тех базы для организации деятельности, занятий  </a:t>
            </a:r>
            <a:r>
              <a:rPr lang="ru-RU" altLang="ru-RU" sz="1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физ.культурой</a:t>
            </a:r>
            <a:r>
              <a:rPr lang="ru-RU" alt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 спортом 2 </a:t>
            </a:r>
            <a:br>
              <a:rPr lang="ru-RU" alt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советников директора </a:t>
            </a:r>
            <a:r>
              <a:rPr 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воспитанию и взаимодействию с детскими общественными объединениями в общеобразовательных организациях</a:t>
            </a:r>
            <a:r>
              <a:rPr lang="ru-RU" alt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млн. руб.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321843"/>
              </p:ext>
            </p:extLst>
          </p:nvPr>
        </p:nvGraphicFramePr>
        <p:xfrm>
          <a:off x="1138802" y="1987387"/>
          <a:ext cx="2448272" cy="303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679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39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altLang="ru-RU" sz="3600" dirty="0" smtClean="0"/>
              <a:t>           </a:t>
            </a:r>
            <a:r>
              <a:rPr lang="ru-RU" altLang="ru-RU" sz="3600" dirty="0" smtClean="0">
                <a:latin typeface="Arial" charset="0"/>
              </a:rPr>
              <a:t>            </a:t>
            </a:r>
            <a:r>
              <a:rPr lang="ru-RU" altLang="ru-RU" sz="36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23555" name="Объект 4"/>
          <p:cNvSpPr>
            <a:spLocks/>
          </p:cNvSpPr>
          <p:nvPr/>
        </p:nvSpPr>
        <p:spPr bwMode="auto">
          <a:xfrm>
            <a:off x="119063" y="1047750"/>
            <a:ext cx="889516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400" b="1">
                <a:latin typeface="Arial" charset="0"/>
              </a:rPr>
              <a:t>Национальный проект «Образование»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175023" y="1701800"/>
            <a:ext cx="484465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Функционируют </a:t>
            </a:r>
            <a:r>
              <a:rPr lang="ru-RU" altLang="ru-RU" sz="2000" b="1">
                <a:latin typeface="Arial" charset="0"/>
              </a:rPr>
              <a:t>10</a:t>
            </a: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центров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  образования цифрового и гуманитарного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  профиля «Точка роста»</a:t>
            </a:r>
            <a:r>
              <a:rPr lang="en-US" altLang="ru-RU" sz="2000" b="1">
                <a:solidFill>
                  <a:srgbClr val="000099"/>
                </a:solidFill>
                <a:latin typeface="Arial" charset="0"/>
              </a:rPr>
              <a:t>:</a:t>
            </a:r>
            <a:endParaRPr lang="ru-RU" altLang="ru-RU" sz="2000" b="1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  МОУ СОШ №1, №2, №3, №7, №8,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  Сунская ОШ, Гирвасская СОШ,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  Кончезерская СОШ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  В 2024 г. – МОУ Спасогубская ОШ,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  Кяппесельгская ОШ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16694" y="4789489"/>
            <a:ext cx="393977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Приобретено оборудование для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  спортивных залов (МОУ СОШ №</a:t>
            </a:r>
            <a:r>
              <a:rPr lang="en-US" altLang="ru-RU" sz="2000" b="1">
                <a:solidFill>
                  <a:srgbClr val="000099"/>
                </a:solidFill>
                <a:latin typeface="Arial" charset="0"/>
              </a:rPr>
              <a:t>1</a:t>
            </a: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,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  МОУ СОШ №7)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   на сумму </a:t>
            </a:r>
            <a:r>
              <a:rPr lang="ru-RU" altLang="ru-RU" sz="2000" b="1">
                <a:latin typeface="Arial" charset="0"/>
              </a:rPr>
              <a:t>2 </a:t>
            </a: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млн. руб.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z="2000" b="1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3558" name="Picture 8" descr="D:\Desktop\2025\Февраль\тока роста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72" y="1789114"/>
            <a:ext cx="3733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D:\Desktop\2025\Февраль\0f698765-1077-5fa2-93c4-aa6c5f5f54b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4541838"/>
            <a:ext cx="195143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D:\Desktop\2025\Февраль\mati-i-gimnas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92" y="4541838"/>
            <a:ext cx="194429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1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3600" dirty="0">
                <a:solidFill>
                  <a:prstClr val="black"/>
                </a:solidFill>
              </a:rPr>
              <a:t>           </a:t>
            </a:r>
            <a:r>
              <a:rPr lang="ru-RU" sz="3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10246" name="TextBox 14"/>
          <p:cNvSpPr txBox="1">
            <a:spLocks noChangeArrowheads="1"/>
          </p:cNvSpPr>
          <p:nvPr/>
        </p:nvSpPr>
        <p:spPr bwMode="auto">
          <a:xfrm>
            <a:off x="4750586" y="3154959"/>
            <a:ext cx="42743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474" y="1484784"/>
            <a:ext cx="3816424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Национальный проект "Жилье и городская среда"	- 18 млн. руб.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143508" y="5877272"/>
            <a:ext cx="4032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Переселение граждан из аварийного</a:t>
            </a:r>
            <a:br>
              <a:rPr lang="ru-RU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жилищного фонда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6BACFA2E-1734-4EB4-BDCF-8B2A1F9B3C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322071"/>
              </p:ext>
            </p:extLst>
          </p:nvPr>
        </p:nvGraphicFramePr>
        <p:xfrm>
          <a:off x="323528" y="1196752"/>
          <a:ext cx="4320480" cy="497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236401"/>
              </p:ext>
            </p:extLst>
          </p:nvPr>
        </p:nvGraphicFramePr>
        <p:xfrm>
          <a:off x="5353663" y="3620522"/>
          <a:ext cx="3294112" cy="1513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E803E4-650B-C46E-F6CE-4AE7E30BAAA3}"/>
              </a:ext>
            </a:extLst>
          </p:cNvPr>
          <p:cNvSpPr txBox="1"/>
          <p:nvPr/>
        </p:nvSpPr>
        <p:spPr>
          <a:xfrm>
            <a:off x="5508104" y="2564904"/>
            <a:ext cx="30447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ФП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современной городской среды»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B1769F1-E485-06E4-4443-D30ECA766903}"/>
              </a:ext>
            </a:extLst>
          </p:cNvPr>
          <p:cNvSpPr txBox="1"/>
          <p:nvPr/>
        </p:nvSpPr>
        <p:spPr>
          <a:xfrm>
            <a:off x="4987527" y="1484784"/>
            <a:ext cx="3902807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>
              <a:defRPr/>
            </a:pPr>
            <a:r>
              <a:rPr lang="ru-RU" sz="1800" dirty="0"/>
              <a:t>Национальный проект «Жилье и городская среда»  - 7 млн. руб.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="" xmlns:a16="http://schemas.microsoft.com/office/drawing/2014/main" id="{04019854-ED7E-CF0F-FE43-33EEC717A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878" y="5851222"/>
            <a:ext cx="4032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Обустройство 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дворов, скверов, мест общего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1735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39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altLang="ru-RU" sz="3600" smtClean="0"/>
              <a:t>           </a:t>
            </a:r>
            <a:r>
              <a:rPr lang="ru-RU" altLang="ru-RU" sz="3600" smtClean="0">
                <a:latin typeface="Arial" charset="0"/>
              </a:rPr>
              <a:t>            </a:t>
            </a:r>
            <a:r>
              <a:rPr lang="ru-RU" altLang="ru-RU" sz="3600" b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18435" name="Объект 4"/>
          <p:cNvSpPr>
            <a:spLocks noGrp="1"/>
          </p:cNvSpPr>
          <p:nvPr>
            <p:ph idx="4294967295"/>
          </p:nvPr>
        </p:nvSpPr>
        <p:spPr>
          <a:xfrm>
            <a:off x="657225" y="1003301"/>
            <a:ext cx="7848600" cy="4048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400" b="1" smtClean="0">
                <a:latin typeface="Arial" charset="0"/>
                <a:cs typeface="Arial" charset="0"/>
              </a:rPr>
              <a:t>Жилищное хозяйство</a:t>
            </a:r>
          </a:p>
        </p:txBody>
      </p:sp>
      <p:sp>
        <p:nvSpPr>
          <p:cNvPr id="18436" name="Rectangle 22"/>
          <p:cNvSpPr>
            <a:spLocks noChangeArrowheads="1"/>
          </p:cNvSpPr>
          <p:nvPr/>
        </p:nvSpPr>
        <p:spPr bwMode="auto">
          <a:xfrm>
            <a:off x="416389" y="2735647"/>
            <a:ext cx="54363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200" b="1" dirty="0">
                <a:solidFill>
                  <a:srgbClr val="000099"/>
                </a:solidFill>
                <a:latin typeface="Arial" charset="0"/>
              </a:rPr>
              <a:t> Выдано</a:t>
            </a:r>
            <a:r>
              <a:rPr lang="ru-RU" altLang="ru-RU" sz="12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ru-RU" altLang="ru-RU" sz="1400" b="1" dirty="0">
                <a:latin typeface="Arial" charset="0"/>
              </a:rPr>
              <a:t>1</a:t>
            </a:r>
            <a:r>
              <a:rPr lang="ru-RU" altLang="ru-RU" sz="1200" b="1" dirty="0">
                <a:latin typeface="Arial" charset="0"/>
              </a:rPr>
              <a:t> </a:t>
            </a:r>
            <a:r>
              <a:rPr lang="ru-RU" altLang="ru-RU" sz="1200" b="1" dirty="0">
                <a:solidFill>
                  <a:srgbClr val="000099"/>
                </a:solidFill>
                <a:latin typeface="Arial" charset="0"/>
              </a:rPr>
              <a:t>свидетельство (на сумму</a:t>
            </a:r>
            <a:r>
              <a:rPr lang="ru-RU" altLang="ru-RU" sz="12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ru-RU" altLang="ru-RU" sz="1400" b="1" dirty="0">
                <a:latin typeface="Arial" charset="0"/>
              </a:rPr>
              <a:t>2,5</a:t>
            </a:r>
            <a:r>
              <a:rPr lang="ru-RU" altLang="ru-RU" sz="12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ru-RU" altLang="ru-RU" sz="1200" b="1" dirty="0">
                <a:solidFill>
                  <a:srgbClr val="000099"/>
                </a:solidFill>
                <a:latin typeface="Arial" charset="0"/>
              </a:rPr>
              <a:t>млн. руб.) семье,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200" b="1" dirty="0">
                <a:solidFill>
                  <a:srgbClr val="000099"/>
                </a:solidFill>
                <a:latin typeface="Arial" charset="0"/>
              </a:rPr>
              <a:t>    отнесенной к категории</a:t>
            </a:r>
            <a:r>
              <a:rPr lang="en-US" altLang="ru-RU" sz="12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altLang="ru-RU" sz="1200" b="1" dirty="0">
                <a:solidFill>
                  <a:srgbClr val="000099"/>
                </a:solidFill>
                <a:latin typeface="Arial" charset="0"/>
              </a:rPr>
              <a:t>«Молодая семья»</a:t>
            </a:r>
            <a:r>
              <a:rPr lang="en-US" altLang="ru-RU" sz="1200" b="1" dirty="0">
                <a:solidFill>
                  <a:srgbClr val="000099"/>
                </a:solidFill>
                <a:latin typeface="Arial" charset="0"/>
              </a:rPr>
              <a:t>;</a:t>
            </a:r>
            <a:endParaRPr lang="ru-RU" altLang="ru-RU" sz="12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8437" name="AutoShape 18" descr="c2366c68768cdb73d6730666190dc7aa"/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8438" name="AutoShape 20" descr="c2366c68768cdb73d6730666190dc7aa"/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8439" name="AutoShape 22" descr="c2366c68768cdb73d6730666190dc7aa"/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8440" name="AutoShape 24" descr="c2366c68768cdb73d6730666190dc7aa"/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8441" name="AutoShape 26" descr="inx960x640"/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8442" name="AutoShape 28" descr="c2366c68768cdb73d6730666190dc7aa"/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8443" name="Rectangle 22"/>
          <p:cNvSpPr>
            <a:spLocks noChangeArrowheads="1"/>
          </p:cNvSpPr>
          <p:nvPr/>
        </p:nvSpPr>
        <p:spPr bwMode="auto">
          <a:xfrm>
            <a:off x="329804" y="4670426"/>
            <a:ext cx="537329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 Признан аварийным и подлежащим сносу</a:t>
            </a:r>
            <a:r>
              <a:rPr lang="ru-RU" altLang="ru-RU" sz="1600" b="1" dirty="0">
                <a:solidFill>
                  <a:srgbClr val="3333FF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600" b="1" dirty="0">
                <a:latin typeface="Arial" charset="0"/>
              </a:rPr>
              <a:t>   1</a:t>
            </a:r>
            <a:r>
              <a:rPr lang="ru-RU" altLang="ru-RU" sz="16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ru-RU" altLang="ru-RU" sz="1800" b="1" dirty="0">
                <a:solidFill>
                  <a:srgbClr val="000099"/>
                </a:solidFill>
                <a:latin typeface="Arial" charset="0"/>
              </a:rPr>
              <a:t>многоквартирный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 дом</a:t>
            </a:r>
            <a:r>
              <a:rPr lang="en-US" altLang="ru-RU" sz="1600" b="1" dirty="0">
                <a:solidFill>
                  <a:srgbClr val="000099"/>
                </a:solidFill>
                <a:latin typeface="Arial" charset="0"/>
              </a:rPr>
              <a:t>;</a:t>
            </a:r>
            <a:r>
              <a:rPr lang="ru-RU" altLang="ru-RU" sz="1600" b="1" dirty="0">
                <a:solidFill>
                  <a:srgbClr val="0099FF"/>
                </a:solidFill>
                <a:latin typeface="Arial" charset="0"/>
              </a:rPr>
              <a:t> </a:t>
            </a:r>
          </a:p>
        </p:txBody>
      </p:sp>
      <p:sp>
        <p:nvSpPr>
          <p:cNvPr id="18444" name="Rectangle 22"/>
          <p:cNvSpPr>
            <a:spLocks noChangeArrowheads="1"/>
          </p:cNvSpPr>
          <p:nvPr/>
        </p:nvSpPr>
        <p:spPr bwMode="auto">
          <a:xfrm>
            <a:off x="290513" y="3619500"/>
            <a:ext cx="5325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Детям-сиротам за счет средств субвенций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   предоставлено</a:t>
            </a:r>
            <a:r>
              <a:rPr lang="ru-RU" altLang="ru-RU" sz="14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ru-RU" altLang="ru-RU" sz="1600" b="1" dirty="0">
                <a:latin typeface="Arial" charset="0"/>
              </a:rPr>
              <a:t>6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однокомнатных</a:t>
            </a:r>
            <a:r>
              <a:rPr lang="ru-RU" altLang="ru-RU" sz="14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благоустроенных</a:t>
            </a:r>
            <a:r>
              <a:rPr lang="ru-RU" altLang="ru-RU" sz="1400" b="1" dirty="0">
                <a:solidFill>
                  <a:srgbClr val="3333FF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3333FF"/>
                </a:solidFill>
                <a:latin typeface="Arial" charset="0"/>
              </a:rPr>
              <a:t>    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квартир (на сумму </a:t>
            </a:r>
            <a:r>
              <a:rPr lang="ru-RU" altLang="ru-RU" sz="1600" b="1" dirty="0">
                <a:latin typeface="Arial" charset="0"/>
              </a:rPr>
              <a:t>15,3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млн. руб.)</a:t>
            </a:r>
            <a:r>
              <a:rPr lang="en-US" altLang="ru-RU" sz="1400" b="1" dirty="0">
                <a:solidFill>
                  <a:srgbClr val="000099"/>
                </a:solidFill>
                <a:latin typeface="Arial" charset="0"/>
              </a:rPr>
              <a:t>;</a:t>
            </a:r>
            <a:r>
              <a:rPr lang="ru-RU" altLang="ru-RU" sz="1400" b="1" dirty="0">
                <a:solidFill>
                  <a:srgbClr val="0099FF"/>
                </a:solidFill>
                <a:latin typeface="Arial" charset="0"/>
              </a:rPr>
              <a:t> </a:t>
            </a:r>
          </a:p>
        </p:txBody>
      </p:sp>
      <p:sp>
        <p:nvSpPr>
          <p:cNvPr id="18445" name="Rectangle 22"/>
          <p:cNvSpPr>
            <a:spLocks noChangeArrowheads="1"/>
          </p:cNvSpPr>
          <p:nvPr/>
        </p:nvSpPr>
        <p:spPr bwMode="auto">
          <a:xfrm>
            <a:off x="395536" y="1504542"/>
            <a:ext cx="54363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 Из аварийного жилфонда расселено </a:t>
            </a:r>
            <a:r>
              <a:rPr lang="ru-RU" altLang="ru-RU" sz="1600" b="1" dirty="0">
                <a:latin typeface="Arial" charset="0"/>
              </a:rPr>
              <a:t>6 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семей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    (в рамках регионального проекта «Обеспечение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    устойчивого сокращения непригодного для проживания </a:t>
            </a: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</a:rPr>
              <a:t>жилищного </a:t>
            </a: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фонда»)</a:t>
            </a:r>
            <a:r>
              <a:rPr lang="en-US" altLang="ru-RU" sz="1600" b="1" dirty="0">
                <a:solidFill>
                  <a:srgbClr val="000099"/>
                </a:solidFill>
                <a:latin typeface="Arial" charset="0"/>
              </a:rPr>
              <a:t>;</a:t>
            </a:r>
            <a:endParaRPr lang="ru-RU" altLang="ru-RU" sz="16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8446" name="Picture 18" descr="https://www.mercurynews.com/wp-content/uploads/2017/11/adobestock_117011016-1.jpeg?w=1400px&amp;strip=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79" y="2305008"/>
            <a:ext cx="2664296" cy="299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Rectangle 31"/>
          <p:cNvSpPr>
            <a:spLocks noChangeArrowheads="1"/>
          </p:cNvSpPr>
          <p:nvPr/>
        </p:nvSpPr>
        <p:spPr bwMode="auto">
          <a:xfrm>
            <a:off x="266700" y="5419726"/>
            <a:ext cx="45100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 b="1">
                <a:solidFill>
                  <a:srgbClr val="000099"/>
                </a:solidFill>
                <a:latin typeface="Arial" charset="0"/>
              </a:rPr>
              <a:t> Поставлены на учет в качестве нуждающихся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>
                <a:solidFill>
                  <a:srgbClr val="000099"/>
                </a:solidFill>
                <a:latin typeface="Arial" charset="0"/>
              </a:rPr>
              <a:t>    в жилых помещениях</a:t>
            </a:r>
            <a:r>
              <a:rPr lang="en-US" altLang="ru-RU" sz="1800" b="1">
                <a:solidFill>
                  <a:srgbClr val="3333FF"/>
                </a:solidFill>
                <a:latin typeface="Arial" charset="0"/>
              </a:rPr>
              <a:t> </a:t>
            </a:r>
            <a:r>
              <a:rPr lang="ru-RU" altLang="ru-RU" sz="2000" b="1">
                <a:latin typeface="Arial" charset="0"/>
              </a:rPr>
              <a:t>16</a:t>
            </a:r>
            <a:r>
              <a:rPr lang="ru-RU" altLang="ru-RU" sz="1800" b="1">
                <a:solidFill>
                  <a:srgbClr val="3333FF"/>
                </a:solidFill>
                <a:latin typeface="Arial" charset="0"/>
              </a:rPr>
              <a:t> </a:t>
            </a:r>
            <a:r>
              <a:rPr lang="ru-RU" altLang="ru-RU" sz="1800" b="1">
                <a:solidFill>
                  <a:srgbClr val="000099"/>
                </a:solidFill>
                <a:latin typeface="Arial" charset="0"/>
              </a:rPr>
              <a:t>семей.</a:t>
            </a:r>
          </a:p>
        </p:txBody>
      </p:sp>
    </p:spTree>
    <p:extLst>
      <p:ext uri="{BB962C8B-B14F-4D97-AF65-F5344CB8AC3E}">
        <p14:creationId xmlns:p14="http://schemas.microsoft.com/office/powerpoint/2010/main" val="16079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990302"/>
            <a:ext cx="832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u="sng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501114"/>
            <a:ext cx="2133600" cy="365125"/>
          </a:xfrm>
        </p:spPr>
        <p:txBody>
          <a:bodyPr/>
          <a:lstStyle/>
          <a:p>
            <a:fld id="{29808887-E356-4C89-8B34-439DC3993DC6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1412776"/>
            <a:ext cx="820891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Основные </a:t>
            </a:r>
            <a:r>
              <a:rPr lang="ru-RU" sz="2400" b="1" dirty="0" smtClean="0"/>
              <a:t>понятия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b="1" dirty="0"/>
              <a:t>Бюджет</a:t>
            </a:r>
            <a:r>
              <a:rPr lang="ru-RU" dirty="0"/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Доходы </a:t>
            </a:r>
            <a:r>
              <a:rPr lang="ru-RU" b="1" dirty="0"/>
              <a:t>бюджета </a:t>
            </a:r>
            <a:r>
              <a:rPr lang="ru-RU" dirty="0"/>
              <a:t>- поступающие в бюджет денежные средства, за исключением средств, являющихся источниками финансирования дефицита бюджета.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b="1" dirty="0" smtClean="0"/>
              <a:t>Расходы </a:t>
            </a:r>
            <a:r>
              <a:rPr lang="ru-RU" b="1" dirty="0"/>
              <a:t>бюджета </a:t>
            </a:r>
            <a:r>
              <a:rPr lang="ru-RU" dirty="0"/>
              <a:t>- 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b="1" dirty="0" smtClean="0"/>
              <a:t>Дефицит </a:t>
            </a:r>
            <a:r>
              <a:rPr lang="ru-RU" b="1" dirty="0"/>
              <a:t>бюджета </a:t>
            </a:r>
            <a:r>
              <a:rPr lang="ru-RU" dirty="0"/>
              <a:t>- превышение расходов бюджета над его доходами.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b="1" dirty="0" smtClean="0"/>
              <a:t>Профицит </a:t>
            </a:r>
            <a:r>
              <a:rPr lang="ru-RU" b="1" dirty="0"/>
              <a:t>бюджета </a:t>
            </a:r>
            <a:r>
              <a:rPr lang="ru-RU" dirty="0"/>
              <a:t>- превышение доходов бюджета над его расходами.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b="1" dirty="0" smtClean="0"/>
              <a:t>Межбюджетные </a:t>
            </a:r>
            <a:r>
              <a:rPr lang="ru-RU" b="1" dirty="0"/>
              <a:t>трансферты </a:t>
            </a:r>
            <a:r>
              <a:rPr lang="ru-RU" dirty="0"/>
              <a:t>- средства, предоставляемые одним бюджетом бюджетной системы Российской Федерации другому бюджету бюджетной системы Российской</a:t>
            </a:r>
          </a:p>
        </p:txBody>
      </p:sp>
    </p:spTree>
    <p:extLst>
      <p:ext uri="{BB962C8B-B14F-4D97-AF65-F5344CB8AC3E}">
        <p14:creationId xmlns:p14="http://schemas.microsoft.com/office/powerpoint/2010/main" val="2300951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39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altLang="ru-RU" sz="3600" smtClean="0"/>
              <a:t>           </a:t>
            </a:r>
            <a:r>
              <a:rPr lang="ru-RU" altLang="ru-RU" sz="3600" smtClean="0">
                <a:latin typeface="Arial" charset="0"/>
              </a:rPr>
              <a:t>            </a:t>
            </a:r>
            <a:r>
              <a:rPr lang="ru-RU" altLang="ru-RU" sz="3600" b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pic>
        <p:nvPicPr>
          <p:cNvPr id="19459" name="Picture 2" descr="N:\!Отдел ЖКХ\!!!КГС на 2024\2024\Дворы\Октябрьское шоссе 81а\фото работы\1MD8S3juy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" y="2016125"/>
            <a:ext cx="1949054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N:\!Отдел ЖКХ\!!!КГС на 2024\2024\Дворы\Советов 15б\фото после\IMG_20240806_161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" y="4291014"/>
            <a:ext cx="1949054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N:\!Отдел ЖКХ\!!!КГС на 2024\2024\Общественные территории\Площадка напротив Бен и Джерри\фото\после\aldu5e7XgF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66" y="2511501"/>
            <a:ext cx="303014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N:\!Отдел ЖКХ\!!!КГС на 2024\2024\Общественные территории\Сквер Пионеров\фото\после\IMG_20240607_0913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44" y="2173288"/>
            <a:ext cx="2255044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Объект 4"/>
          <p:cNvSpPr txBox="1">
            <a:spLocks/>
          </p:cNvSpPr>
          <p:nvPr/>
        </p:nvSpPr>
        <p:spPr bwMode="auto">
          <a:xfrm>
            <a:off x="696516" y="1022351"/>
            <a:ext cx="78867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000" b="1" dirty="0">
                <a:latin typeface="Arial" charset="0"/>
              </a:rPr>
              <a:t>Национальный проект «Жилье и городская среда</a:t>
            </a:r>
            <a:r>
              <a:rPr lang="ru-RU" altLang="ru-RU" sz="2000" b="1" dirty="0" smtClean="0">
                <a:latin typeface="Arial" charset="0"/>
              </a:rPr>
              <a:t>» (Кондопожское городское поселение)</a:t>
            </a:r>
          </a:p>
          <a:p>
            <a:pPr algn="ctr">
              <a:buFont typeface="Arial" charset="0"/>
              <a:buNone/>
            </a:pPr>
            <a:endParaRPr lang="ru-RU" altLang="ru-RU" sz="2000" b="1" dirty="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ru-RU" altLang="ru-RU" sz="2000" b="1" dirty="0">
              <a:latin typeface="Arial" charset="0"/>
            </a:endParaRPr>
          </a:p>
        </p:txBody>
      </p:sp>
      <p:sp>
        <p:nvSpPr>
          <p:cNvPr id="19464" name="Rectangle 22"/>
          <p:cNvSpPr>
            <a:spLocks noChangeArrowheads="1"/>
          </p:cNvSpPr>
          <p:nvPr/>
        </p:nvSpPr>
        <p:spPr bwMode="auto">
          <a:xfrm>
            <a:off x="269082" y="1498601"/>
            <a:ext cx="8536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200" b="1" dirty="0">
                <a:solidFill>
                  <a:srgbClr val="000099"/>
                </a:solidFill>
                <a:latin typeface="Arial" charset="0"/>
              </a:rPr>
              <a:t> </a:t>
            </a:r>
            <a:endParaRPr lang="ru-RU" altLang="ru-RU" sz="1200" b="1" dirty="0" smtClean="0">
              <a:solidFill>
                <a:srgbClr val="000099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000099"/>
                </a:solidFill>
                <a:latin typeface="Arial" charset="0"/>
              </a:rPr>
              <a:t>Благоустроенно </a:t>
            </a:r>
            <a:r>
              <a:rPr lang="ru-RU" altLang="ru-RU" sz="1400" b="1" dirty="0">
                <a:latin typeface="Arial" charset="0"/>
              </a:rPr>
              <a:t>2 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дворовые и </a:t>
            </a:r>
            <a:r>
              <a:rPr lang="ru-RU" altLang="ru-RU" sz="1400" b="1" dirty="0">
                <a:latin typeface="Arial" charset="0"/>
              </a:rPr>
              <a:t>2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 общественные территории на сумму </a:t>
            </a:r>
            <a:r>
              <a:rPr lang="ru-RU" altLang="ru-RU" sz="1600" b="1" dirty="0">
                <a:latin typeface="Arial" charset="0"/>
              </a:rPr>
              <a:t>7,0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000099"/>
                </a:solidFill>
                <a:latin typeface="Arial" charset="0"/>
              </a:rPr>
              <a:t>млн. руб.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394098" y="3890964"/>
            <a:ext cx="21776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Arial" charset="0"/>
              </a:rPr>
              <a:t>Октябрьское шоссе, д. 81А</a:t>
            </a: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738188" y="6221414"/>
            <a:ext cx="15513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Arial" charset="0"/>
              </a:rPr>
              <a:t>ул. Советов, д.15Б</a:t>
            </a: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2971800" y="5348288"/>
            <a:ext cx="2942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0099"/>
                </a:solidFill>
                <a:latin typeface="Arial" charset="0"/>
              </a:rPr>
              <a:t>Пересечение </a:t>
            </a:r>
            <a:r>
              <a:rPr lang="ru-RU" altLang="ru-RU" sz="1200" b="1" dirty="0" err="1">
                <a:solidFill>
                  <a:srgbClr val="000099"/>
                </a:solidFill>
                <a:latin typeface="Arial" charset="0"/>
              </a:rPr>
              <a:t>пр.Калинина</a:t>
            </a:r>
            <a:r>
              <a:rPr lang="ru-RU" altLang="ru-RU" sz="1200" b="1" dirty="0">
                <a:solidFill>
                  <a:srgbClr val="000099"/>
                </a:solidFill>
                <a:latin typeface="Arial" charset="0"/>
              </a:rPr>
              <a:t> и </a:t>
            </a:r>
            <a:r>
              <a:rPr lang="ru-RU" altLang="ru-RU" sz="1200" b="1" dirty="0" err="1">
                <a:solidFill>
                  <a:srgbClr val="000099"/>
                </a:solidFill>
                <a:latin typeface="Arial" charset="0"/>
              </a:rPr>
              <a:t>ул.Заводская</a:t>
            </a:r>
            <a:r>
              <a:rPr lang="ru-RU" altLang="ru-RU" sz="1200" b="1" dirty="0">
                <a:solidFill>
                  <a:srgbClr val="000099"/>
                </a:solidFill>
                <a:latin typeface="Arial" charset="0"/>
              </a:rPr>
              <a:t> (детская игровая площадка)</a:t>
            </a:r>
          </a:p>
        </p:txBody>
      </p: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5957888" y="5873750"/>
            <a:ext cx="3003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0099"/>
                </a:solidFill>
                <a:latin typeface="Arial" charset="0"/>
              </a:rPr>
              <a:t>Сквер Пионеров на </a:t>
            </a:r>
            <a:r>
              <a:rPr lang="ru-RU" altLang="ru-RU" sz="1200" b="1" dirty="0" err="1">
                <a:solidFill>
                  <a:srgbClr val="000099"/>
                </a:solidFill>
                <a:latin typeface="Arial" charset="0"/>
              </a:rPr>
              <a:t>ул.Пролетарской</a:t>
            </a:r>
            <a:endParaRPr lang="ru-RU" altLang="ru-RU" sz="1200" b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 </a:t>
            </a:r>
            <a:r>
              <a:rPr lang="ru-RU" sz="3600" dirty="0">
                <a:latin typeface="Arial" charset="0"/>
              </a:rPr>
              <a:t>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33" y="111208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spcBef>
                <a:spcPct val="0"/>
              </a:spcBef>
              <a:buNone/>
              <a:defRPr b="1" cap="all" spc="-6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ОБЪЕМ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ДОЛГА бюджетов КМР и КГП </a:t>
            </a:r>
            <a:r>
              <a:rPr lang="ru-RU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 в млн.рублей)</a:t>
            </a:r>
          </a:p>
          <a:p>
            <a:endParaRPr lang="ru-RU" dirty="0">
              <a:solidFill>
                <a:srgbClr val="7A7A7A">
                  <a:lumMod val="50000"/>
                </a:srgbClr>
              </a:solidFill>
              <a:latin typeface="+mn-lt"/>
            </a:endParaRPr>
          </a:p>
          <a:p>
            <a:r>
              <a:rPr lang="ru-RU" sz="1000" dirty="0">
                <a:solidFill>
                  <a:srgbClr val="7A7A7A">
                    <a:lumMod val="50000"/>
                  </a:srgbClr>
                </a:solidFill>
              </a:rPr>
              <a:t>                                                                                                                  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3888" y="6466052"/>
            <a:ext cx="2133600" cy="365125"/>
          </a:xfrm>
        </p:spPr>
        <p:txBody>
          <a:bodyPr/>
          <a:lstStyle/>
          <a:p>
            <a:fld id="{29808887-E356-4C89-8B34-439DC3993DC6}" type="slidenum">
              <a:rPr lang="ru-RU" smtClean="0"/>
              <a:t>21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1703954"/>
            <a:ext cx="112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Район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6137" y="1703954"/>
            <a:ext cx="112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i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9229" y="234382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180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114012"/>
              </p:ext>
            </p:extLst>
          </p:nvPr>
        </p:nvGraphicFramePr>
        <p:xfrm>
          <a:off x="4427984" y="2538234"/>
          <a:ext cx="4572000" cy="407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138147"/>
              </p:ext>
            </p:extLst>
          </p:nvPr>
        </p:nvGraphicFramePr>
        <p:xfrm>
          <a:off x="179512" y="2192905"/>
          <a:ext cx="4572000" cy="435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39752" y="250392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171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7904" y="291942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145</a:t>
            </a:r>
          </a:p>
        </p:txBody>
      </p:sp>
    </p:spTree>
    <p:extLst>
      <p:ext uri="{BB962C8B-B14F-4D97-AF65-F5344CB8AC3E}">
        <p14:creationId xmlns:p14="http://schemas.microsoft.com/office/powerpoint/2010/main" val="3177451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 </a:t>
            </a:r>
            <a:r>
              <a:rPr lang="ru-RU" sz="3600" dirty="0">
                <a:latin typeface="Arial" charset="0"/>
              </a:rPr>
              <a:t>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66843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Контактная информация: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r>
              <a:rPr lang="ru-RU" dirty="0"/>
              <a:t>Почтовый адрес: 186200, Россия, Республика Карелия, г. Кондопога, пл. Ленина д.1</a:t>
            </a:r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Приемная: тел: 8 (81451) 7 94 52;</a:t>
            </a:r>
            <a:r>
              <a:rPr lang="ru-RU" b="1" dirty="0"/>
              <a:t> </a:t>
            </a:r>
            <a:r>
              <a:rPr lang="ru-RU" b="1" u="sng" dirty="0"/>
              <a:t>8-964-317-83-45</a:t>
            </a:r>
            <a:r>
              <a:rPr lang="ru-RU" b="1" dirty="0"/>
              <a:t>   </a:t>
            </a:r>
          </a:p>
          <a:p>
            <a:r>
              <a:rPr lang="ru-RU" b="1" dirty="0"/>
              <a:t>E-</a:t>
            </a:r>
            <a:r>
              <a:rPr lang="ru-RU" b="1" dirty="0" err="1"/>
              <a:t>mail</a:t>
            </a:r>
            <a:r>
              <a:rPr lang="ru-RU" b="1" dirty="0"/>
              <a:t>: </a:t>
            </a:r>
            <a:r>
              <a:rPr lang="ru-RU" b="1" dirty="0">
                <a:hlinkClick r:id="rId3"/>
              </a:rPr>
              <a:t>kondadm@kmr10.ru</a:t>
            </a:r>
            <a:endParaRPr lang="ru-RU" b="1" dirty="0"/>
          </a:p>
          <a:p>
            <a:r>
              <a:rPr lang="ru-RU" dirty="0"/>
              <a:t>Факс: 8 (81451) </a:t>
            </a:r>
            <a:r>
              <a:rPr lang="ru-RU" dirty="0" smtClean="0"/>
              <a:t>7-81-15</a:t>
            </a:r>
            <a:endParaRPr lang="ru-RU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390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990302"/>
            <a:ext cx="832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u="sng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501114"/>
            <a:ext cx="2133600" cy="365125"/>
          </a:xfrm>
        </p:spPr>
        <p:txBody>
          <a:bodyPr/>
          <a:lstStyle/>
          <a:p>
            <a:fld id="{29808887-E356-4C89-8B34-439DC3993DC6}" type="slidenum">
              <a:rPr lang="ru-RU" smtClean="0"/>
              <a:t>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052736"/>
            <a:ext cx="85689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b="1" dirty="0" smtClean="0"/>
              <a:t>Основные </a:t>
            </a:r>
            <a:r>
              <a:rPr lang="ru-RU" b="1" dirty="0"/>
              <a:t>понятия </a:t>
            </a:r>
            <a:endParaRPr lang="ru-RU" b="1" dirty="0" smtClean="0"/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- К </a:t>
            </a:r>
            <a:r>
              <a:rPr lang="ru-RU" sz="1600" dirty="0"/>
              <a:t>налоговым доходам бюджетов относятся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местных налогов и сборов, а также пеней и штрафов по ним. </a:t>
            </a:r>
            <a:endParaRPr lang="ru-RU" sz="1600" dirty="0" smtClean="0"/>
          </a:p>
          <a:p>
            <a:r>
              <a:rPr lang="ru-RU" sz="1600" dirty="0" smtClean="0"/>
              <a:t>- К </a:t>
            </a:r>
            <a:r>
              <a:rPr lang="ru-RU" sz="1600" dirty="0"/>
              <a:t>неналоговым доходам бюджетов относятся: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доходы </a:t>
            </a:r>
            <a:r>
              <a:rPr lang="ru-RU" sz="1600" dirty="0"/>
              <a:t>от использования имущества, находящегося в государственной или </a:t>
            </a:r>
            <a:r>
              <a:rPr lang="ru-RU" sz="1600" dirty="0" smtClean="0"/>
              <a:t>муниципальной собственности</a:t>
            </a:r>
            <a:r>
              <a:rPr lang="ru-RU" sz="1600" dirty="0"/>
              <a:t>, за исключением имущества бюджетных и автономных учреждений;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доходы </a:t>
            </a:r>
            <a:r>
              <a:rPr lang="ru-RU" sz="1600" dirty="0"/>
              <a:t>от продажи имущества;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доходы </a:t>
            </a:r>
            <a:r>
              <a:rPr lang="ru-RU" sz="1600" dirty="0"/>
              <a:t>от платных услуг, оказываемых казенными учреждениями;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средства</a:t>
            </a:r>
            <a:r>
              <a:rPr lang="ru-RU" sz="1600" dirty="0"/>
              <a:t>, полученные в результате применения мер гражданско-правовой, административной и уголовной ответственности, в том числе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средства </a:t>
            </a:r>
            <a:r>
              <a:rPr lang="ru-RU" sz="1600" dirty="0"/>
              <a:t>самообложения граждан;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инициативные </a:t>
            </a:r>
            <a:r>
              <a:rPr lang="ru-RU" sz="1600" dirty="0"/>
              <a:t>платежи;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иные </a:t>
            </a:r>
            <a:r>
              <a:rPr lang="ru-RU" sz="1600" dirty="0"/>
              <a:t>неналоговые доходы.</a:t>
            </a:r>
          </a:p>
        </p:txBody>
      </p:sp>
    </p:spTree>
    <p:extLst>
      <p:ext uri="{BB962C8B-B14F-4D97-AF65-F5344CB8AC3E}">
        <p14:creationId xmlns:p14="http://schemas.microsoft.com/office/powerpoint/2010/main" val="153808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990302"/>
            <a:ext cx="832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u="sng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501114"/>
            <a:ext cx="2133600" cy="365125"/>
          </a:xfrm>
        </p:spPr>
        <p:txBody>
          <a:bodyPr/>
          <a:lstStyle/>
          <a:p>
            <a:fld id="{29808887-E356-4C89-8B34-439DC3993DC6}" type="slidenum">
              <a:rPr lang="ru-RU" smtClean="0"/>
              <a:t>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66843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Основные понятия 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безвозмездным поступлениям относятся: </a:t>
            </a:r>
            <a:endParaRPr lang="ru-RU" dirty="0" smtClean="0"/>
          </a:p>
          <a:p>
            <a:r>
              <a:rPr lang="ru-RU" dirty="0" smtClean="0"/>
              <a:t>- дотации </a:t>
            </a:r>
            <a:r>
              <a:rPr lang="ru-RU" dirty="0"/>
              <a:t>из других бюджетов бюджетной системы Российской Федерации; </a:t>
            </a:r>
            <a:endParaRPr lang="ru-RU" dirty="0" smtClean="0"/>
          </a:p>
          <a:p>
            <a:r>
              <a:rPr lang="ru-RU" dirty="0" smtClean="0"/>
              <a:t>- субсидии </a:t>
            </a:r>
            <a:r>
              <a:rPr lang="ru-RU" dirty="0"/>
              <a:t>из других бюджетов бюджетной системы Российской Федерации (межбюджетные субсидии); </a:t>
            </a:r>
            <a:endParaRPr lang="ru-RU" dirty="0" smtClean="0"/>
          </a:p>
          <a:p>
            <a:r>
              <a:rPr lang="ru-RU" dirty="0" smtClean="0"/>
              <a:t>- субвенции </a:t>
            </a:r>
            <a:r>
              <a:rPr lang="ru-RU" dirty="0"/>
              <a:t>из федерального бюджета и (или) из бюджетов субъектов Российской Федерации; </a:t>
            </a:r>
            <a:endParaRPr lang="ru-RU" dirty="0" smtClean="0"/>
          </a:p>
          <a:p>
            <a:r>
              <a:rPr lang="ru-RU" dirty="0" smtClean="0"/>
              <a:t>- иные </a:t>
            </a:r>
            <a:r>
              <a:rPr lang="ru-RU" dirty="0"/>
              <a:t>межбюджетные трансферты из других бюджетов бюджетной системы Российской Федерации; </a:t>
            </a:r>
            <a:endParaRPr lang="ru-RU" dirty="0" smtClean="0"/>
          </a:p>
          <a:p>
            <a:r>
              <a:rPr lang="ru-RU" dirty="0" smtClean="0"/>
              <a:t>- безвозмездные </a:t>
            </a:r>
            <a:r>
              <a:rPr lang="ru-RU" dirty="0"/>
              <a:t>поступления от физических и юридических лиц, международных организаций и правительств иностранных государств, в том числе добровольные пожертвования.</a:t>
            </a:r>
          </a:p>
        </p:txBody>
      </p:sp>
    </p:spTree>
    <p:extLst>
      <p:ext uri="{BB962C8B-B14F-4D97-AF65-F5344CB8AC3E}">
        <p14:creationId xmlns:p14="http://schemas.microsoft.com/office/powerpoint/2010/main" val="87017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5" y="148478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Район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1" y="148478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Город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990302"/>
            <a:ext cx="8320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Основные характеристики бюджетов КМР и КГП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(в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млн.рублей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u="sng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501114"/>
            <a:ext cx="2133600" cy="365125"/>
          </a:xfrm>
        </p:spPr>
        <p:txBody>
          <a:bodyPr/>
          <a:lstStyle/>
          <a:p>
            <a:fld id="{29808887-E356-4C89-8B34-439DC3993DC6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730352"/>
              </p:ext>
            </p:extLst>
          </p:nvPr>
        </p:nvGraphicFramePr>
        <p:xfrm>
          <a:off x="219211" y="1936283"/>
          <a:ext cx="4572000" cy="455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161972"/>
              </p:ext>
            </p:extLst>
          </p:nvPr>
        </p:nvGraphicFramePr>
        <p:xfrm>
          <a:off x="4736054" y="1946451"/>
          <a:ext cx="4036558" cy="455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403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39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510350"/>
            <a:ext cx="2133600" cy="365125"/>
          </a:xfrm>
        </p:spPr>
        <p:txBody>
          <a:bodyPr/>
          <a:lstStyle/>
          <a:p>
            <a:fld id="{29808887-E356-4C89-8B34-439DC3993DC6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877" y="980730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Динамика структуры доходов бюджетов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 КМР и КГП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(в млн.рублей)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18" y="191172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Район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1363" y="19006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Город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484107"/>
              </p:ext>
            </p:extLst>
          </p:nvPr>
        </p:nvGraphicFramePr>
        <p:xfrm>
          <a:off x="159363" y="2451162"/>
          <a:ext cx="4572000" cy="420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207630"/>
              </p:ext>
            </p:extLst>
          </p:nvPr>
        </p:nvGraphicFramePr>
        <p:xfrm>
          <a:off x="4570129" y="2924944"/>
          <a:ext cx="3870176" cy="373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519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402" y="0"/>
            <a:ext cx="9144000" cy="939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7047" y="963931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Основные виды налоговых и неналоговых </a:t>
            </a:r>
            <a:r>
              <a:rPr lang="ru-RU" sz="2400" b="1">
                <a:latin typeface="Arial" pitchFamily="34" charset="0"/>
                <a:cs typeface="Arial" pitchFamily="34" charset="0"/>
              </a:rPr>
              <a:t>поступлений  бюджетов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КМР и КГП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(в млн.рублей)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597354"/>
            <a:ext cx="2133600" cy="365125"/>
          </a:xfrm>
        </p:spPr>
        <p:txBody>
          <a:bodyPr/>
          <a:lstStyle/>
          <a:p>
            <a:fld id="{29808887-E356-4C89-8B34-439DC3993DC6}" type="slidenum">
              <a:rPr lang="ru-RU" smtClean="0"/>
              <a:t>7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718" y="169151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        Район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3" y="169151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Город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132629"/>
              </p:ext>
            </p:extLst>
          </p:nvPr>
        </p:nvGraphicFramePr>
        <p:xfrm>
          <a:off x="4230216" y="2153182"/>
          <a:ext cx="4806279" cy="408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642550"/>
              </p:ext>
            </p:extLst>
          </p:nvPr>
        </p:nvGraphicFramePr>
        <p:xfrm>
          <a:off x="-180528" y="976582"/>
          <a:ext cx="5991225" cy="601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262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8887-E356-4C89-8B34-439DC3993DC6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-4402" y="0"/>
            <a:ext cx="9144000" cy="939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7047" y="963931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Исполнение доходной части бюджета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(в млн.рублей)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59481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161366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4" y="5624375"/>
            <a:ext cx="66196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124%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9468" y="5308322"/>
            <a:ext cx="14477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Темп роста налоговых и неналоговых доходов консолидированного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755577" y="5648038"/>
            <a:ext cx="360040" cy="26044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48429" y="5211390"/>
            <a:ext cx="13757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Увеличение доходов консолидированного бюджета по сравнению с 2023 годом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1801" y="5549943"/>
            <a:ext cx="1096558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На 144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7020443" y="5677181"/>
            <a:ext cx="360040" cy="26044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851580" y="5572447"/>
            <a:ext cx="108012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На 112 млн.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4329" y="5385263"/>
            <a:ext cx="144770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Увеличение доходов бюджета КМР по сравнению с 2023 годом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3916380" y="5681330"/>
            <a:ext cx="360040" cy="26044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99097"/>
              </p:ext>
            </p:extLst>
          </p:nvPr>
        </p:nvGraphicFramePr>
        <p:xfrm>
          <a:off x="262229" y="1973773"/>
          <a:ext cx="4572000" cy="336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780008"/>
              </p:ext>
            </p:extLst>
          </p:nvPr>
        </p:nvGraphicFramePr>
        <p:xfrm>
          <a:off x="4405966" y="2078601"/>
          <a:ext cx="4572000" cy="324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088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 </a:t>
            </a:r>
            <a:r>
              <a:rPr lang="ru-RU" sz="3600" dirty="0">
                <a:latin typeface="Arial" charset="0"/>
              </a:rPr>
              <a:t>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51547"/>
            <a:ext cx="8460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Финансовая помощь из бюджета РК в бюджет 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КМР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(879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млн.руб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или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69% от общего объема расходов)</a:t>
            </a:r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48898" y="5283452"/>
            <a:ext cx="3059832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Из них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из субвенции на образование направлено на заработную плату с начислениями на оплату труда работников дошкольного и общего образования и учебные расходы для образовательного процесса -  520 млн. рублей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131841" y="5894410"/>
            <a:ext cx="2576981" cy="524444"/>
          </a:xfrm>
          <a:prstGeom prst="rightArrow">
            <a:avLst>
              <a:gd name="adj1" fmla="val 43446"/>
              <a:gd name="adj2" fmla="val 1355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5564" y="6492877"/>
            <a:ext cx="2133600" cy="365125"/>
          </a:xfrm>
        </p:spPr>
        <p:txBody>
          <a:bodyPr/>
          <a:lstStyle/>
          <a:p>
            <a:fld id="{29808887-E356-4C89-8B34-439DC3993DC6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719279"/>
              </p:ext>
            </p:extLst>
          </p:nvPr>
        </p:nvGraphicFramePr>
        <p:xfrm>
          <a:off x="611560" y="2276872"/>
          <a:ext cx="5097262" cy="361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5844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5410</TotalTime>
  <Words>1709</Words>
  <Application>Microsoft Office PowerPoint</Application>
  <PresentationFormat>Экран (4:3)</PresentationFormat>
  <Paragraphs>308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          Кондопожский муниципальный район</vt:lpstr>
      <vt:lpstr>          Кондопожский муниципальный район</vt:lpstr>
      <vt:lpstr>          Кондопожский муниципальный район</vt:lpstr>
      <vt:lpstr>          Кондопожский муниципальный район</vt:lpstr>
      <vt:lpstr>          Кондопожский муниципальный район</vt:lpstr>
      <vt:lpstr>          Кондопожский муниципальный район</vt:lpstr>
      <vt:lpstr>          Кондопожский муниципальный район</vt:lpstr>
      <vt:lpstr>          Кондопожский муниципальный район</vt:lpstr>
      <vt:lpstr>Презентация PowerPoint</vt:lpstr>
      <vt:lpstr>Презентация PowerPoint</vt:lpstr>
      <vt:lpstr>          Кондопожский муниципальный район</vt:lpstr>
      <vt:lpstr> Основные направления расходов бюджета  КМР (млн. руб.)                                                                                                   </vt:lpstr>
      <vt:lpstr>Презентация PowerPoint</vt:lpstr>
      <vt:lpstr>                      Кондопожский муниципальный район</vt:lpstr>
      <vt:lpstr>Презентация PowerPoint</vt:lpstr>
      <vt:lpstr>Презентация PowerPoint</vt:lpstr>
      <vt:lpstr>                       Кондопожский муниципальный район</vt:lpstr>
      <vt:lpstr>Презентация PowerPoint</vt:lpstr>
      <vt:lpstr>                       Кондопожский муниципальный район</vt:lpstr>
      <vt:lpstr>                       Кондопожский муниципальный район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Кондопожский муниципальный район</dc:title>
  <dc:creator>Регина Полькина</dc:creator>
  <cp:lastModifiedBy>Демидова Тамара Сергеевна</cp:lastModifiedBy>
  <cp:revision>296</cp:revision>
  <cp:lastPrinted>2025-02-10T14:17:11Z</cp:lastPrinted>
  <dcterms:created xsi:type="dcterms:W3CDTF">2021-01-31T08:40:37Z</dcterms:created>
  <dcterms:modified xsi:type="dcterms:W3CDTF">2025-12-29T06:50:41Z</dcterms:modified>
</cp:coreProperties>
</file>