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drawings/drawing3.xml" ContentType="application/vnd.openxmlformats-officedocument.drawingml.chartshapes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60" r:id="rId3"/>
    <p:sldId id="261" r:id="rId4"/>
    <p:sldId id="262" r:id="rId5"/>
    <p:sldId id="271" r:id="rId6"/>
    <p:sldId id="283" r:id="rId7"/>
    <p:sldId id="263" r:id="rId8"/>
    <p:sldId id="287" r:id="rId9"/>
    <p:sldId id="275" r:id="rId10"/>
    <p:sldId id="270" r:id="rId11"/>
    <p:sldId id="288" r:id="rId12"/>
    <p:sldId id="282" r:id="rId13"/>
    <p:sldId id="285" r:id="rId14"/>
    <p:sldId id="265" r:id="rId15"/>
    <p:sldId id="266" r:id="rId16"/>
    <p:sldId id="280" r:id="rId17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CE36"/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ynet3\D\&#1054;&#1073;&#1097;&#1080;&#1077;\&#1055;&#1086;&#1089;&#1090;&#1072;&#1085;&#1086;&#1074;&#1083;&#1077;&#1085;&#1080;&#1103;,%20&#1056;&#1077;&#1096;&#1077;&#1085;&#1080;&#1103;\2025\&#1088;&#1072;&#1081;&#1086;&#1085;\1.&#1087;&#1077;&#1088;&#1074;&#1086;&#1085;&#1072;&#1095;&#1072;&#1083;&#1100;&#1085;&#1086;&#1077;%20&#1088;&#1077;&#1096;&#1077;&#1085;&#1080;&#1077;\&#1087;&#1091;&#1073;&#1083;&#1080;&#1095;&#1085;&#1099;&#1077;%20&#1089;&#1083;&#1091;&#1096;&#1072;&#1085;&#1080;&#1103;%2027.11.2024\&#1087;&#1091;&#1073;&#1083;&#1080;&#1095;&#1085;&#1099;&#1077;%20&#1089;&#1083;&#1091;&#1096;&#1072;&#1085;&#1080;&#1103;%202025\&#1088;&#1072;&#1081;&#1086;&#1085;%20&#1082;%20&#1087;&#1088;&#1077;&#1079;&#1077;&#1085;&#1090;&#1072;&#1094;&#1080;&#1080;_&#1085;&#1072;&#1095;&#1072;&#1083;&#1086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Mynet3\D\&#1041;&#1102;&#1076;&#1078;&#1077;&#1090;&#1085;&#1099;&#1081;%20&#1086;&#1090;&#1076;&#1077;&#1083;\&#1040;&#1085;&#1072;&#1083;&#1080;&#1079;\&#1087;&#1088;&#1077;&#1079;&#1077;&#1085;&#1090;&#1072;&#1094;&#1080;&#1080;%20&#1082;%20&#1087;&#1091;&#1073;&#1083;&#1080;&#1095;&#1085;&#1099;&#1080;%20&#1089;&#1083;&#1091;&#1096;&#1072;&#1085;&#1080;&#1103;&#1084;%202024-2026%20&#1075;&#1086;&#1076;\&#1088;&#1072;&#1081;&#1086;&#1085;\&#1088;&#1072;&#1081;&#1086;&#1085;%20&#1082;%20&#1087;&#1088;&#1077;&#1079;&#1077;&#1085;&#1090;&#1072;&#1094;&#1080;&#1080;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Mynet3\D\&#1041;&#1102;&#1076;&#1078;&#1077;&#1090;&#1085;&#1099;&#1081;%20&#1086;&#1090;&#1076;&#1077;&#1083;\&#1040;&#1085;&#1072;&#1083;&#1080;&#1079;\&#1087;&#1088;&#1077;&#1079;&#1077;&#1085;&#1090;&#1072;&#1094;&#1080;&#1080;%20&#1082;%20&#1087;&#1091;&#1073;&#1083;&#1080;&#1095;&#1085;&#1099;&#1080;%20&#1089;&#1083;&#1091;&#1096;&#1072;&#1085;&#1080;&#1103;&#1084;%202024-2026%20&#1075;&#1086;&#1076;\&#1088;&#1072;&#1081;&#1086;&#1085;\&#1088;&#1072;&#1081;&#1086;&#1085;%20&#1082;%20&#1087;&#1088;&#1077;&#1079;&#1077;&#1085;&#1090;&#1072;&#1094;&#1080;&#1080;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Mynet3\D\&#1041;&#1102;&#1076;&#1078;&#1077;&#1090;&#1085;&#1099;&#1081;%20&#1086;&#1090;&#1076;&#1077;&#1083;\&#1040;&#1085;&#1072;&#1083;&#1080;&#1079;\&#1087;&#1088;&#1077;&#1079;&#1077;&#1085;&#1090;&#1072;&#1094;&#1080;&#1080;%20&#1082;%20&#1087;&#1091;&#1073;&#1083;&#1080;&#1095;&#1085;&#1099;&#1080;%20&#1089;&#1083;&#1091;&#1096;&#1072;&#1085;&#1080;&#1103;&#1084;%202024-2026%20&#1075;&#1086;&#1076;\&#1088;&#1072;&#1081;&#1086;&#1085;\&#1088;&#1072;&#1081;&#1086;&#1085;%20&#1082;%20&#1087;&#1088;&#1077;&#1079;&#1077;&#1085;&#1090;&#1072;&#1094;&#1080;&#1080;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Mynet3\D\&#1041;&#1102;&#1076;&#1078;&#1077;&#1090;&#1085;&#1099;&#1081;%20&#1086;&#1090;&#1076;&#1077;&#1083;\&#1040;&#1085;&#1072;&#1083;&#1080;&#1079;\&#1087;&#1088;&#1077;&#1079;&#1077;&#1085;&#1090;&#1072;&#1094;&#1080;&#1080;%20&#1082;%20&#1087;&#1091;&#1073;&#1083;&#1080;&#1095;&#1085;&#1099;&#1080;%20&#1089;&#1083;&#1091;&#1096;&#1072;&#1085;&#1080;&#1103;&#1084;%202024-2026%20&#1075;&#1086;&#1076;\&#1088;&#1072;&#1081;&#1086;&#1085;\&#1088;&#1072;&#1081;&#1086;&#1085;%20&#1082;%20&#1087;&#1088;&#1077;&#1079;&#1077;&#1085;&#1090;&#1072;&#1094;&#1080;&#1080;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Mynet3\D\&#1041;&#1102;&#1076;&#1078;&#1077;&#1090;&#1085;&#1099;&#1081;%20&#1086;&#1090;&#1076;&#1077;&#1083;\&#1040;&#1085;&#1072;&#1083;&#1080;&#1079;\&#1087;&#1088;&#1077;&#1079;&#1077;&#1085;&#1090;&#1072;&#1094;&#1080;&#1080;%20&#1082;%20&#1087;&#1091;&#1073;&#1083;&#1080;&#1095;&#1085;&#1099;&#1080;%20&#1089;&#1083;&#1091;&#1096;&#1072;&#1085;&#1080;&#1103;&#1084;%202024-2026%20&#1075;&#1086;&#1076;\&#1088;&#1072;&#1081;&#1086;&#1085;\&#1088;&#1072;&#1081;&#1086;&#1085;%20&#1082;%20&#1087;&#1088;&#1077;&#1079;&#1077;&#1085;&#1090;&#1072;&#1094;&#1080;&#1080;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Mynet3\D\&#1041;&#1102;&#1076;&#1078;&#1077;&#1090;&#1085;&#1099;&#1081;%20&#1086;&#1090;&#1076;&#1077;&#1083;\&#1040;&#1085;&#1072;&#1083;&#1080;&#1079;\&#1087;&#1088;&#1077;&#1079;&#1077;&#1085;&#1090;&#1072;&#1094;&#1080;&#1080;%20&#1082;%20&#1087;&#1091;&#1073;&#1083;&#1080;&#1095;&#1085;&#1099;&#1080;%20&#1089;&#1083;&#1091;&#1096;&#1072;&#1085;&#1080;&#1103;&#1084;%202024-2026%20&#1075;&#1086;&#1076;\&#1088;&#1072;&#1081;&#1086;&#1085;%20&#1082;%20&#1087;&#1088;&#1077;&#1079;&#1077;&#1085;&#1090;&#1072;&#1094;&#1080;&#1080;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\\Mynet3\D\&#1041;&#1102;&#1076;&#1078;&#1077;&#1090;&#1085;&#1099;&#1081;%20&#1086;&#1090;&#1076;&#1077;&#1083;\&#1040;&#1085;&#1072;&#1083;&#1080;&#1079;\&#1087;&#1088;&#1077;&#1079;&#1077;&#1085;&#1090;&#1072;&#1094;&#1080;&#1080;%20&#1082;%20&#1087;&#1091;&#1073;&#1083;&#1080;&#1095;&#1085;&#1099;&#1080;%20&#1089;&#1083;&#1091;&#1096;&#1072;&#1085;&#1080;&#1103;&#1084;%202024-2026%20&#1075;&#1086;&#1076;\&#1088;&#1072;&#1081;&#1086;&#1085;\&#1088;&#1072;&#1081;&#1086;&#1085;%20&#1082;%20&#1087;&#1088;&#1077;&#1079;&#1077;&#1085;&#1090;&#1072;&#1094;&#1080;&#1080;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\\Mynet3\D\&#1041;&#1102;&#1076;&#1078;&#1077;&#1090;&#1085;&#1099;&#1081;%20&#1086;&#1090;&#1076;&#1077;&#1083;\&#1040;&#1085;&#1072;&#1083;&#1080;&#1079;\&#1087;&#1088;&#1077;&#1079;&#1077;&#1085;&#1090;&#1072;&#1094;&#1080;&#1080;%20&#1082;%20&#1087;&#1091;&#1073;&#1083;&#1080;&#1095;&#1085;&#1099;&#1080;%20&#1089;&#1083;&#1091;&#1096;&#1072;&#1085;&#1080;&#1103;&#1084;%202024-2026%20&#1075;&#1086;&#1076;\&#1088;&#1072;&#1081;&#1086;&#1085;\&#1088;&#1072;&#1081;&#1086;&#1085;%20&#1082;%20&#1087;&#1088;&#1077;&#1079;&#1077;&#1085;&#1090;&#1072;&#1094;&#1080;&#1080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Mynet3\D\&#1041;&#1102;&#1076;&#1078;&#1077;&#1090;&#1085;&#1099;&#1081;%20&#1086;&#1090;&#1076;&#1077;&#1083;\&#1040;&#1085;&#1072;&#1083;&#1080;&#1079;\&#1087;&#1088;&#1077;&#1079;&#1077;&#1085;&#1090;&#1072;&#1094;&#1080;&#1080;%20&#1082;%20&#1087;&#1091;&#1073;&#1083;&#1080;&#1095;&#1085;&#1099;&#1080;%20&#1089;&#1083;&#1091;&#1096;&#1072;&#1085;&#1080;&#1103;&#1084;%202024-2026%20&#1075;&#1086;&#1076;\&#1088;&#1072;&#1081;&#1086;&#1085;\&#1088;&#1072;&#1081;&#1086;&#1085;%20&#1082;%20&#1087;&#1088;&#1077;&#1079;&#1077;&#1085;&#1090;&#1072;&#1094;&#1080;&#1080;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\\Mynet3\D\&#1041;&#1102;&#1076;&#1078;&#1077;&#1090;&#1085;&#1099;&#1081;%20&#1086;&#1090;&#1076;&#1077;&#1083;\&#1040;&#1085;&#1072;&#1083;&#1080;&#1079;\&#1087;&#1088;&#1077;&#1079;&#1077;&#1085;&#1090;&#1072;&#1094;&#1080;&#1080;%20&#1082;%20&#1087;&#1091;&#1073;&#1083;&#1080;&#1095;&#1085;&#1099;&#1080;%20&#1089;&#1083;&#1091;&#1096;&#1072;&#1085;&#1080;&#1103;&#1084;%202024-2026%20&#1075;&#1086;&#1076;\&#1088;&#1072;&#1081;&#1086;&#1085;\&#1088;&#1072;&#1081;&#1086;&#1085;%20&#1082;%20&#1087;&#1088;&#1077;&#1079;&#1077;&#1085;&#1090;&#1072;&#1094;&#1080;&#1080;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ynet3\D\&#1041;&#1102;&#1076;&#1078;&#1077;&#1090;&#1085;&#1099;&#1081;%20&#1086;&#1090;&#1076;&#1077;&#1083;\&#1040;&#1085;&#1072;&#1083;&#1080;&#1079;\&#1087;&#1088;&#1077;&#1079;&#1077;&#1085;&#1090;&#1072;&#1094;&#1080;&#1080;%20&#1082;%20&#1087;&#1091;&#1073;&#1083;&#1080;&#1095;&#1085;&#1099;&#1080;%20&#1089;&#1083;&#1091;&#1096;&#1072;&#1085;&#1080;&#1103;&#1084;%202024-2026%20&#1075;&#1086;&#1076;\&#1088;&#1072;&#1081;&#1086;&#1085;\&#1088;&#1072;&#1081;&#1086;&#1085;%20&#1082;%20&#1087;&#1088;&#1077;&#1079;&#1077;&#1085;&#1090;&#1072;&#1094;&#1080;&#1080;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\\Mynet3\D\&#1054;&#1073;&#1097;&#1080;&#1077;\&#1055;&#1086;&#1089;&#1090;&#1072;&#1085;&#1086;&#1074;&#1083;&#1077;&#1085;&#1080;&#1103;,%20&#1056;&#1077;&#1096;&#1077;&#1085;&#1080;&#1103;\2025\&#1088;&#1072;&#1081;&#1086;&#1085;\1.&#1087;&#1077;&#1088;&#1074;&#1086;&#1085;&#1072;&#1095;&#1072;&#1083;&#1100;&#1085;&#1086;&#1077;%20&#1088;&#1077;&#1096;&#1077;&#1085;&#1080;&#1077;\&#1087;&#1091;&#1073;&#1083;&#1080;&#1095;&#1085;&#1099;&#1077;%20&#1089;&#1083;&#1091;&#1096;&#1072;&#1085;&#1080;&#1103;%2027.11.2024\&#1087;&#1091;&#1073;&#1083;&#1080;&#1095;&#1085;&#1099;&#1077;%20&#1089;&#1083;&#1091;&#1096;&#1072;&#1085;&#1080;&#1103;%202025\&#1088;&#1072;&#1081;&#1086;&#1085;%20&#1082;%20&#1087;&#1088;&#1077;&#1079;&#1077;&#1085;&#1090;&#1072;&#1094;&#1080;&#1080;_&#1085;&#1072;&#1095;&#1072;&#1083;&#1086;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\\Mynet3\D\&#1054;&#1073;&#1097;&#1080;&#1077;\&#1055;&#1086;&#1089;&#1090;&#1072;&#1085;&#1086;&#1074;&#1083;&#1077;&#1085;&#1080;&#1103;,%20&#1056;&#1077;&#1096;&#1077;&#1085;&#1080;&#1103;\2025\&#1088;&#1072;&#1081;&#1086;&#1085;\1.&#1087;&#1077;&#1088;&#1074;&#1086;&#1085;&#1072;&#1095;&#1072;&#1083;&#1100;&#1085;&#1086;&#1077;%20&#1088;&#1077;&#1096;&#1077;&#1085;&#1080;&#1077;\&#1087;&#1091;&#1073;&#1083;&#1080;&#1095;&#1085;&#1099;&#1077;%20&#1089;&#1083;&#1091;&#1096;&#1072;&#1085;&#1080;&#1103;%2027.11.2024\&#1088;&#1072;&#1081;&#1086;&#1085;%20&#1082;%20&#1087;&#1088;&#1077;&#1079;&#1077;&#1085;&#1090;&#1072;&#1094;&#1080;&#1080;_&#1085;&#1072;&#1095;&#1072;&#1083;&#1086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Mynet3\D\&#1041;&#1102;&#1076;&#1078;&#1077;&#1090;&#1085;&#1099;&#1081;%20&#1086;&#1090;&#1076;&#1077;&#1083;\&#1040;&#1085;&#1072;&#1083;&#1080;&#1079;\&#1087;&#1088;&#1077;&#1079;&#1077;&#1085;&#1090;&#1072;&#1094;&#1080;&#1080;%20&#1082;%20&#1087;&#1091;&#1073;&#1083;&#1080;&#1095;&#1085;&#1099;&#1080;%20&#1089;&#1083;&#1091;&#1096;&#1072;&#1085;&#1080;&#1103;&#1084;%202023%20&#1075;&#1086;&#1076;\&#1088;&#1072;&#1081;&#1086;&#1085;%20&#1082;%20&#1087;&#1088;&#1077;&#1079;&#1077;&#1085;&#1090;&#1072;&#1094;&#1080;&#1080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Лист2!$B$3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cat>
            <c:strRef>
              <c:f>Лист2!$C$2:$G$2</c:f>
              <c:strCache>
                <c:ptCount val="5"/>
                <c:pt idx="0">
                  <c:v>Факт 2023 года</c:v>
                </c:pt>
                <c:pt idx="1">
                  <c:v>План на 20.11.2024 год </c:v>
                </c:pt>
                <c:pt idx="2">
                  <c:v>Проект 2025 год</c:v>
                </c:pt>
                <c:pt idx="3">
                  <c:v>Проект 2026 год</c:v>
                </c:pt>
                <c:pt idx="4">
                  <c:v>Проект 2027 год</c:v>
                </c:pt>
              </c:strCache>
            </c:strRef>
          </c:cat>
          <c:val>
            <c:numRef>
              <c:f>Лист2!$C$3:$G$3</c:f>
              <c:numCache>
                <c:formatCode>#,##0.0</c:formatCode>
                <c:ptCount val="5"/>
                <c:pt idx="0">
                  <c:v>1340</c:v>
                </c:pt>
                <c:pt idx="1">
                  <c:v>1370.2</c:v>
                </c:pt>
                <c:pt idx="2">
                  <c:v>1172.8</c:v>
                </c:pt>
                <c:pt idx="3">
                  <c:v>1038.2</c:v>
                </c:pt>
                <c:pt idx="4">
                  <c:v>1015</c:v>
                </c:pt>
              </c:numCache>
            </c:numRef>
          </c:val>
        </c:ser>
        <c:ser>
          <c:idx val="1"/>
          <c:order val="1"/>
          <c:tx>
            <c:strRef>
              <c:f>Лист2!$B$4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1.0042498747652945E-2"/>
                  <c:y val="3.038341477045435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1 329,5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694999165101913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389998330203948E-2"/>
                  <c:y val="3.0383414770454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</a:t>
                    </a:r>
                    <a:r>
                      <a:rPr lang="en-US" dirty="0" smtClean="0"/>
                      <a:t>124,2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987,2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Лист2!$C$2:$G$2</c:f>
              <c:strCache>
                <c:ptCount val="5"/>
                <c:pt idx="0">
                  <c:v>Факт 2023 года</c:v>
                </c:pt>
                <c:pt idx="1">
                  <c:v>План на 20.11.2024 год </c:v>
                </c:pt>
                <c:pt idx="2">
                  <c:v>Проект 2025 год</c:v>
                </c:pt>
                <c:pt idx="3">
                  <c:v>Проект 2026 год</c:v>
                </c:pt>
                <c:pt idx="4">
                  <c:v>Проект 2027 год</c:v>
                </c:pt>
              </c:strCache>
            </c:strRef>
          </c:cat>
          <c:val>
            <c:numRef>
              <c:f>Лист2!$C$4:$G$4</c:f>
              <c:numCache>
                <c:formatCode>#,##0.0</c:formatCode>
                <c:ptCount val="5"/>
                <c:pt idx="0">
                  <c:v>1329</c:v>
                </c:pt>
                <c:pt idx="1">
                  <c:v>1352.8</c:v>
                </c:pt>
                <c:pt idx="2">
                  <c:v>1124</c:v>
                </c:pt>
                <c:pt idx="3">
                  <c:v>987.1</c:v>
                </c:pt>
                <c:pt idx="4">
                  <c:v>990.8</c:v>
                </c:pt>
              </c:numCache>
            </c:numRef>
          </c:val>
        </c:ser>
        <c:ser>
          <c:idx val="2"/>
          <c:order val="2"/>
          <c:tx>
            <c:strRef>
              <c:f>Лист2!$B$5</c:f>
              <c:strCache>
                <c:ptCount val="1"/>
                <c:pt idx="0">
                  <c:v>Дефицит/Профицит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3.2829218346986867E-3"/>
                  <c:y val="-9.98944475386084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48,6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51,0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Лист2!$C$2:$G$2</c:f>
              <c:strCache>
                <c:ptCount val="5"/>
                <c:pt idx="0">
                  <c:v>Факт 2023 года</c:v>
                </c:pt>
                <c:pt idx="1">
                  <c:v>План на 20.11.2024 год </c:v>
                </c:pt>
                <c:pt idx="2">
                  <c:v>Проект 2025 год</c:v>
                </c:pt>
                <c:pt idx="3">
                  <c:v>Проект 2026 год</c:v>
                </c:pt>
                <c:pt idx="4">
                  <c:v>Проект 2027 год</c:v>
                </c:pt>
              </c:strCache>
            </c:strRef>
          </c:cat>
          <c:val>
            <c:numRef>
              <c:f>Лист2!$C$5:$G$5</c:f>
              <c:numCache>
                <c:formatCode>#,##0.0</c:formatCode>
                <c:ptCount val="5"/>
                <c:pt idx="0">
                  <c:v>11</c:v>
                </c:pt>
                <c:pt idx="1">
                  <c:v>17.400000000000091</c:v>
                </c:pt>
                <c:pt idx="2">
                  <c:v>48.799999999999955</c:v>
                </c:pt>
                <c:pt idx="3">
                  <c:v>51.100000000000023</c:v>
                </c:pt>
                <c:pt idx="4">
                  <c:v>24.200000000000045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4707200"/>
        <c:axId val="110089280"/>
      </c:barChart>
      <c:catAx>
        <c:axId val="13470720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10089280"/>
        <c:crosses val="autoZero"/>
        <c:auto val="1"/>
        <c:lblAlgn val="ctr"/>
        <c:lblOffset val="100"/>
        <c:noMultiLvlLbl val="0"/>
      </c:catAx>
      <c:valAx>
        <c:axId val="110089280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13470720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342432195975503E-2"/>
          <c:y val="0.92129629629629628"/>
          <c:w val="1.6666666666666666E-2"/>
          <c:h val="2.7777777777777776E-2"/>
        </c:manualLayout>
      </c:layout>
      <c:doughnutChart>
        <c:varyColors val="1"/>
        <c:ser>
          <c:idx val="0"/>
          <c:order val="0"/>
          <c:explosion val="25"/>
          <c:cat>
            <c:strRef>
              <c:f>Лист2!$A$2:$A$8</c:f>
              <c:strCache>
                <c:ptCount val="7"/>
                <c:pt idx="0">
                  <c:v>Доходы, получаемые в виде арендной платы за  земельных участков</c:v>
                </c:pt>
                <c:pt idx="1">
                  <c:v>Доходы от сдачи в аренду имущества</c:v>
                </c:pt>
                <c:pt idx="2">
                  <c:v>Прочие доходы от использования имушества</c:v>
                </c:pt>
                <c:pt idx="3">
                  <c:v>Платежи за негативное воздействие на окружающую среду</c:v>
                </c:pt>
                <c:pt idx="4">
                  <c:v>Доходы от оказания платных услуг </c:v>
                </c:pt>
                <c:pt idx="5">
                  <c:v>Доходы от реализации имущества</c:v>
                </c:pt>
                <c:pt idx="6">
                  <c:v>Штрафы, санкции, возмещение ущерба</c:v>
                </c:pt>
              </c:strCache>
            </c:strRef>
          </c:cat>
          <c:val>
            <c:numRef>
              <c:f>Лист2!$B$2:$B$8</c:f>
              <c:numCache>
                <c:formatCode>#,##0.00</c:formatCode>
                <c:ptCount val="7"/>
                <c:pt idx="0">
                  <c:v>19.5</c:v>
                </c:pt>
                <c:pt idx="1">
                  <c:v>4.9000000000000004</c:v>
                </c:pt>
                <c:pt idx="2">
                  <c:v>1.9</c:v>
                </c:pt>
                <c:pt idx="3">
                  <c:v>1.6</c:v>
                </c:pt>
                <c:pt idx="4">
                  <c:v>46.8</c:v>
                </c:pt>
                <c:pt idx="5">
                  <c:v>0.7</c:v>
                </c:pt>
                <c:pt idx="6">
                  <c:v>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25400">
          <a:noFill/>
        </a:ln>
      </c:spPr>
    </c:plotArea>
    <c:legend>
      <c:legendPos val="r"/>
      <c:legendEntry>
        <c:idx val="5"/>
        <c:delete val="1"/>
      </c:legendEntry>
      <c:legendEntry>
        <c:idx val="6"/>
        <c:delete val="1"/>
      </c:legendEntry>
      <c:layout>
        <c:manualLayout>
          <c:xMode val="edge"/>
          <c:yMode val="edge"/>
          <c:x val="0.38851531058617672"/>
          <c:y val="0.1088079615048119"/>
          <c:w val="0.59759580052493433"/>
          <c:h val="0.7810050786943166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917309186880509"/>
          <c:y val="3.468708116647054E-2"/>
          <c:w val="0.60336237684237881"/>
          <c:h val="0.77302033176725482"/>
        </c:manualLayout>
      </c:layout>
      <c:doughnut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0.11939708318993894"/>
                  <c:y val="-5.56254726705190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2301517661993711"/>
                  <c:y val="-8.498237930070663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2301517661993723"/>
                  <c:y val="4.63545605587659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768852260995016E-2"/>
                  <c:y val="6.48963847822720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0130661603994834"/>
                  <c:y val="7.4167296894025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7035214589976067E-2"/>
                  <c:y val="-9.27091211175315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6.8743775169964924E-2"/>
                  <c:y val="-8.34382090057786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Лист2!$D$2:$D$8</c:f>
              <c:strCache>
                <c:ptCount val="7"/>
                <c:pt idx="0">
                  <c:v>Доходы, получаемые в виде арендной платы за  земельных участков</c:v>
                </c:pt>
                <c:pt idx="1">
                  <c:v>Доходы от сдачи в аренду имущества</c:v>
                </c:pt>
                <c:pt idx="2">
                  <c:v>Прочие доходы от использования имушества</c:v>
                </c:pt>
                <c:pt idx="3">
                  <c:v>Платежи за негативное воздействие на окружающую среду</c:v>
                </c:pt>
                <c:pt idx="4">
                  <c:v>Доходы от оказания платных услуг </c:v>
                </c:pt>
                <c:pt idx="5">
                  <c:v>Доходы от реализации имущества</c:v>
                </c:pt>
                <c:pt idx="6">
                  <c:v>Штрафы, санкции, возмещение ущерба</c:v>
                </c:pt>
              </c:strCache>
            </c:strRef>
          </c:cat>
          <c:val>
            <c:numRef>
              <c:f>Лист2!$E$2:$E$8</c:f>
              <c:numCache>
                <c:formatCode>#,##0.00</c:formatCode>
                <c:ptCount val="7"/>
                <c:pt idx="0">
                  <c:v>19.5</c:v>
                </c:pt>
                <c:pt idx="1">
                  <c:v>4.7</c:v>
                </c:pt>
                <c:pt idx="2">
                  <c:v>1.9</c:v>
                </c:pt>
                <c:pt idx="3">
                  <c:v>1.6</c:v>
                </c:pt>
                <c:pt idx="4">
                  <c:v>46.9</c:v>
                </c:pt>
                <c:pt idx="5">
                  <c:v>0.3</c:v>
                </c:pt>
                <c:pt idx="6">
                  <c:v>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348882392784571"/>
          <c:y val="8.7661190112405155E-2"/>
          <c:w val="0.57302235214430852"/>
          <c:h val="0.76429076350541725"/>
        </c:manualLayout>
      </c:layout>
      <c:doughnut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0.10941380580609128"/>
                  <c:y val="-2.01289520899241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layout>
                <c:manualLayout>
                  <c:x val="9.05493565291789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0366237686119331E-2"/>
                  <c:y val="6.54190942922532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8109871305835804"/>
                  <c:y val="-6.03868562697723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7.9230686963031649E-2"/>
                  <c:y val="1.50967140674430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7.9230686963031621E-2"/>
                  <c:y val="-6.54190942922534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4.1501788409207076E-2"/>
                  <c:y val="-0.100644760449620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5091559421529833E-2"/>
                  <c:y val="0.120773712539544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886444927691229E-2"/>
                  <c:y val="-0.115741474517063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Лист5!$B$78:$B$87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 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Обслуживание государственного и муниципального долга</c:v>
                </c:pt>
                <c:pt idx="9">
                  <c:v>Межбюджетные трансферты общего характера бюджетам бюджетной системы Российской Федерации </c:v>
                </c:pt>
              </c:strCache>
            </c:strRef>
          </c:cat>
          <c:val>
            <c:numRef>
              <c:f>Лист5!$E$78:$E$87</c:f>
              <c:numCache>
                <c:formatCode>#,##0.0</c:formatCode>
                <c:ptCount val="10"/>
                <c:pt idx="0">
                  <c:v>137.19999999999999</c:v>
                </c:pt>
                <c:pt idx="1">
                  <c:v>0.01</c:v>
                </c:pt>
                <c:pt idx="2">
                  <c:v>5</c:v>
                </c:pt>
                <c:pt idx="3">
                  <c:v>7.8</c:v>
                </c:pt>
                <c:pt idx="4">
                  <c:v>280.3</c:v>
                </c:pt>
                <c:pt idx="5">
                  <c:v>24.2</c:v>
                </c:pt>
                <c:pt idx="6">
                  <c:v>11.6</c:v>
                </c:pt>
                <c:pt idx="7">
                  <c:v>55.2</c:v>
                </c:pt>
                <c:pt idx="8">
                  <c:v>4.0999999999999996</c:v>
                </c:pt>
                <c:pt idx="9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722793582281455"/>
          <c:y val="0.13173992452888969"/>
          <c:w val="0.55459220088009797"/>
          <c:h val="0.75135735064469777"/>
        </c:manualLayout>
      </c:layout>
      <c:doughnutChart>
        <c:varyColors val="1"/>
        <c:ser>
          <c:idx val="0"/>
          <c:order val="0"/>
          <c:explosion val="25"/>
          <c:dPt>
            <c:idx val="4"/>
            <c:bubble3D val="0"/>
            <c:explosion val="18"/>
          </c:dPt>
          <c:dLbls>
            <c:dLbl>
              <c:idx val="0"/>
              <c:layout>
                <c:manualLayout>
                  <c:x val="0.12411858700273146"/>
                  <c:y val="-1.4837199702477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layout>
                <c:manualLayout>
                  <c:x val="0.10586585361997694"/>
                  <c:y val="1.483719970247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2854920088958364E-2"/>
                  <c:y val="7.4185998512385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8252733382754646"/>
                  <c:y val="-5.934879880990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1131669469730788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5.4758200148263936E-2"/>
                  <c:y val="-5.93487988099086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5.4758200148263936E-2"/>
                  <c:y val="-8.407746498070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7.3010933531018583E-3"/>
                  <c:y val="7.91317317465447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2.9204373412407499E-2"/>
                  <c:y val="-4.45115991074314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Лист5!$B$78:$B$87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 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Обслуживание государственного и муниципального долга</c:v>
                </c:pt>
                <c:pt idx="9">
                  <c:v>Межбюджетные трансферты общего характера бюджетам бюджетной системы Российской Федерации </c:v>
                </c:pt>
              </c:strCache>
            </c:strRef>
          </c:cat>
          <c:val>
            <c:numRef>
              <c:f>Лист5!$D$78:$D$87</c:f>
              <c:numCache>
                <c:formatCode>#,##0.0</c:formatCode>
                <c:ptCount val="10"/>
                <c:pt idx="0">
                  <c:v>134.80000000000001</c:v>
                </c:pt>
                <c:pt idx="1">
                  <c:v>0.01</c:v>
                </c:pt>
                <c:pt idx="2">
                  <c:v>4.0999999999999996</c:v>
                </c:pt>
                <c:pt idx="3">
                  <c:v>7.4</c:v>
                </c:pt>
                <c:pt idx="4">
                  <c:v>254.2</c:v>
                </c:pt>
                <c:pt idx="5">
                  <c:v>20.6</c:v>
                </c:pt>
                <c:pt idx="6">
                  <c:v>11.6</c:v>
                </c:pt>
                <c:pt idx="7">
                  <c:v>52.9</c:v>
                </c:pt>
                <c:pt idx="8">
                  <c:v>4.2</c:v>
                </c:pt>
                <c:pt idx="9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999500768897733E-2"/>
          <c:y val="0.18234096860533902"/>
          <c:w val="0.74850128367866209"/>
          <c:h val="0.75669696230075834"/>
        </c:manualLayout>
      </c:layout>
      <c:doughnut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0.13425856500342392"/>
                  <c:y val="-6.81298621079180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layout>
                <c:manualLayout>
                  <c:x val="0.10974089298719882"/>
                  <c:y val="1.5512334545276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7031811280228125E-2"/>
                  <c:y val="8.79032290899024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2356431627386868"/>
                  <c:y val="-4.37751607259317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9.406362256045625E-2"/>
                  <c:y val="6.204933818110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7.0547716920342202E-2"/>
                  <c:y val="-5.1707781817589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5.0951128886913784E-2"/>
                  <c:y val="-9.30740072716612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5677270426742673E-2"/>
                  <c:y val="9.8244785453420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4.3112493673542446E-2"/>
                  <c:y val="-5.1707781817589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Лист5!$B$78:$B$87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 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Обслуживание государственного и муниципального долга</c:v>
                </c:pt>
                <c:pt idx="9">
                  <c:v>Межбюджетные трансферты общего характера бюджетам бюджетной системы Российской Федерации </c:v>
                </c:pt>
              </c:strCache>
            </c:strRef>
          </c:cat>
          <c:val>
            <c:numRef>
              <c:f>Лист5!$C$78:$C$87</c:f>
              <c:numCache>
                <c:formatCode>#,##0.0</c:formatCode>
                <c:ptCount val="10"/>
                <c:pt idx="0">
                  <c:v>149.80000000000001</c:v>
                </c:pt>
                <c:pt idx="1">
                  <c:v>0.01</c:v>
                </c:pt>
                <c:pt idx="2">
                  <c:v>4.5999999999999996</c:v>
                </c:pt>
                <c:pt idx="3">
                  <c:v>4.2</c:v>
                </c:pt>
                <c:pt idx="4">
                  <c:v>229.9</c:v>
                </c:pt>
                <c:pt idx="5">
                  <c:v>20.8</c:v>
                </c:pt>
                <c:pt idx="6">
                  <c:v>14.2</c:v>
                </c:pt>
                <c:pt idx="7">
                  <c:v>48.9</c:v>
                </c:pt>
                <c:pt idx="8">
                  <c:v>5.7</c:v>
                </c:pt>
                <c:pt idx="9">
                  <c:v>14.9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3688101487314088E-2"/>
          <c:y val="0.85879629629629628"/>
          <c:w val="1.6666666666666666E-2"/>
          <c:h val="2.7777777777777776E-2"/>
        </c:manualLayout>
      </c:layout>
      <c:doughnutChart>
        <c:varyColors val="1"/>
        <c:ser>
          <c:idx val="0"/>
          <c:order val="0"/>
          <c:explosion val="25"/>
          <c:cat>
            <c:strRef>
              <c:f>Лист5!$B$78:$B$87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 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Обслуживание государственного и муниципального долга</c:v>
                </c:pt>
                <c:pt idx="9">
                  <c:v>Межбюджетные трансферты общего характера бюджетам бюджетной системы Российской Федерации </c:v>
                </c:pt>
              </c:strCache>
            </c:strRef>
          </c:cat>
          <c:val>
            <c:numRef>
              <c:f>Лист5!$C$78:$C$87</c:f>
              <c:numCache>
                <c:formatCode>#,##0.0</c:formatCode>
                <c:ptCount val="10"/>
                <c:pt idx="0">
                  <c:v>149.80000000000001</c:v>
                </c:pt>
                <c:pt idx="1">
                  <c:v>0.01</c:v>
                </c:pt>
                <c:pt idx="2">
                  <c:v>4.5999999999999996</c:v>
                </c:pt>
                <c:pt idx="3">
                  <c:v>4.2</c:v>
                </c:pt>
                <c:pt idx="4">
                  <c:v>229.9</c:v>
                </c:pt>
                <c:pt idx="5">
                  <c:v>20.8</c:v>
                </c:pt>
                <c:pt idx="6">
                  <c:v>14.2</c:v>
                </c:pt>
                <c:pt idx="7">
                  <c:v>48.9</c:v>
                </c:pt>
                <c:pt idx="8">
                  <c:v>5.7</c:v>
                </c:pt>
                <c:pt idx="9">
                  <c:v>14.9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41793204370565923"/>
          <c:y val="0"/>
          <c:w val="0.58206802274715663"/>
          <c:h val="1"/>
        </c:manualLayout>
      </c:layout>
      <c:overlay val="0"/>
      <c:txPr>
        <a:bodyPr/>
        <a:lstStyle/>
        <a:p>
          <a:pPr rtl="0">
            <a:defRPr sz="7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182852143482065E-2"/>
          <c:y val="2.8252405949256341E-2"/>
          <c:w val="0.88337270341207352"/>
          <c:h val="0.8326195683872849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846,4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631,1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Лист13!$A$1:$A$2</c:f>
              <c:strCache>
                <c:ptCount val="2"/>
                <c:pt idx="0">
                  <c:v>Планы на 20.11.2024 год</c:v>
                </c:pt>
                <c:pt idx="1">
                  <c:v>Проект на 2025 год</c:v>
                </c:pt>
              </c:strCache>
            </c:strRef>
          </c:cat>
          <c:val>
            <c:numRef>
              <c:f>Лист13!$B$1:$B$2</c:f>
              <c:numCache>
                <c:formatCode>General</c:formatCode>
                <c:ptCount val="2"/>
                <c:pt idx="0">
                  <c:v>846.1</c:v>
                </c:pt>
                <c:pt idx="1">
                  <c:v>631.29999999999995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184320"/>
        <c:axId val="95214336"/>
      </c:barChart>
      <c:catAx>
        <c:axId val="96184320"/>
        <c:scaling>
          <c:orientation val="minMax"/>
        </c:scaling>
        <c:delete val="0"/>
        <c:axPos val="b"/>
        <c:majorTickMark val="out"/>
        <c:minorTickMark val="none"/>
        <c:tickLblPos val="nextTo"/>
        <c:crossAx val="95214336"/>
        <c:crosses val="autoZero"/>
        <c:auto val="1"/>
        <c:lblAlgn val="ctr"/>
        <c:lblOffset val="100"/>
        <c:noMultiLvlLbl val="0"/>
      </c:catAx>
      <c:valAx>
        <c:axId val="952143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961843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/>
      <c:bar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96184832"/>
        <c:axId val="65601536"/>
      </c:barChart>
      <c:catAx>
        <c:axId val="9618483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 algn="ctr">
              <a:defRPr lang="ru-RU" sz="1050" b="1" i="0" u="none" strike="noStrike" kern="1200" baseline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65601536"/>
        <c:crosses val="autoZero"/>
        <c:auto val="1"/>
        <c:lblAlgn val="ctr"/>
        <c:lblOffset val="100"/>
        <c:noMultiLvlLbl val="0"/>
      </c:catAx>
      <c:valAx>
        <c:axId val="65601536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961848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366030062061759E-2"/>
          <c:y val="0.28587988985864415"/>
          <c:w val="0.76166815346295624"/>
          <c:h val="0.69557828591784943"/>
        </c:manualLayout>
      </c:layout>
      <c:doughnut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2.0303562236013768E-2"/>
                  <c:y val="8.34382090057786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0758905590034306E-2"/>
                  <c:y val="9.27091211175318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0607124472027446E-2"/>
                  <c:y val="-4.63545605587659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30962932409920918"/>
                  <c:y val="-9.734457717340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0607124472027446E-2"/>
                  <c:y val="-8.34382090057786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0151781118006862E-2"/>
                  <c:y val="-0.106615854281701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Лист5!$B$94:$B$101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Образование</c:v>
                </c:pt>
                <c:pt idx="4">
                  <c:v>Культура, кинематография </c:v>
                </c:pt>
                <c:pt idx="5">
                  <c:v>Социальная политика</c:v>
                </c:pt>
                <c:pt idx="6">
                  <c:v>Физическая культура и спорт</c:v>
                </c:pt>
                <c:pt idx="7">
                  <c:v>Межбюджетные трансферты общего характера бюджетам бюджетной системы Российской Федерации </c:v>
                </c:pt>
              </c:strCache>
            </c:strRef>
          </c:cat>
          <c:val>
            <c:numRef>
              <c:f>Лист5!$E$94:$E$101</c:f>
              <c:numCache>
                <c:formatCode>#,##0.0</c:formatCode>
                <c:ptCount val="8"/>
                <c:pt idx="0">
                  <c:v>0.8</c:v>
                </c:pt>
                <c:pt idx="1">
                  <c:v>1.9</c:v>
                </c:pt>
                <c:pt idx="2">
                  <c:v>0.7</c:v>
                </c:pt>
                <c:pt idx="3">
                  <c:v>385.1</c:v>
                </c:pt>
                <c:pt idx="4">
                  <c:v>6.7</c:v>
                </c:pt>
                <c:pt idx="5">
                  <c:v>21.8</c:v>
                </c:pt>
                <c:pt idx="6">
                  <c:v>2.9</c:v>
                </c:pt>
                <c:pt idx="7">
                  <c:v>1.7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3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783009373288566E-2"/>
          <c:y val="0.12044066723874991"/>
          <c:w val="0.77435327462961312"/>
          <c:h val="0.87955933276125009"/>
        </c:manualLayout>
      </c:layout>
      <c:doughnutChart>
        <c:varyColors val="1"/>
        <c:ser>
          <c:idx val="0"/>
          <c:order val="0"/>
          <c:explosion val="17"/>
          <c:dLbls>
            <c:dLbl>
              <c:idx val="0"/>
              <c:layout>
                <c:manualLayout>
                  <c:x val="0"/>
                  <c:y val="8.95452684719778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4622559547191883E-2"/>
                  <c:y val="-2.10694749345830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5518799622659901E-2"/>
                  <c:y val="-6.84757935373947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23857758234734169"/>
                  <c:y val="-0.112154945775389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5.0070679584925892E-2"/>
                  <c:y val="-8.42778997383320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9.4812637205623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Лист5!$B$94:$B$101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Образование</c:v>
                </c:pt>
                <c:pt idx="4">
                  <c:v>Культура, кинематография </c:v>
                </c:pt>
                <c:pt idx="5">
                  <c:v>Социальная политика</c:v>
                </c:pt>
                <c:pt idx="6">
                  <c:v>Физическая культура и спорт</c:v>
                </c:pt>
                <c:pt idx="7">
                  <c:v>Межбюджетные трансферты общего характера бюджетам бюджетной системы Российской Федерации </c:v>
                </c:pt>
              </c:strCache>
            </c:strRef>
          </c:cat>
          <c:val>
            <c:numRef>
              <c:f>Лист5!$D$94:$D$101</c:f>
              <c:numCache>
                <c:formatCode>#,##0.0</c:formatCode>
                <c:ptCount val="8"/>
                <c:pt idx="0">
                  <c:v>0.8</c:v>
                </c:pt>
                <c:pt idx="1">
                  <c:v>1.8</c:v>
                </c:pt>
                <c:pt idx="2">
                  <c:v>0.7</c:v>
                </c:pt>
                <c:pt idx="3">
                  <c:v>431.1</c:v>
                </c:pt>
                <c:pt idx="4">
                  <c:v>7.2</c:v>
                </c:pt>
                <c:pt idx="5">
                  <c:v>25.1</c:v>
                </c:pt>
                <c:pt idx="6">
                  <c:v>3.1</c:v>
                </c:pt>
                <c:pt idx="7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4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5772863539100894E-2"/>
          <c:y val="0.15508338036276151"/>
          <c:w val="0.9842271364608991"/>
          <c:h val="0.6245904728474789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Лист3!$C$5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0"/>
                  <c:y val="-2.202732676956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7355867414912347E-3"/>
                  <c:y val="-2.51740877366512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516,3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33896685372756E-3"/>
                  <c:y val="-1.8880565802488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905070168355277E-2"/>
                  <c:y val="-3.7761131604976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7206760224473597E-2"/>
                  <c:y val="-1.8880565802488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05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Лист3!$D$4:$H$4</c:f>
              <c:strCache>
                <c:ptCount val="5"/>
                <c:pt idx="0">
                  <c:v>Факт 2023 года
 (1 340)</c:v>
                </c:pt>
                <c:pt idx="1">
                  <c:v>Планы на 20.11.2024 год 
(1 370,2)</c:v>
                </c:pt>
                <c:pt idx="2">
                  <c:v>Проект 2025 год 
(1 172,8)</c:v>
                </c:pt>
                <c:pt idx="3">
                  <c:v>Проект 2026 год 
(1038,2)</c:v>
                </c:pt>
                <c:pt idx="4">
                  <c:v>Проект 2027 год
 (1015,0)</c:v>
                </c:pt>
              </c:strCache>
            </c:strRef>
          </c:cat>
          <c:val>
            <c:numRef>
              <c:f>Лист3!$D$5:$H$5</c:f>
              <c:numCache>
                <c:formatCode>#,##0.0</c:formatCode>
                <c:ptCount val="5"/>
                <c:pt idx="0">
                  <c:v>450</c:v>
                </c:pt>
                <c:pt idx="1">
                  <c:v>516.29999999999995</c:v>
                </c:pt>
                <c:pt idx="2">
                  <c:v>539.79999999999995</c:v>
                </c:pt>
                <c:pt idx="3">
                  <c:v>566.29999999999995</c:v>
                </c:pt>
                <c:pt idx="4">
                  <c:v>593.4</c:v>
                </c:pt>
              </c:numCache>
            </c:numRef>
          </c:val>
        </c:ser>
        <c:ser>
          <c:idx val="1"/>
          <c:order val="1"/>
          <c:tx>
            <c:strRef>
              <c:f>Лист3!$C$6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rgbClr val="FFFF66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F8CE36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invertIfNegative val="0"/>
            <c:bubble3D val="0"/>
            <c:spPr>
              <a:solidFill>
                <a:srgbClr val="F8CE36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invertIfNegative val="0"/>
            <c:bubble3D val="0"/>
            <c:spPr>
              <a:solidFill>
                <a:srgbClr val="F8CE36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invertIfNegative val="0"/>
            <c:bubble3D val="0"/>
            <c:spPr>
              <a:solidFill>
                <a:srgbClr val="F8CE36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4"/>
            <c:invertIfNegative val="0"/>
            <c:bubble3D val="0"/>
            <c:spPr>
              <a:solidFill>
                <a:srgbClr val="F8CE36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1.4338966853728086E-2"/>
                  <c:y val="-1.5733804835407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905070168355277E-2"/>
                  <c:y val="-3.70198419092902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1508450280592128E-2"/>
                  <c:y val="-1.57338048354070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7206760224473705E-2"/>
                  <c:y val="-4.72014145062211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1508450280592128E-2"/>
                  <c:y val="-9.4402829012442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Лист3!$D$4:$H$4</c:f>
              <c:strCache>
                <c:ptCount val="5"/>
                <c:pt idx="0">
                  <c:v>Факт 2023 года
 (1 340)</c:v>
                </c:pt>
                <c:pt idx="1">
                  <c:v>Планы на 20.11.2024 год 
(1 370,2)</c:v>
                </c:pt>
                <c:pt idx="2">
                  <c:v>Проект 2025 год 
(1 172,8)</c:v>
                </c:pt>
                <c:pt idx="3">
                  <c:v>Проект 2026 год 
(1038,2)</c:v>
                </c:pt>
                <c:pt idx="4">
                  <c:v>Проект 2027 год
 (1015,0)</c:v>
                </c:pt>
              </c:strCache>
            </c:strRef>
          </c:cat>
          <c:val>
            <c:numRef>
              <c:f>Лист3!$D$6:$H$6</c:f>
              <c:numCache>
                <c:formatCode>#,##0.0</c:formatCode>
                <c:ptCount val="5"/>
                <c:pt idx="0">
                  <c:v>890</c:v>
                </c:pt>
                <c:pt idx="1">
                  <c:v>853.9</c:v>
                </c:pt>
                <c:pt idx="2">
                  <c:v>633</c:v>
                </c:pt>
                <c:pt idx="3">
                  <c:v>471.90000000000009</c:v>
                </c:pt>
                <c:pt idx="4">
                  <c:v>421.6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93832192"/>
        <c:axId val="110091584"/>
        <c:axId val="0"/>
      </c:bar3DChart>
      <c:catAx>
        <c:axId val="9383219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10091584"/>
        <c:crosses val="autoZero"/>
        <c:auto val="1"/>
        <c:lblAlgn val="ctr"/>
        <c:lblOffset val="100"/>
        <c:noMultiLvlLbl val="0"/>
      </c:catAx>
      <c:valAx>
        <c:axId val="110091584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9383219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 algn="ctr">
            <a:defRPr lang="ru-RU" sz="1200" b="1" i="0" u="none" strike="noStrike" kern="1200" baseline="0">
              <a:solidFill>
                <a:prstClr val="black"/>
              </a:solidFill>
              <a:latin typeface="Times New Roman" pitchFamily="18" charset="0"/>
              <a:ea typeface="+mn-ea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838698049757109E-2"/>
          <c:y val="0"/>
          <c:w val="0.80727432634259955"/>
          <c:h val="1"/>
        </c:manualLayout>
      </c:layout>
      <c:doughnutChart>
        <c:varyColors val="1"/>
        <c:ser>
          <c:idx val="0"/>
          <c:order val="0"/>
          <c:explosion val="25"/>
          <c:dPt>
            <c:idx val="3"/>
            <c:bubble3D val="0"/>
            <c:explosion val="0"/>
          </c:dPt>
          <c:dLbls>
            <c:dLbl>
              <c:idx val="0"/>
              <c:layout>
                <c:manualLayout>
                  <c:x val="5.766621912185281E-2"/>
                  <c:y val="-1.57336168646988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48690407498626E-2"/>
                  <c:y val="8.44557260708450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8794493103106219E-2"/>
                  <c:y val="-9.9444913395259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35043317774049015"/>
                  <c:y val="-4.96837506635387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2179664327418382E-2"/>
                  <c:y val="-4.96798388652027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4358630093732929E-3"/>
                  <c:y val="-1.49039516595608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2179315046866464E-2"/>
                  <c:y val="-7.94877421843247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7743452037493172E-2"/>
                  <c:y val="8.44557260708449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="1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Лист5!$B$94:$B$101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Образование</c:v>
                </c:pt>
                <c:pt idx="4">
                  <c:v>Культура, кинематография </c:v>
                </c:pt>
                <c:pt idx="5">
                  <c:v>Социальная политика</c:v>
                </c:pt>
                <c:pt idx="6">
                  <c:v>Физическая культура и спорт</c:v>
                </c:pt>
                <c:pt idx="7">
                  <c:v>Межбюджетные трансферты общего характера бюджетам бюджетной системы Российской Федерации </c:v>
                </c:pt>
              </c:strCache>
            </c:strRef>
          </c:cat>
          <c:val>
            <c:numRef>
              <c:f>Лист5!$C$94:$C$101</c:f>
              <c:numCache>
                <c:formatCode>#,##0.0</c:formatCode>
                <c:ptCount val="8"/>
                <c:pt idx="0">
                  <c:v>1.1000000000000001</c:v>
                </c:pt>
                <c:pt idx="1">
                  <c:v>1.7</c:v>
                </c:pt>
                <c:pt idx="2">
                  <c:v>0.9</c:v>
                </c:pt>
                <c:pt idx="3">
                  <c:v>566.70000000000005</c:v>
                </c:pt>
                <c:pt idx="4">
                  <c:v>8.6</c:v>
                </c:pt>
                <c:pt idx="5">
                  <c:v>46.2</c:v>
                </c:pt>
                <c:pt idx="6">
                  <c:v>3.7</c:v>
                </c:pt>
                <c:pt idx="7">
                  <c:v>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4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53535476815398075"/>
          <c:y val="0.84953703703703709"/>
          <c:w val="2.2222222222222223E-2"/>
          <c:h val="3.7037037037037035E-2"/>
        </c:manualLayout>
      </c:layout>
      <c:doughnutChart>
        <c:varyColors val="1"/>
        <c:ser>
          <c:idx val="0"/>
          <c:order val="0"/>
          <c:explosion val="25"/>
          <c:cat>
            <c:strRef>
              <c:f>Лист5!$B$94:$B$101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Образование</c:v>
                </c:pt>
                <c:pt idx="4">
                  <c:v>Культура, кинематография </c:v>
                </c:pt>
                <c:pt idx="5">
                  <c:v>Социальная политика</c:v>
                </c:pt>
                <c:pt idx="6">
                  <c:v>Физическая культура и спорт</c:v>
                </c:pt>
                <c:pt idx="7">
                  <c:v>Межбюджетные трансферты общего характера бюджетам бюджетной системы Российской Федерации </c:v>
                </c:pt>
              </c:strCache>
            </c:strRef>
          </c:cat>
          <c:val>
            <c:numRef>
              <c:f>Лист5!$C$94:$C$101</c:f>
              <c:numCache>
                <c:formatCode>#,##0.0</c:formatCode>
                <c:ptCount val="8"/>
                <c:pt idx="0">
                  <c:v>1.1000000000000001</c:v>
                </c:pt>
                <c:pt idx="1">
                  <c:v>1.7</c:v>
                </c:pt>
                <c:pt idx="2">
                  <c:v>0.9</c:v>
                </c:pt>
                <c:pt idx="3">
                  <c:v>566.70000000000005</c:v>
                </c:pt>
                <c:pt idx="4">
                  <c:v>8.6</c:v>
                </c:pt>
                <c:pt idx="5">
                  <c:v>46.2</c:v>
                </c:pt>
                <c:pt idx="6">
                  <c:v>3.7</c:v>
                </c:pt>
                <c:pt idx="7">
                  <c:v>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34534728208951748"/>
          <c:y val="1.3737341043340781E-2"/>
          <c:w val="0.61727276963582567"/>
          <c:h val="0.8777965894213553"/>
        </c:manualLayout>
      </c:layout>
      <c:overlay val="0"/>
      <c:txPr>
        <a:bodyPr/>
        <a:lstStyle/>
        <a:p>
          <a:pPr>
            <a:defRPr sz="6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Лист10!$E$15</c:f>
              <c:strCache>
                <c:ptCount val="1"/>
                <c:pt idx="0">
                  <c:v>объем доходов бюджета без учета безвозмездных поступлений (налоговые/неналоговые)</c:v>
                </c:pt>
              </c:strCache>
            </c:strRef>
          </c:tx>
          <c:spPr>
            <a:solidFill>
              <a:srgbClr val="FFCC00"/>
            </a:solidFill>
          </c:spPr>
          <c:invertIfNegative val="0"/>
          <c:cat>
            <c:strRef>
              <c:f>Лист10!$D$16:$D$18</c:f>
              <c:strCache>
                <c:ptCount val="3"/>
                <c:pt idx="0">
                  <c:v>на 01.01.2026</c:v>
                </c:pt>
                <c:pt idx="1">
                  <c:v>на 01.01.2027</c:v>
                </c:pt>
                <c:pt idx="2">
                  <c:v>на 01.01.2028</c:v>
                </c:pt>
              </c:strCache>
            </c:strRef>
          </c:cat>
          <c:val>
            <c:numRef>
              <c:f>Лист10!$E$16:$E$18</c:f>
              <c:numCache>
                <c:formatCode>0.0</c:formatCode>
                <c:ptCount val="3"/>
                <c:pt idx="0">
                  <c:v>539.79999999999995</c:v>
                </c:pt>
                <c:pt idx="1">
                  <c:v>566.29999999999995</c:v>
                </c:pt>
                <c:pt idx="2">
                  <c:v>593.4</c:v>
                </c:pt>
              </c:numCache>
            </c:numRef>
          </c:val>
        </c:ser>
        <c:ser>
          <c:idx val="1"/>
          <c:order val="1"/>
          <c:tx>
            <c:strRef>
              <c:f>Лист10!$F$15</c:f>
              <c:strCache>
                <c:ptCount val="1"/>
                <c:pt idx="0">
                  <c:v>муниципальный долг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Лист10!$D$16:$D$18</c:f>
              <c:strCache>
                <c:ptCount val="3"/>
                <c:pt idx="0">
                  <c:v>на 01.01.2026</c:v>
                </c:pt>
                <c:pt idx="1">
                  <c:v>на 01.01.2027</c:v>
                </c:pt>
                <c:pt idx="2">
                  <c:v>на 01.01.2028</c:v>
                </c:pt>
              </c:strCache>
            </c:strRef>
          </c:cat>
          <c:val>
            <c:numRef>
              <c:f>Лист10!$F$16:$F$18</c:f>
              <c:numCache>
                <c:formatCode>0.0</c:formatCode>
                <c:ptCount val="3"/>
                <c:pt idx="0">
                  <c:v>96.3</c:v>
                </c:pt>
                <c:pt idx="1">
                  <c:v>45.3</c:v>
                </c:pt>
                <c:pt idx="2">
                  <c:v>21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95786496"/>
        <c:axId val="94413376"/>
      </c:barChart>
      <c:catAx>
        <c:axId val="9578649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4413376"/>
        <c:crosses val="autoZero"/>
        <c:auto val="1"/>
        <c:lblAlgn val="ctr"/>
        <c:lblOffset val="100"/>
        <c:noMultiLvlLbl val="0"/>
      </c:catAx>
      <c:valAx>
        <c:axId val="94413376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9578649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620880508226357E-2"/>
          <c:y val="3.0988254424051613E-2"/>
          <c:w val="0.92055226186989325"/>
          <c:h val="0.6531518746758263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Лист10!$E$3</c:f>
              <c:strCache>
                <c:ptCount val="1"/>
                <c:pt idx="0">
                  <c:v>кредиты коммерческих банков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cat>
            <c:strRef>
              <c:f>Лист10!$D$7:$D$10</c:f>
              <c:strCache>
                <c:ptCount val="4"/>
                <c:pt idx="0">
                  <c:v>на 01.11. 2024 год</c:v>
                </c:pt>
                <c:pt idx="1">
                  <c:v>2025 год</c:v>
                </c:pt>
                <c:pt idx="2">
                  <c:v>2026 год</c:v>
                </c:pt>
                <c:pt idx="3">
                  <c:v>2027 год</c:v>
                </c:pt>
              </c:strCache>
            </c:strRef>
          </c:cat>
          <c:val>
            <c:numRef>
              <c:f>Лист10!$E$7:$E$10</c:f>
              <c:numCache>
                <c:formatCode>#,##0.0</c:formatCode>
                <c:ptCount val="4"/>
                <c:pt idx="0">
                  <c:v>7</c:v>
                </c:pt>
                <c:pt idx="1">
                  <c:v>21</c:v>
                </c:pt>
                <c:pt idx="2">
                  <c:v>21</c:v>
                </c:pt>
                <c:pt idx="3">
                  <c:v>21</c:v>
                </c:pt>
              </c:numCache>
            </c:numRef>
          </c:val>
        </c:ser>
        <c:ser>
          <c:idx val="1"/>
          <c:order val="1"/>
          <c:tx>
            <c:strRef>
              <c:f>Лист10!$F$3</c:f>
              <c:strCache>
                <c:ptCount val="1"/>
                <c:pt idx="0">
                  <c:v>бюджетные кредиты</c:v>
                </c:pt>
              </c:strCache>
            </c:strRef>
          </c:tx>
          <c:spPr>
            <a:solidFill>
              <a:srgbClr val="F8CE36"/>
            </a:solidFill>
          </c:spPr>
          <c:invertIfNegative val="0"/>
          <c:dLbls>
            <c:dLbl>
              <c:idx val="3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Лист10!$D$7:$D$10</c:f>
              <c:strCache>
                <c:ptCount val="4"/>
                <c:pt idx="0">
                  <c:v>на 01.11. 2024 год</c:v>
                </c:pt>
                <c:pt idx="1">
                  <c:v>2025 год</c:v>
                </c:pt>
                <c:pt idx="2">
                  <c:v>2026 год</c:v>
                </c:pt>
                <c:pt idx="3">
                  <c:v>2027 год</c:v>
                </c:pt>
              </c:strCache>
            </c:strRef>
          </c:cat>
          <c:val>
            <c:numRef>
              <c:f>Лист10!$F$7:$F$10</c:f>
              <c:numCache>
                <c:formatCode>#,##0.0</c:formatCode>
                <c:ptCount val="4"/>
                <c:pt idx="0">
                  <c:v>128.1</c:v>
                </c:pt>
                <c:pt idx="1">
                  <c:v>75.3</c:v>
                </c:pt>
                <c:pt idx="2">
                  <c:v>24.3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95788032"/>
        <c:axId val="94415104"/>
      </c:barChart>
      <c:catAx>
        <c:axId val="95788032"/>
        <c:scaling>
          <c:orientation val="minMax"/>
        </c:scaling>
        <c:delete val="0"/>
        <c:axPos val="b"/>
        <c:majorTickMark val="none"/>
        <c:minorTickMark val="none"/>
        <c:tickLblPos val="nextTo"/>
        <c:crossAx val="94415104"/>
        <c:crosses val="autoZero"/>
        <c:auto val="1"/>
        <c:lblAlgn val="ctr"/>
        <c:lblOffset val="100"/>
        <c:noMultiLvlLbl val="0"/>
      </c:catAx>
      <c:valAx>
        <c:axId val="94415104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9578803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270062928880878"/>
          <c:y val="0.13730724253527712"/>
          <c:w val="0.54568307877178002"/>
          <c:h val="0.74738771514946767"/>
        </c:manualLayout>
      </c:layout>
      <c:doughnutChart>
        <c:varyColors val="1"/>
        <c:ser>
          <c:idx val="0"/>
          <c:order val="0"/>
          <c:explosion val="30"/>
          <c:dLbls>
            <c:dLbl>
              <c:idx val="0"/>
              <c:layout>
                <c:manualLayout>
                  <c:x val="-8.996009233785536E-2"/>
                  <c:y val="-0.123212321232123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4257028112449793E-2"/>
                  <c:y val="-7.48074807480748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3172690763052207E-2"/>
                  <c:y val="-2.64026402640264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delete val="1"/>
            </c:dLbl>
            <c:dLbl>
              <c:idx val="4"/>
              <c:layout>
                <c:manualLayout>
                  <c:x val="9.6385542168674704E-2"/>
                  <c:y val="-1.76017601760176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8.3534136546184745E-2"/>
                  <c:y val="8.80053359666675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6.4257028112449918E-2"/>
                  <c:y val="4.40044004400440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Лист1!$D$3:$D$9</c:f>
              <c:strCache>
                <c:ptCount val="7"/>
                <c:pt idx="0">
                  <c:v>НДФЛ</c:v>
                </c:pt>
                <c:pt idx="1">
                  <c:v>Акцизы</c:v>
                </c:pt>
                <c:pt idx="2">
                  <c:v>УСН</c:v>
                </c:pt>
                <c:pt idx="3">
                  <c:v>Единый налог на вмененный доход </c:v>
                </c:pt>
                <c:pt idx="4">
                  <c:v>Единый сельскохозяйственный налог</c:v>
                </c:pt>
                <c:pt idx="5">
                  <c:v>Налог, взимаемый в связи с применением патентной системы налогообложения</c:v>
                </c:pt>
                <c:pt idx="6">
                  <c:v>Государственная пошлина</c:v>
                </c:pt>
              </c:strCache>
            </c:strRef>
          </c:cat>
          <c:val>
            <c:numRef>
              <c:f>Лист1!$E$3:$E$9</c:f>
              <c:numCache>
                <c:formatCode>#,##0.00</c:formatCode>
                <c:ptCount val="7"/>
                <c:pt idx="0">
                  <c:v>441.8</c:v>
                </c:pt>
                <c:pt idx="1">
                  <c:v>2.1</c:v>
                </c:pt>
                <c:pt idx="2">
                  <c:v>5.7</c:v>
                </c:pt>
                <c:pt idx="3">
                  <c:v>0</c:v>
                </c:pt>
                <c:pt idx="4">
                  <c:v>29.3</c:v>
                </c:pt>
                <c:pt idx="5">
                  <c:v>5.0999999999999996</c:v>
                </c:pt>
                <c:pt idx="6">
                  <c:v>6.2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05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501188929078669E-2"/>
          <c:y val="0.2449271355695723"/>
          <c:w val="0.23731165230966064"/>
          <c:h val="0.47748251702962935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93"/>
        <c:holeSize val="58"/>
      </c:doughnutChart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379177602799652"/>
          <c:y val="0"/>
          <c:w val="0.39400218722659669"/>
          <c:h val="0.94681150210793485"/>
        </c:manualLayout>
      </c:layout>
      <c:doughnutChart>
        <c:varyColors val="1"/>
        <c:ser>
          <c:idx val="0"/>
          <c:order val="0"/>
          <c:explosion val="30"/>
          <c:dLbls>
            <c:dLbl>
              <c:idx val="0"/>
              <c:layout>
                <c:manualLayout>
                  <c:x val="-7.3631452318460189E-2"/>
                  <c:y val="-7.009192288548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6110892388451443E-2"/>
                  <c:y val="-6.5244802696138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6666666666666666E-2"/>
                  <c:y val="6.56637090928968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delete val="1"/>
            </c:dLbl>
            <c:dLbl>
              <c:idx val="4"/>
              <c:layout>
                <c:manualLayout>
                  <c:x val="6.6666666666666569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3888888888888884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1666666666666664E-2"/>
                  <c:y val="9.50680998836838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Лист1!$A$3:$A$9</c:f>
              <c:strCache>
                <c:ptCount val="7"/>
                <c:pt idx="0">
                  <c:v>НДФЛ</c:v>
                </c:pt>
                <c:pt idx="1">
                  <c:v>Акцизы</c:v>
                </c:pt>
                <c:pt idx="2">
                  <c:v>УСН</c:v>
                </c:pt>
                <c:pt idx="3">
                  <c:v>Единый налог на вмененный доход </c:v>
                </c:pt>
                <c:pt idx="4">
                  <c:v>Единый сельскохозяйственный налог</c:v>
                </c:pt>
                <c:pt idx="5">
                  <c:v>Налог, взимаемый в связи с применением патентной системы налогообложения</c:v>
                </c:pt>
                <c:pt idx="6">
                  <c:v>Государственная пошлина</c:v>
                </c:pt>
              </c:strCache>
            </c:strRef>
          </c:cat>
          <c:val>
            <c:numRef>
              <c:f>Лист1!$B$3:$B$9</c:f>
              <c:numCache>
                <c:formatCode>#,##0.00</c:formatCode>
                <c:ptCount val="7"/>
                <c:pt idx="0">
                  <c:v>415.5</c:v>
                </c:pt>
                <c:pt idx="1">
                  <c:v>2</c:v>
                </c:pt>
                <c:pt idx="2">
                  <c:v>5.6</c:v>
                </c:pt>
                <c:pt idx="3">
                  <c:v>0</c:v>
                </c:pt>
                <c:pt idx="4">
                  <c:v>28.9</c:v>
                </c:pt>
                <c:pt idx="5">
                  <c:v>5.0999999999999996</c:v>
                </c:pt>
                <c:pt idx="6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11"/>
        <c:holeSize val="53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46699854842324"/>
          <c:y val="3.9539563972325657E-2"/>
          <c:w val="0.67907600110781885"/>
          <c:h val="0.96046043602767439"/>
        </c:manualLayout>
      </c:layout>
      <c:doughnutChart>
        <c:varyColors val="1"/>
        <c:ser>
          <c:idx val="0"/>
          <c:order val="0"/>
          <c:explosion val="22"/>
          <c:dPt>
            <c:idx val="0"/>
            <c:bubble3D val="0"/>
            <c:explosion val="23"/>
          </c:dPt>
          <c:dLbls>
            <c:dLbl>
              <c:idx val="0"/>
              <c:layout>
                <c:manualLayout>
                  <c:x val="-0.10024369232139553"/>
                  <c:y val="-0.142943584421801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6959482498270771E-2"/>
                  <c:y val="-7.20353495945457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8987514769758769E-2"/>
                  <c:y val="-2.3148173664646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delete val="1"/>
            </c:dLbl>
            <c:dLbl>
              <c:idx val="4"/>
              <c:layout>
                <c:manualLayout>
                  <c:x val="0.10252279309533784"/>
                  <c:y val="9.25942693910588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10959251470713081"/>
                  <c:y val="1.31486224634012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1002434139749406"/>
                  <c:y val="6.5554931786526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Лист1!$G$3:$G$9</c:f>
              <c:strCache>
                <c:ptCount val="7"/>
                <c:pt idx="0">
                  <c:v>НДФЛ</c:v>
                </c:pt>
                <c:pt idx="1">
                  <c:v>Акцизы</c:v>
                </c:pt>
                <c:pt idx="2">
                  <c:v>УСН</c:v>
                </c:pt>
                <c:pt idx="3">
                  <c:v>Единый налог на вмененный доход </c:v>
                </c:pt>
                <c:pt idx="4">
                  <c:v>Единый сельскохозяйственный налог</c:v>
                </c:pt>
                <c:pt idx="5">
                  <c:v>Налог, взимаемый в связи с применением патентной системы налогообложения</c:v>
                </c:pt>
                <c:pt idx="6">
                  <c:v>Государственная пошлина</c:v>
                </c:pt>
              </c:strCache>
            </c:strRef>
          </c:cat>
          <c:val>
            <c:numRef>
              <c:f>Лист1!$H$3:$H$9</c:f>
              <c:numCache>
                <c:formatCode>#,##0.00</c:formatCode>
                <c:ptCount val="7"/>
                <c:pt idx="0">
                  <c:v>467.6</c:v>
                </c:pt>
                <c:pt idx="1">
                  <c:v>2.8</c:v>
                </c:pt>
                <c:pt idx="2">
                  <c:v>5.8</c:v>
                </c:pt>
                <c:pt idx="3">
                  <c:v>0</c:v>
                </c:pt>
                <c:pt idx="4">
                  <c:v>29.9</c:v>
                </c:pt>
                <c:pt idx="5">
                  <c:v>5.2</c:v>
                </c:pt>
                <c:pt idx="6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07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36876640419951"/>
          <c:y val="0.86342592592592593"/>
          <c:w val="1.1111111111111112E-2"/>
          <c:h val="1.8518518518518517E-2"/>
        </c:manualLayout>
      </c:layout>
      <c:doughnutChart>
        <c:varyColors val="1"/>
        <c:ser>
          <c:idx val="0"/>
          <c:order val="0"/>
          <c:explosion val="30"/>
          <c:cat>
            <c:strRef>
              <c:f>Лист1!$A$3:$A$9</c:f>
              <c:strCache>
                <c:ptCount val="7"/>
                <c:pt idx="0">
                  <c:v>НДФЛ</c:v>
                </c:pt>
                <c:pt idx="1">
                  <c:v>Акцизы</c:v>
                </c:pt>
                <c:pt idx="2">
                  <c:v>УСН</c:v>
                </c:pt>
                <c:pt idx="3">
                  <c:v>Единый налог на вмененный доход </c:v>
                </c:pt>
                <c:pt idx="4">
                  <c:v>Единый сельскохозяйственный налог</c:v>
                </c:pt>
                <c:pt idx="5">
                  <c:v>Налог, взимаемый в связи с применением патентной системы налогообложения</c:v>
                </c:pt>
                <c:pt idx="6">
                  <c:v>Государственная пошлина</c:v>
                </c:pt>
              </c:strCache>
            </c:strRef>
          </c:cat>
          <c:val>
            <c:numRef>
              <c:f>Лист1!$B$3:$B$9</c:f>
              <c:numCache>
                <c:formatCode>#,##0.00</c:formatCode>
                <c:ptCount val="7"/>
                <c:pt idx="0">
                  <c:v>415.5</c:v>
                </c:pt>
                <c:pt idx="1">
                  <c:v>2</c:v>
                </c:pt>
                <c:pt idx="2">
                  <c:v>5.6</c:v>
                </c:pt>
                <c:pt idx="3">
                  <c:v>0</c:v>
                </c:pt>
                <c:pt idx="4">
                  <c:v>28.9</c:v>
                </c:pt>
                <c:pt idx="5">
                  <c:v>5.0999999999999996</c:v>
                </c:pt>
                <c:pt idx="6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65"/>
        <c:holeSize val="53"/>
      </c:doughnutChart>
      <c:spPr>
        <a:noFill/>
        <a:ln w="25400">
          <a:noFill/>
        </a:ln>
      </c:spPr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29588631566189616"/>
          <c:y val="0.15973388743073783"/>
          <c:w val="0.70411368433810384"/>
          <c:h val="0.8310068533100029"/>
        </c:manualLayout>
      </c:layout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3333333333333333E-2"/>
          <c:y val="3.7037037037037035E-2"/>
          <c:w val="0.47222222222222221"/>
          <c:h val="0.78703703703703709"/>
        </c:manualLayout>
      </c:layout>
      <c:doughnut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4.4444444444444446E-2"/>
                  <c:y val="-0.111111111111111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19,5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3333333333333329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0555555555555561E-2"/>
                  <c:y val="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1111111111111112E-2"/>
                  <c:y val="0.106481481481481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333333333333334E-2"/>
                  <c:y val="0.166666666666666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8888888888888917E-2"/>
                  <c:y val="-3.70370370370370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1666666666666664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Лист2!$A$2:$A$8</c:f>
              <c:strCache>
                <c:ptCount val="7"/>
                <c:pt idx="0">
                  <c:v>Доходы, получаемые в виде арендной платы за  земельных участков</c:v>
                </c:pt>
                <c:pt idx="1">
                  <c:v>Доходы от сдачи в аренду имущества</c:v>
                </c:pt>
                <c:pt idx="2">
                  <c:v>Прочие доходы от использования имушества</c:v>
                </c:pt>
                <c:pt idx="3">
                  <c:v>Платежи за негативное воздействие на окружающую среду</c:v>
                </c:pt>
                <c:pt idx="4">
                  <c:v>Доходы от оказания платных услуг </c:v>
                </c:pt>
                <c:pt idx="5">
                  <c:v>Доходы от реализации имущества</c:v>
                </c:pt>
                <c:pt idx="6">
                  <c:v>Штрафы, санкции, возмещение ущерба</c:v>
                </c:pt>
              </c:strCache>
            </c:strRef>
          </c:cat>
          <c:val>
            <c:numRef>
              <c:f>Лист2!$B$2:$B$8</c:f>
              <c:numCache>
                <c:formatCode>#,##0.00</c:formatCode>
                <c:ptCount val="7"/>
                <c:pt idx="0">
                  <c:v>19.5</c:v>
                </c:pt>
                <c:pt idx="1">
                  <c:v>4.9000000000000004</c:v>
                </c:pt>
                <c:pt idx="2">
                  <c:v>1.9</c:v>
                </c:pt>
                <c:pt idx="3">
                  <c:v>1.6</c:v>
                </c:pt>
                <c:pt idx="4">
                  <c:v>46.8</c:v>
                </c:pt>
                <c:pt idx="5">
                  <c:v>0.7</c:v>
                </c:pt>
                <c:pt idx="6">
                  <c:v>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554106235610686"/>
          <c:y val="5.6763248654371615E-2"/>
          <c:w val="0.6237067834973431"/>
          <c:h val="0.81409724027311969"/>
        </c:manualLayout>
      </c:layout>
      <c:doughnut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0.14650382257798142"/>
                  <c:y val="-1.0064476044962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0409482130540795"/>
                  <c:y val="2.51611901124050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079501850574601"/>
                  <c:y val="5.53546182472913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8553637520521461E-2"/>
                  <c:y val="0.100644760449620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9.6384093801303694E-2"/>
                  <c:y val="9.05802844046585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delete val="1"/>
            </c:dLbl>
            <c:dLbl>
              <c:idx val="6"/>
              <c:layout>
                <c:manualLayout>
                  <c:x val="-6.1685820032834411E-2"/>
                  <c:y val="-5.53546182472913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Лист2!$G$2:$G$8</c:f>
              <c:strCache>
                <c:ptCount val="7"/>
                <c:pt idx="0">
                  <c:v>Доходы, получаемые в виде арендной платы за  земельных участков</c:v>
                </c:pt>
                <c:pt idx="1">
                  <c:v>Доходы от сдачи в аренду имущества</c:v>
                </c:pt>
                <c:pt idx="2">
                  <c:v>Прочие доходы от использования имушества</c:v>
                </c:pt>
                <c:pt idx="3">
                  <c:v>Платежи за негативное воздействие на окружающую среду</c:v>
                </c:pt>
                <c:pt idx="4">
                  <c:v>Доходы от оказания платных услуг </c:v>
                </c:pt>
                <c:pt idx="5">
                  <c:v>Доходы от реализации имущества</c:v>
                </c:pt>
                <c:pt idx="6">
                  <c:v>Штрафы, санкции, возмещение ущерба</c:v>
                </c:pt>
              </c:strCache>
            </c:strRef>
          </c:cat>
          <c:val>
            <c:numRef>
              <c:f>Лист2!$H$2:$H$8</c:f>
              <c:numCache>
                <c:formatCode>#,##0.00</c:formatCode>
                <c:ptCount val="7"/>
                <c:pt idx="0">
                  <c:v>19.5</c:v>
                </c:pt>
                <c:pt idx="1">
                  <c:v>4.7</c:v>
                </c:pt>
                <c:pt idx="2">
                  <c:v>1.9</c:v>
                </c:pt>
                <c:pt idx="3">
                  <c:v>1.6</c:v>
                </c:pt>
                <c:pt idx="4">
                  <c:v>46.8</c:v>
                </c:pt>
                <c:pt idx="5">
                  <c:v>0</c:v>
                </c:pt>
                <c:pt idx="6">
                  <c:v>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0.29268</cdr:x>
      <cdr:y>0.60748</cdr:y>
    </cdr:from>
    <cdr:to>
      <cdr:x>0.46748</cdr:x>
      <cdr:y>0.661</cdr:y>
    </cdr:to>
    <cdr:sp macro="" textlink="">
      <cdr:nvSpPr>
        <cdr:cNvPr id="2" name="Стрелка вправо 1"/>
        <cdr:cNvSpPr/>
      </cdr:nvSpPr>
      <cdr:spPr>
        <a:xfrm xmlns:a="http://schemas.openxmlformats.org/drawingml/2006/main">
          <a:off x="2592262" y="2887066"/>
          <a:ext cx="1548198" cy="254355"/>
        </a:xfrm>
        <a:prstGeom xmlns:a="http://schemas.openxmlformats.org/drawingml/2006/main" prst="rightArrow">
          <a:avLst/>
        </a:prstGeom>
        <a:solidFill xmlns:a="http://schemas.openxmlformats.org/drawingml/2006/main">
          <a:schemeClr val="accent3">
            <a:lumMod val="50000"/>
          </a:schemeClr>
        </a:solidFill>
      </cdr:spPr>
      <cdr:style>
        <a:lnRef xmlns:a="http://schemas.openxmlformats.org/drawingml/2006/main" idx="2">
          <a:schemeClr val="accent3">
            <a:shade val="50000"/>
          </a:schemeClr>
        </a:lnRef>
        <a:fillRef xmlns:a="http://schemas.openxmlformats.org/drawingml/2006/main" idx="1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0.29675</cdr:x>
      <cdr:y>0.53448</cdr:y>
    </cdr:from>
    <cdr:to>
      <cdr:x>0.44792</cdr:x>
      <cdr:y>0.63743</cdr:y>
    </cdr:to>
    <cdr:sp macro="" textlink="">
      <cdr:nvSpPr>
        <cdr:cNvPr id="3" name="TextBox 9"/>
        <cdr:cNvSpPr txBox="1"/>
      </cdr:nvSpPr>
      <cdr:spPr>
        <a:xfrm xmlns:a="http://schemas.openxmlformats.org/drawingml/2006/main">
          <a:off x="2628292" y="2232248"/>
          <a:ext cx="1338911" cy="42996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50" b="1" dirty="0" smtClean="0">
              <a:latin typeface="Times New Roman" pitchFamily="18" charset="0"/>
              <a:cs typeface="Times New Roman" pitchFamily="18" charset="0"/>
            </a:rPr>
            <a:t>Увеличение на 23,5 млн. рублей</a:t>
          </a:r>
          <a:endParaRPr lang="ru-RU" sz="105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0.39396</cdr:x>
      <cdr:y>0.25531</cdr:y>
    </cdr:from>
    <cdr:to>
      <cdr:x>0.53087</cdr:x>
      <cdr:y>0.30704</cdr:y>
    </cdr:to>
    <cdr:sp macro="" textlink="">
      <cdr:nvSpPr>
        <cdr:cNvPr id="4" name="Стрелка вправо 3"/>
        <cdr:cNvSpPr/>
      </cdr:nvSpPr>
      <cdr:spPr>
        <a:xfrm xmlns:a="http://schemas.openxmlformats.org/drawingml/2006/main" rot="1456207">
          <a:off x="3489329" y="1213361"/>
          <a:ext cx="1212598" cy="245848"/>
        </a:xfrm>
        <a:prstGeom xmlns:a="http://schemas.openxmlformats.org/drawingml/2006/main" prst="rightArrow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</cdr:spPr>
      <cdr:style>
        <a:lnRef xmlns:a="http://schemas.openxmlformats.org/drawingml/2006/main" idx="2">
          <a:schemeClr val="accent6">
            <a:shade val="50000"/>
          </a:schemeClr>
        </a:lnRef>
        <a:fillRef xmlns:a="http://schemas.openxmlformats.org/drawingml/2006/main" idx="1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0.39701</cdr:x>
      <cdr:y>0.17412</cdr:y>
    </cdr:from>
    <cdr:to>
      <cdr:x>0.55302</cdr:x>
      <cdr:y>0.26155</cdr:y>
    </cdr:to>
    <cdr:sp macro="" textlink="">
      <cdr:nvSpPr>
        <cdr:cNvPr id="5" name="TextBox 2"/>
        <cdr:cNvSpPr txBox="1"/>
      </cdr:nvSpPr>
      <cdr:spPr>
        <a:xfrm xmlns:a="http://schemas.openxmlformats.org/drawingml/2006/main" rot="1471350">
          <a:off x="3516296" y="827524"/>
          <a:ext cx="1381760" cy="41549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50" b="1" dirty="0" smtClean="0">
              <a:latin typeface="Times New Roman" pitchFamily="18" charset="0"/>
              <a:cs typeface="Times New Roman" pitchFamily="18" charset="0"/>
            </a:rPr>
            <a:t>уменьшение на 220,9 млн. рублей</a:t>
          </a:r>
          <a:endParaRPr lang="ru-RU" sz="105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0.11007</cdr:x>
      <cdr:y>0.05502</cdr:y>
    </cdr:from>
    <cdr:to>
      <cdr:x>0.26939</cdr:x>
      <cdr:y>0.14792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02599" y="266698"/>
          <a:ext cx="1451184" cy="4502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u="sng" dirty="0" smtClean="0">
              <a:latin typeface="Times New Roman" pitchFamily="18" charset="0"/>
              <a:cs typeface="Times New Roman" pitchFamily="18" charset="0"/>
            </a:rPr>
            <a:t>2025 год</a:t>
          </a:r>
          <a:endParaRPr lang="ru-RU" sz="1400" b="1" u="sng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0.40968</cdr:x>
      <cdr:y>0.11924</cdr:y>
    </cdr:from>
    <cdr:to>
      <cdr:x>0.57626</cdr:x>
      <cdr:y>0.24368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731564" y="633639"/>
          <a:ext cx="1517294" cy="661263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b="1" dirty="0" smtClean="0">
              <a:latin typeface="Times New Roman" pitchFamily="18" charset="0"/>
              <a:cs typeface="Times New Roman" pitchFamily="18" charset="0"/>
            </a:rPr>
            <a:t>темп роста 2026 </a:t>
          </a:r>
          <a:endParaRPr lang="en-US" b="1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b="1" dirty="0" smtClean="0">
              <a:latin typeface="Times New Roman" pitchFamily="18" charset="0"/>
              <a:cs typeface="Times New Roman" pitchFamily="18" charset="0"/>
            </a:rPr>
            <a:t>к 2025 году 105,8 % или 27,1 млн. рублей </a:t>
          </a:r>
          <a:endParaRPr lang="ru-RU" sz="11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0.71024</cdr:x>
      <cdr:y>0.11955</cdr:y>
    </cdr:from>
    <cdr:to>
      <cdr:x>0.88953</cdr:x>
      <cdr:y>0.23614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469222" y="635299"/>
          <a:ext cx="1633064" cy="61955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b="1" dirty="0">
              <a:latin typeface="Times New Roman" pitchFamily="18" charset="0"/>
              <a:cs typeface="Times New Roman" pitchFamily="18" charset="0"/>
            </a:rPr>
            <a:t>т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емп роста </a:t>
          </a:r>
          <a:r>
            <a:rPr lang="ru-RU" sz="1000" b="1" kern="12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rPr>
            <a:t>2027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en-US" b="1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b="1" dirty="0" smtClean="0">
              <a:latin typeface="Times New Roman" pitchFamily="18" charset="0"/>
              <a:cs typeface="Times New Roman" pitchFamily="18" charset="0"/>
            </a:rPr>
            <a:t>к 2026 году 105,6% или 27,5 млн. рублей </a:t>
          </a:r>
          <a:endParaRPr lang="ru-RU" sz="11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0.31189</cdr:x>
      <cdr:y>0.85267</cdr:y>
    </cdr:from>
    <cdr:to>
      <cdr:x>0.5968</cdr:x>
      <cdr:y>0.92796</cdr:y>
    </cdr:to>
    <cdr:sp macro="" textlink="">
      <cdr:nvSpPr>
        <cdr:cNvPr id="5" name="TextBox 14"/>
        <cdr:cNvSpPr txBox="1"/>
      </cdr:nvSpPr>
      <cdr:spPr>
        <a:xfrm xmlns:a="http://schemas.openxmlformats.org/drawingml/2006/main">
          <a:off x="2840859" y="4531004"/>
          <a:ext cx="2595104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b="1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000" b="1" dirty="0" smtClean="0">
              <a:latin typeface="Times New Roman" pitchFamily="18" charset="0"/>
              <a:cs typeface="Times New Roman" pitchFamily="18" charset="0"/>
            </a:rPr>
            <a:t>(2024 год – </a:t>
          </a:r>
          <a:r>
            <a:rPr lang="en-US" sz="1000" b="1" dirty="0" smtClean="0">
              <a:latin typeface="Times New Roman" pitchFamily="18" charset="0"/>
              <a:cs typeface="Times New Roman" pitchFamily="18" charset="0"/>
            </a:rPr>
            <a:t>5,2</a:t>
          </a:r>
          <a:r>
            <a:rPr lang="ru-RU" sz="1000" b="1" dirty="0" smtClean="0">
              <a:latin typeface="Times New Roman" pitchFamily="18" charset="0"/>
              <a:cs typeface="Times New Roman" pitchFamily="18" charset="0"/>
            </a:rPr>
            <a:t> млн. руб., с уменьшением в 2025 году на </a:t>
          </a:r>
          <a:r>
            <a:rPr lang="en-US" sz="1000" b="1" dirty="0" smtClean="0">
              <a:latin typeface="Times New Roman" pitchFamily="18" charset="0"/>
              <a:cs typeface="Times New Roman" pitchFamily="18" charset="0"/>
            </a:rPr>
            <a:t>0,1</a:t>
          </a:r>
          <a:r>
            <a:rPr lang="ru-RU" sz="1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b="1" dirty="0" err="1" smtClean="0">
              <a:latin typeface="Times New Roman" pitchFamily="18" charset="0"/>
              <a:cs typeface="Times New Roman" pitchFamily="18" charset="0"/>
            </a:rPr>
            <a:t>млн.руб</a:t>
          </a:r>
          <a:r>
            <a:rPr lang="ru-RU" sz="1000" b="1" dirty="0" smtClean="0">
              <a:latin typeface="Times New Roman" pitchFamily="18" charset="0"/>
              <a:cs typeface="Times New Roman" pitchFamily="18" charset="0"/>
            </a:rPr>
            <a:t>.) </a:t>
          </a:r>
          <a:endParaRPr lang="ru-RU" sz="1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0.1955</cdr:x>
      <cdr:y>0.69922</cdr:y>
    </cdr:from>
    <cdr:to>
      <cdr:x>0.44486</cdr:x>
      <cdr:y>0.74905</cdr:y>
    </cdr:to>
    <cdr:sp macro="" textlink="">
      <cdr:nvSpPr>
        <cdr:cNvPr id="6" name="TextBox 14"/>
        <cdr:cNvSpPr txBox="1"/>
      </cdr:nvSpPr>
      <cdr:spPr>
        <a:xfrm xmlns:a="http://schemas.openxmlformats.org/drawingml/2006/main">
          <a:off x="1780713" y="3454912"/>
          <a:ext cx="2271296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0.31189</cdr:x>
      <cdr:y>0.77553</cdr:y>
    </cdr:from>
    <cdr:to>
      <cdr:x>0.63169</cdr:x>
      <cdr:y>0.85082</cdr:y>
    </cdr:to>
    <cdr:sp macro="" textlink="">
      <cdr:nvSpPr>
        <cdr:cNvPr id="7" name="TextBox 14"/>
        <cdr:cNvSpPr txBox="1"/>
      </cdr:nvSpPr>
      <cdr:spPr>
        <a:xfrm xmlns:a="http://schemas.openxmlformats.org/drawingml/2006/main">
          <a:off x="2840859" y="4121077"/>
          <a:ext cx="2912898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b="1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000" b="1" dirty="0" smtClean="0">
              <a:latin typeface="Times New Roman" pitchFamily="18" charset="0"/>
              <a:cs typeface="Times New Roman" pitchFamily="18" charset="0"/>
            </a:rPr>
            <a:t>(2024 год - 36,9 </a:t>
          </a:r>
          <a:r>
            <a:rPr lang="ru-RU" sz="1000" b="1" dirty="0">
              <a:latin typeface="Times New Roman" pitchFamily="18" charset="0"/>
              <a:cs typeface="Times New Roman" pitchFamily="18" charset="0"/>
            </a:rPr>
            <a:t>млн. </a:t>
          </a:r>
          <a:r>
            <a:rPr lang="ru-RU" sz="1000" b="1" dirty="0" smtClean="0">
              <a:latin typeface="Times New Roman" pitchFamily="18" charset="0"/>
              <a:cs typeface="Times New Roman" pitchFamily="18" charset="0"/>
            </a:rPr>
            <a:t>руб., с уменьшением в 2025 году на 8,0 </a:t>
          </a:r>
          <a:r>
            <a:rPr lang="ru-RU" sz="1000" b="1" dirty="0" err="1" smtClean="0">
              <a:latin typeface="Times New Roman" pitchFamily="18" charset="0"/>
              <a:cs typeface="Times New Roman" pitchFamily="18" charset="0"/>
            </a:rPr>
            <a:t>млн.руб</a:t>
          </a:r>
          <a:r>
            <a:rPr lang="ru-RU" sz="1000" b="1" dirty="0" smtClean="0">
              <a:latin typeface="Times New Roman" pitchFamily="18" charset="0"/>
              <a:cs typeface="Times New Roman" pitchFamily="18" charset="0"/>
            </a:rPr>
            <a:t>.) </a:t>
          </a:r>
          <a:endParaRPr lang="ru-RU" sz="1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0.30596</cdr:x>
      <cdr:y>0.91745</cdr:y>
    </cdr:from>
    <cdr:to>
      <cdr:x>0.60386</cdr:x>
      <cdr:y>0.99275</cdr:y>
    </cdr:to>
    <cdr:sp macro="" textlink="">
      <cdr:nvSpPr>
        <cdr:cNvPr id="8" name="TextBox 14"/>
        <cdr:cNvSpPr txBox="1"/>
      </cdr:nvSpPr>
      <cdr:spPr>
        <a:xfrm xmlns:a="http://schemas.openxmlformats.org/drawingml/2006/main">
          <a:off x="2786853" y="4875256"/>
          <a:ext cx="2713400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b="1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000" b="1" dirty="0" smtClean="0">
              <a:latin typeface="Times New Roman" pitchFamily="18" charset="0"/>
              <a:cs typeface="Times New Roman" pitchFamily="18" charset="0"/>
            </a:rPr>
            <a:t>(2024 год – </a:t>
          </a:r>
          <a:r>
            <a:rPr lang="en-US" sz="1000" b="1" dirty="0" smtClean="0">
              <a:latin typeface="Times New Roman" pitchFamily="18" charset="0"/>
              <a:cs typeface="Times New Roman" pitchFamily="18" charset="0"/>
            </a:rPr>
            <a:t>6,9</a:t>
          </a:r>
          <a:r>
            <a:rPr lang="ru-RU" sz="1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b="1" dirty="0">
              <a:latin typeface="Times New Roman" pitchFamily="18" charset="0"/>
              <a:cs typeface="Times New Roman" pitchFamily="18" charset="0"/>
            </a:rPr>
            <a:t>млн. </a:t>
          </a:r>
          <a:r>
            <a:rPr lang="ru-RU" sz="1000" b="1" dirty="0" smtClean="0">
              <a:latin typeface="Times New Roman" pitchFamily="18" charset="0"/>
              <a:cs typeface="Times New Roman" pitchFamily="18" charset="0"/>
            </a:rPr>
            <a:t>руб., с уменьшением в 2025 году на </a:t>
          </a:r>
          <a:r>
            <a:rPr lang="en-US" sz="1000" b="1" dirty="0" smtClean="0">
              <a:latin typeface="Times New Roman" pitchFamily="18" charset="0"/>
              <a:cs typeface="Times New Roman" pitchFamily="18" charset="0"/>
            </a:rPr>
            <a:t>0,9</a:t>
          </a:r>
          <a:r>
            <a:rPr lang="ru-RU" sz="1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000" b="1" dirty="0" err="1" smtClean="0">
              <a:latin typeface="Times New Roman" pitchFamily="18" charset="0"/>
              <a:cs typeface="Times New Roman" pitchFamily="18" charset="0"/>
            </a:rPr>
            <a:t>млн.руб</a:t>
          </a:r>
          <a:r>
            <a:rPr lang="ru-RU" sz="1000" b="1" dirty="0" smtClean="0">
              <a:latin typeface="Times New Roman" pitchFamily="18" charset="0"/>
              <a:cs typeface="Times New Roman" pitchFamily="18" charset="0"/>
            </a:rPr>
            <a:t>.) </a:t>
          </a:r>
          <a:endParaRPr lang="ru-RU" sz="1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0.20133</cdr:x>
      <cdr:y>0.29355</cdr:y>
    </cdr:from>
    <cdr:to>
      <cdr:x>0.39358</cdr:x>
      <cdr:y>0.37953</cdr:y>
    </cdr:to>
    <cdr:sp macro="" textlink="">
      <cdr:nvSpPr>
        <cdr:cNvPr id="9" name="Выгнутая влево стрелка 8"/>
        <cdr:cNvSpPr/>
      </cdr:nvSpPr>
      <cdr:spPr>
        <a:xfrm xmlns:a="http://schemas.openxmlformats.org/drawingml/2006/main" rot="5400000">
          <a:off x="2480949" y="912817"/>
          <a:ext cx="456886" cy="1751096"/>
        </a:xfrm>
        <a:prstGeom xmlns:a="http://schemas.openxmlformats.org/drawingml/2006/main" prst="curvedRightArrow">
          <a:avLst/>
        </a:prstGeom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>
            <a:solidFill>
              <a:schemeClr val="tx1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0.23584</cdr:x>
      <cdr:y>0.55767</cdr:y>
    </cdr:from>
    <cdr:to>
      <cdr:x>0.85703</cdr:x>
      <cdr:y>0.9513</cdr:y>
    </cdr:to>
    <cdr:sp macro="" textlink="">
      <cdr:nvSpPr>
        <cdr:cNvPr id="3" name="TextBox 10"/>
        <cdr:cNvSpPr txBox="1"/>
      </cdr:nvSpPr>
      <cdr:spPr>
        <a:xfrm xmlns:a="http://schemas.openxmlformats.org/drawingml/2006/main">
          <a:off x="432048" y="817587"/>
          <a:ext cx="1137970" cy="57708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50" b="1" dirty="0">
              <a:latin typeface="Times New Roman" pitchFamily="18" charset="0"/>
              <a:cs typeface="Times New Roman" pitchFamily="18" charset="0"/>
            </a:rPr>
            <a:t>у</a:t>
          </a:r>
          <a:r>
            <a:rPr lang="ru-RU" sz="1050" b="1" dirty="0" smtClean="0">
              <a:latin typeface="Times New Roman" pitchFamily="18" charset="0"/>
              <a:cs typeface="Times New Roman" pitchFamily="18" charset="0"/>
            </a:rPr>
            <a:t>меньшение на 2</a:t>
          </a:r>
          <a:r>
            <a:rPr lang="en-US" sz="1050" b="1" dirty="0" smtClean="0">
              <a:latin typeface="Times New Roman" pitchFamily="18" charset="0"/>
              <a:cs typeface="Times New Roman" pitchFamily="18" charset="0"/>
            </a:rPr>
            <a:t>15,3 </a:t>
          </a:r>
          <a:r>
            <a:rPr lang="ru-RU" sz="1050" b="1" dirty="0" err="1" smtClean="0">
              <a:latin typeface="Times New Roman" pitchFamily="18" charset="0"/>
              <a:cs typeface="Times New Roman" pitchFamily="18" charset="0"/>
            </a:rPr>
            <a:t>млн.рублей</a:t>
          </a:r>
          <a:endParaRPr lang="ru-RU" sz="105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0.27515</cdr:x>
      <cdr:y>0.40478</cdr:y>
    </cdr:from>
    <cdr:to>
      <cdr:x>0.92592</cdr:x>
      <cdr:y>0.62389</cdr:y>
    </cdr:to>
    <cdr:sp macro="" textlink="">
      <cdr:nvSpPr>
        <cdr:cNvPr id="2" name="Стрелка вправо 1"/>
        <cdr:cNvSpPr/>
      </cdr:nvSpPr>
      <cdr:spPr>
        <a:xfrm xmlns:a="http://schemas.openxmlformats.org/drawingml/2006/main">
          <a:off x="504056" y="593438"/>
          <a:ext cx="1192157" cy="321230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6">
            <a:shade val="50000"/>
          </a:schemeClr>
        </a:lnRef>
        <a:fillRef xmlns:a="http://schemas.openxmlformats.org/drawingml/2006/main" idx="1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4" cy="497046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4" cy="497046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r">
              <a:defRPr sz="1200"/>
            </a:lvl1pPr>
          </a:lstStyle>
          <a:p>
            <a:fld id="{B0602639-27FB-4993-A5BF-25093D7EFD00}" type="datetimeFigureOut">
              <a:rPr lang="ru-RU" smtClean="0"/>
              <a:t>27.11.2024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67" tIns="45683" rIns="91367" bIns="45683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367" tIns="45683" rIns="91367" bIns="45683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4" cy="497046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4" cy="497046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r">
              <a:defRPr sz="1200"/>
            </a:lvl1pPr>
          </a:lstStyle>
          <a:p>
            <a:fld id="{D957E4F9-3FF2-4710-B9DA-561417CD26E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6573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1F119-4858-4910-BAA6-B1D35923B227}" type="datetime1">
              <a:rPr lang="ru-RU" smtClean="0"/>
              <a:t>27.11.2024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2D83-F76D-4C3E-975D-9E2DB72B014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2231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FD94-0377-4DF3-8604-31D1B57B840B}" type="datetime1">
              <a:rPr lang="ru-RU" smtClean="0"/>
              <a:t>27.11.2024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2D83-F76D-4C3E-975D-9E2DB72B014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1613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D8268-A5B1-4754-9667-EF73367109AC}" type="datetime1">
              <a:rPr lang="ru-RU" smtClean="0"/>
              <a:t>27.11.2024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2D83-F76D-4C3E-975D-9E2DB72B014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26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0BFE1-D573-4F75-90B0-BB461B05669D}" type="datetime1">
              <a:rPr lang="ru-RU" smtClean="0"/>
              <a:t>27.11.2024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2D83-F76D-4C3E-975D-9E2DB72B014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7467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62A3-E57B-4107-A280-72D0BC2AF01C}" type="datetime1">
              <a:rPr lang="ru-RU" smtClean="0"/>
              <a:t>27.11.2024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2D83-F76D-4C3E-975D-9E2DB72B014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2873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96FA-C1E3-4270-97BA-3FB9D9FAFE79}" type="datetime1">
              <a:rPr lang="ru-RU" smtClean="0"/>
              <a:t>27.11.2024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2D83-F76D-4C3E-975D-9E2DB72B014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9178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5952-48D5-4B5E-B9AD-496A09D121CB}" type="datetime1">
              <a:rPr lang="ru-RU" smtClean="0"/>
              <a:t>27.11.2024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2D83-F76D-4C3E-975D-9E2DB72B014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2467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5434F-59FE-428E-A9DE-7F9AAE59525E}" type="datetime1">
              <a:rPr lang="ru-RU" smtClean="0"/>
              <a:t>27.11.2024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2D83-F76D-4C3E-975D-9E2DB72B014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1025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81430-62B2-4935-8EA6-C0D5E68BCFEA}" type="datetime1">
              <a:rPr lang="ru-RU" smtClean="0"/>
              <a:t>27.11.2024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2D83-F76D-4C3E-975D-9E2DB72B014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4527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A768F-4359-4F20-AA62-F57E41CA0142}" type="datetime1">
              <a:rPr lang="ru-RU" smtClean="0"/>
              <a:t>27.11.2024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2D83-F76D-4C3E-975D-9E2DB72B014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2492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E9A44-5A76-4FA5-8158-18587FEE9065}" type="datetime1">
              <a:rPr lang="ru-RU" smtClean="0"/>
              <a:t>27.11.2024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2D83-F76D-4C3E-975D-9E2DB72B014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722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A02EC-E894-4E85-B4F5-C2B0FD82A363}" type="datetime1">
              <a:rPr lang="ru-RU" smtClean="0"/>
              <a:t>27.11.2024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E2D83-F76D-4C3E-975D-9E2DB72B014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1779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1.xml"/><Relationship Id="rId5" Type="http://schemas.openxmlformats.org/officeDocument/2006/relationships/image" Target="../media/image1.jpeg"/><Relationship Id="rId4" Type="http://schemas.openxmlformats.org/officeDocument/2006/relationships/chart" Target="../charts/chart2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kmr10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7" Type="http://schemas.openxmlformats.org/officeDocument/2006/relationships/chart" Target="../charts/chart7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5.xml"/><Relationship Id="rId5" Type="http://schemas.openxmlformats.org/officeDocument/2006/relationships/chart" Target="../charts/chart14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0" y="0"/>
            <a:ext cx="9144000" cy="9398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/>
              <a:t>          </a:t>
            </a:r>
            <a:r>
              <a:rPr lang="ru-RU" sz="3600" b="1" dirty="0" smtClean="0">
                <a:solidFill>
                  <a:srgbClr val="0099FF"/>
                </a:solidFill>
                <a:latin typeface="Times New Roman" pitchFamily="18" charset="0"/>
                <a:cs typeface="Times New Roman" pitchFamily="18" charset="0"/>
              </a:rPr>
              <a:t>Кондопожский муниципальный район</a:t>
            </a:r>
            <a:endParaRPr lang="ru-RU" sz="3600" b="1" dirty="0">
              <a:solidFill>
                <a:srgbClr val="00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 txBox="1">
            <a:spLocks/>
          </p:cNvSpPr>
          <p:nvPr/>
        </p:nvSpPr>
        <p:spPr>
          <a:xfrm>
            <a:off x="251520" y="1844824"/>
            <a:ext cx="8568952" cy="48245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r>
              <a:rPr lang="ru-RU" alt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Публичные слушания </a:t>
            </a:r>
          </a:p>
          <a:p>
            <a:pPr>
              <a:buFont typeface="Arial" charset="0"/>
              <a:buNone/>
            </a:pPr>
            <a:r>
              <a:rPr lang="ru-RU" alt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проекту бюджета Кондопожского муниципального района </a:t>
            </a:r>
          </a:p>
          <a:p>
            <a:pPr>
              <a:buFont typeface="Arial" charset="0"/>
              <a:buNone/>
            </a:pPr>
            <a:r>
              <a:rPr lang="ru-RU" alt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2025 год и плановый период 2026-2027 гг.</a:t>
            </a:r>
          </a:p>
          <a:p>
            <a:pPr>
              <a:buFont typeface="Arial" charset="0"/>
              <a:buNone/>
            </a:pPr>
            <a:endParaRPr lang="ru-RU" altLang="ru-RU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ru-RU" altLang="ru-RU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ru-RU" altLang="ru-RU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ru-RU" altLang="ru-RU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ru-RU" alt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ru-RU" altLang="ru-RU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ru-RU" alt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ru-RU" altLang="ru-RU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ru-RU" altLang="ru-RU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buFont typeface="Arial" charset="0"/>
              <a:buNone/>
            </a:pPr>
            <a:endParaRPr lang="ru-RU" alt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buFont typeface="Arial" charset="0"/>
              <a:buNone/>
            </a:pPr>
            <a:endParaRPr lang="ru-RU" alt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buFont typeface="Arial" charset="0"/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 Кондопога</a:t>
            </a:r>
          </a:p>
          <a:p>
            <a:pPr>
              <a:spcBef>
                <a:spcPts val="600"/>
              </a:spcBef>
              <a:buFont typeface="Arial" charset="0"/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27 ноября 2024 г.</a:t>
            </a:r>
          </a:p>
          <a:p>
            <a:pPr>
              <a:buFont typeface="Arial" charset="0"/>
              <a:buNone/>
            </a:pPr>
            <a:endParaRPr lang="ru-RU" sz="2000" dirty="0">
              <a:solidFill>
                <a:srgbClr val="542A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08104" y="4571279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Финансовое</a:t>
            </a:r>
            <a:r>
              <a:rPr lang="ru-RU" sz="1600" dirty="0" smtClean="0"/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управление</a:t>
            </a:r>
          </a:p>
        </p:txBody>
      </p:sp>
    </p:spTree>
    <p:extLst>
      <p:ext uri="{BB962C8B-B14F-4D97-AF65-F5344CB8AC3E}">
        <p14:creationId xmlns:p14="http://schemas.microsoft.com/office/powerpoint/2010/main" val="257547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Диаграмма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0503098"/>
              </p:ext>
            </p:extLst>
          </p:nvPr>
        </p:nvGraphicFramePr>
        <p:xfrm>
          <a:off x="6300192" y="2113574"/>
          <a:ext cx="2502024" cy="2739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0" name="Диаграмма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4586508"/>
              </p:ext>
            </p:extLst>
          </p:nvPr>
        </p:nvGraphicFramePr>
        <p:xfrm>
          <a:off x="3306201" y="2467981"/>
          <a:ext cx="2903676" cy="2450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9" name="Диаграмма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4255922"/>
              </p:ext>
            </p:extLst>
          </p:nvPr>
        </p:nvGraphicFramePr>
        <p:xfrm>
          <a:off x="-36512" y="2462683"/>
          <a:ext cx="3735879" cy="2704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2D83-F76D-4C3E-975D-9E2DB72B0147}" type="slidenum">
              <a:rPr lang="ru-RU" smtClean="0"/>
              <a:t>10</a:t>
            </a:fld>
            <a:endParaRPr lang="ru-RU" dirty="0"/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0" y="0"/>
            <a:ext cx="9144000" cy="9398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/>
              <a:t>          </a:t>
            </a:r>
            <a:r>
              <a:rPr lang="ru-RU" sz="3600" b="1" dirty="0" smtClean="0">
                <a:solidFill>
                  <a:srgbClr val="0099FF"/>
                </a:solidFill>
                <a:latin typeface="Times New Roman" pitchFamily="18" charset="0"/>
                <a:cs typeface="Times New Roman" pitchFamily="18" charset="0"/>
              </a:rPr>
              <a:t>Кондопожский муниципальный район</a:t>
            </a:r>
            <a:endParaRPr lang="ru-RU" sz="3600" b="1" dirty="0">
              <a:solidFill>
                <a:srgbClr val="00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Выгнутая вниз стрелка 2"/>
          <p:cNvSpPr/>
          <p:nvPr/>
        </p:nvSpPr>
        <p:spPr>
          <a:xfrm rot="10800000">
            <a:off x="2289910" y="3201090"/>
            <a:ext cx="1755673" cy="396920"/>
          </a:xfrm>
          <a:prstGeom prst="curvedUp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3490407" y="2016406"/>
            <a:ext cx="1782451" cy="576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Темп роста 202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 202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году составил 7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4,5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% 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Выгнутая вниз стрелка 13"/>
          <p:cNvSpPr/>
          <p:nvPr/>
        </p:nvSpPr>
        <p:spPr>
          <a:xfrm rot="10800000">
            <a:off x="5058548" y="3201090"/>
            <a:ext cx="2056365" cy="396920"/>
          </a:xfrm>
          <a:prstGeom prst="curvedUp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6762824" y="2001016"/>
            <a:ext cx="1782451" cy="576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Темп роста 202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 202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году составил 82,23 % 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31226" y="5157192"/>
            <a:ext cx="43249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(2024 год -</a:t>
            </a:r>
            <a:r>
              <a:rPr lang="en-US" sz="9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9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млн. </a:t>
            </a:r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руб., с ростом в 2025 году на 5,8 </a:t>
            </a:r>
            <a:r>
              <a:rPr lang="ru-RU" sz="9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.) 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87818" y="5333154"/>
            <a:ext cx="40407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(2024 год -1,4 </a:t>
            </a:r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млн. </a:t>
            </a:r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руб., с ростом в 2025 году на 0,3 </a:t>
            </a:r>
            <a:r>
              <a:rPr lang="ru-RU" sz="9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.) 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31048" y="5595472"/>
            <a:ext cx="50292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(2024 год -16,8 </a:t>
            </a:r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млн. </a:t>
            </a:r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руб., с уменьшением в 2025 году на 15,9 </a:t>
            </a:r>
            <a:r>
              <a:rPr lang="ru-RU" sz="9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.) 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10848" y="5784437"/>
            <a:ext cx="49317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(2024 год - 742,8 млн. руб., с уменьшением в 2025 году на 176,1 </a:t>
            </a:r>
            <a:r>
              <a:rPr lang="ru-RU" sz="9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.) 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884792" y="1736826"/>
            <a:ext cx="1656184" cy="43204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2025 год</a:t>
            </a:r>
            <a:endParaRPr lang="ru-RU" sz="1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3846977" y="1736825"/>
            <a:ext cx="1069312" cy="43204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 2026 год</a:t>
            </a:r>
            <a:endParaRPr lang="ru-RU" sz="1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7218561" y="1733999"/>
            <a:ext cx="1656184" cy="43204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2027 год</a:t>
            </a:r>
            <a:endParaRPr lang="ru-RU" sz="1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31048" y="6380658"/>
            <a:ext cx="422107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(2024 год - 5,2 млн. руб., с уменьшением на 2025 год на 1,5 </a:t>
            </a:r>
            <a:r>
              <a:rPr lang="ru-RU" sz="9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.) 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0545" y="2031796"/>
            <a:ext cx="17760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Темп роста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году составил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74,6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Заголовок 1"/>
          <p:cNvSpPr txBox="1">
            <a:spLocks/>
          </p:cNvSpPr>
          <p:nvPr/>
        </p:nvSpPr>
        <p:spPr>
          <a:xfrm>
            <a:off x="755576" y="939800"/>
            <a:ext cx="7840663" cy="689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20000"/>
              </a:spcBef>
            </a:pPr>
            <a:r>
              <a:rPr lang="ru-RU" sz="1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Основные расходы бюджета </a:t>
            </a:r>
            <a:br>
              <a:rPr lang="ru-RU" sz="1400" b="1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Кондопожского муниципального района за счет целевых межбюджетных трансфертов план на 2024 год, проект на  2025 год и плановый период 2026 и 2027 годов </a:t>
            </a:r>
            <a:r>
              <a:rPr lang="ru-RU" sz="1400" b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0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(в млн. рублей)</a:t>
            </a:r>
            <a:endParaRPr lang="ru-RU" sz="10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618187" y="5026085"/>
            <a:ext cx="2483768" cy="16004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за счет средств межбюджетных трансфертов всего:</a:t>
            </a:r>
          </a:p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2024 год: 846,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2025 год: 63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3,0 (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-21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5)</a:t>
            </a:r>
            <a:endParaRPr lang="ru-RU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2026 год: 471,6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- 1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61,4)</a:t>
            </a:r>
            <a:endParaRPr lang="ru-RU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2027 год:421,6   -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50,0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2" name="Диаграмма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4905112"/>
              </p:ext>
            </p:extLst>
          </p:nvPr>
        </p:nvGraphicFramePr>
        <p:xfrm>
          <a:off x="-1350874" y="5137733"/>
          <a:ext cx="4291900" cy="1927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1312004" y="6191647"/>
            <a:ext cx="477472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(2024 год - 47,4 млн. руб., с уменьшением в 2025 году на 1,2 </a:t>
            </a:r>
            <a:r>
              <a:rPr lang="ru-RU" sz="9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.) 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752315" y="6564968"/>
            <a:ext cx="42766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(2024 год - 2,6 млн. руб., с уменьшением в 2025 году на 0,5 </a:t>
            </a:r>
            <a:r>
              <a:rPr lang="ru-RU" sz="9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.) 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370876" y="5978565"/>
            <a:ext cx="45692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(2024 год - 9,1 млн. руб., с уменьшением в 2025 году на 0,5 </a:t>
            </a:r>
            <a:r>
              <a:rPr lang="ru-RU" sz="9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.) 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25343" y="4918363"/>
            <a:ext cx="43249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ЖКХ (2024 год -18,</a:t>
            </a:r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млн. 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руб., в 2025 году не планируется) 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76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2D83-F76D-4C3E-975D-9E2DB72B0147}" type="slidenum">
              <a:rPr lang="ru-RU" smtClean="0"/>
              <a:t>11</a:t>
            </a:fld>
            <a:endParaRPr lang="ru-RU" dirty="0"/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0" y="0"/>
            <a:ext cx="9144000" cy="9398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smtClean="0"/>
              <a:t>          </a:t>
            </a:r>
            <a:r>
              <a:rPr lang="ru-RU" sz="3600" b="1" dirty="0" err="1" smtClean="0">
                <a:solidFill>
                  <a:srgbClr val="0099FF"/>
                </a:solidFill>
                <a:latin typeface="Times New Roman" pitchFamily="18" charset="0"/>
                <a:cs typeface="Times New Roman" pitchFamily="18" charset="0"/>
              </a:rPr>
              <a:t>Кондопожский</a:t>
            </a:r>
            <a:r>
              <a:rPr lang="ru-RU" sz="3600" b="1" dirty="0" smtClean="0">
                <a:solidFill>
                  <a:srgbClr val="0099FF"/>
                </a:solidFill>
                <a:latin typeface="Times New Roman" pitchFamily="18" charset="0"/>
                <a:cs typeface="Times New Roman" pitchFamily="18" charset="0"/>
              </a:rPr>
              <a:t> муниципальный район</a:t>
            </a:r>
            <a:endParaRPr lang="ru-RU" sz="3600" b="1" dirty="0">
              <a:solidFill>
                <a:srgbClr val="00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3608" y="1052736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Целевые показатели средней заработной платы отдельных категорий работников </a:t>
            </a:r>
            <a:r>
              <a:rPr lang="ru-RU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pPr algn="ctr"/>
            <a:r>
              <a:rPr lang="ru-RU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(в рублях) </a:t>
            </a:r>
            <a:endParaRPr lang="ru-RU" sz="1100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830435"/>
              </p:ext>
            </p:extLst>
          </p:nvPr>
        </p:nvGraphicFramePr>
        <p:xfrm>
          <a:off x="395535" y="1976066"/>
          <a:ext cx="8363273" cy="4093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2222"/>
                <a:gridCol w="1312666"/>
                <a:gridCol w="1491666"/>
                <a:gridCol w="1491666"/>
                <a:gridCol w="1451888"/>
                <a:gridCol w="1223165"/>
              </a:tblGrid>
              <a:tr h="39446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наименование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Целевое значение на 2023 г (по состоянию на 01.01.23)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Целевое значение на 2023 год (по состоянию на 01.09.2023 г)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Целевое значение на 2024 год (по состоянию на 01.01.2024 г)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Целевое значение на 2024 год (по состоянию на 01.11.2024 г)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Целевое значение на 2025 год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021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Распоряжение Правительства РК №1253р-П от 16.12.22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Распоряжение Правительства РК №810р-П от 04.08.23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Распоряжение Правительства РК №181р-П от 27.02.24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Распоряжение Правительства РК №1008р-П от 29.08.24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590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педагогических работников дошкольных образовательных учреждений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45 301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46 301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49 300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53 011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53 011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5799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педагогических работников общеобразовательных учреждений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41 846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43 997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46 850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52 160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52 160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931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педагогических работников дополнительного образования детей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46 602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47 290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50 361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54 718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54 718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10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работников культуры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34 934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36 521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38 890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42 601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42 601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59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МРОТ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01.01.2023 г -16242 (с1,65-26799,3)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01.01.2023 г -16242 (с1,65-26799,3)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01.01.2024 – 19242 на 18,4% (с 1,65-31749,30)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01.01.2024 – 19242 на 18,4% (с 1,65-31749,30)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01.01.2025 – 22440 на </a:t>
                      </a:r>
                      <a:r>
                        <a:rPr lang="ru-RU" sz="10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16,6 % </a:t>
                      </a:r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 1,65-37026)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35" marR="7735" marT="7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448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2D83-F76D-4C3E-975D-9E2DB72B0147}" type="slidenum">
              <a:rPr lang="ru-RU" smtClean="0"/>
              <a:t>12</a:t>
            </a:fld>
            <a:endParaRPr lang="ru-RU" dirty="0"/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0" y="0"/>
            <a:ext cx="9144000" cy="9398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/>
              <a:t>          </a:t>
            </a:r>
            <a:r>
              <a:rPr lang="ru-RU" sz="3600" b="1" dirty="0" smtClean="0">
                <a:solidFill>
                  <a:srgbClr val="0099FF"/>
                </a:solidFill>
                <a:latin typeface="Times New Roman" pitchFamily="18" charset="0"/>
                <a:cs typeface="Times New Roman" pitchFamily="18" charset="0"/>
              </a:rPr>
              <a:t>Кондопожский муниципальный район</a:t>
            </a:r>
            <a:endParaRPr lang="ru-RU" sz="3600" b="1" dirty="0">
              <a:solidFill>
                <a:srgbClr val="00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51668" y="1196752"/>
            <a:ext cx="7840663" cy="58180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7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Социально-значимые расходы </a:t>
            </a:r>
            <a:r>
              <a:rPr lang="ru-RU" sz="1700" b="1" dirty="0">
                <a:latin typeface="Times New Roman" pitchFamily="18" charset="0"/>
                <a:ea typeface="+mn-ea"/>
                <a:cs typeface="Times New Roman" pitchFamily="18" charset="0"/>
              </a:rPr>
              <a:t>бюджета Кондопожского муниципального района </a:t>
            </a:r>
            <a:r>
              <a:rPr lang="ru-RU" sz="17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оценка 202</a:t>
            </a:r>
            <a:r>
              <a:rPr lang="en-US" sz="17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4</a:t>
            </a:r>
            <a:r>
              <a:rPr lang="ru-RU" sz="17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700" b="1" dirty="0">
                <a:latin typeface="Times New Roman" pitchFamily="18" charset="0"/>
                <a:ea typeface="+mn-ea"/>
                <a:cs typeface="Times New Roman" pitchFamily="18" charset="0"/>
              </a:rPr>
              <a:t>года, проект </a:t>
            </a:r>
            <a:r>
              <a:rPr lang="ru-RU" sz="17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202</a:t>
            </a:r>
            <a:r>
              <a:rPr lang="en-US" sz="17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5</a:t>
            </a:r>
            <a:r>
              <a:rPr lang="ru-RU" sz="17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700" b="1" dirty="0">
                <a:latin typeface="Times New Roman" pitchFamily="18" charset="0"/>
                <a:ea typeface="+mn-ea"/>
                <a:cs typeface="Times New Roman" pitchFamily="18" charset="0"/>
              </a:rPr>
              <a:t>года </a:t>
            </a:r>
            <a:br>
              <a:rPr lang="ru-RU" sz="17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700" b="1" dirty="0">
                <a:latin typeface="Times New Roman" pitchFamily="18" charset="0"/>
                <a:ea typeface="+mn-ea"/>
                <a:cs typeface="Times New Roman" pitchFamily="18" charset="0"/>
              </a:rPr>
              <a:t>за счет средств местного бюджета</a:t>
            </a:r>
            <a:br>
              <a:rPr lang="ru-RU" sz="17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(в млн. рублей)</a:t>
            </a:r>
            <a:endParaRPr lang="ru-RU" sz="14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9452"/>
              </p:ext>
            </p:extLst>
          </p:nvPr>
        </p:nvGraphicFramePr>
        <p:xfrm>
          <a:off x="539552" y="2276872"/>
          <a:ext cx="8352928" cy="319210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91425"/>
                <a:gridCol w="1248796"/>
                <a:gridCol w="1046306"/>
                <a:gridCol w="1003140"/>
                <a:gridCol w="1125242"/>
                <a:gridCol w="1138019"/>
              </a:tblGrid>
              <a:tr h="12241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202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</a:t>
                      </a:r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Решения на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  <a:r>
                        <a:rPr lang="en-US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 на 2025 год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2025 года</a:t>
                      </a:r>
                    </a:p>
                    <a:p>
                      <a:pPr algn="ctr" fontAlgn="ctr"/>
                      <a:r>
                        <a:rPr lang="ru-RU" sz="12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 текущему году </a:t>
                      </a:r>
                    </a:p>
                    <a:p>
                      <a:pPr algn="ctr" fontAlgn="ctr"/>
                      <a:r>
                        <a:rPr lang="ru-RU" sz="105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(без кредиторской задолженности)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оценки 2025 года к проекту 2025 года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696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4006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Заработная плата и начисления на выплаты по оплате труда 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313,3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318,6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341,9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0366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Коммунальные услуги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1,9*</a:t>
                      </a:r>
                    </a:p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 -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9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кредиторская задолженность в сумме -3,4 </a:t>
                      </a:r>
                      <a:r>
                        <a:rPr lang="ru-RU" sz="9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млн.рублей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45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338,9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22,7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23,3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12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2D83-F76D-4C3E-975D-9E2DB72B0147}" type="slidenum">
              <a:rPr lang="ru-RU" smtClean="0"/>
              <a:t>13</a:t>
            </a:fld>
            <a:endParaRPr lang="ru-RU" dirty="0"/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0" y="0"/>
            <a:ext cx="9144000" cy="9398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/>
              <a:t>          </a:t>
            </a:r>
            <a:r>
              <a:rPr lang="ru-RU" sz="3600" b="1" dirty="0" smtClean="0">
                <a:solidFill>
                  <a:srgbClr val="0099FF"/>
                </a:solidFill>
                <a:latin typeface="Times New Roman" pitchFamily="18" charset="0"/>
                <a:cs typeface="Times New Roman" pitchFamily="18" charset="0"/>
              </a:rPr>
              <a:t>Кондопожский муниципальный район</a:t>
            </a:r>
            <a:endParaRPr lang="ru-RU" sz="3600" b="1" dirty="0">
              <a:solidFill>
                <a:srgbClr val="00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4935" y="980728"/>
            <a:ext cx="87129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бюджета Кондопожского муниципального района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факт 2023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года,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план на 2024 год и проект 2025 год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 счет средств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субвенции на образование</a:t>
            </a:r>
            <a:r>
              <a:rPr lang="ru-RU" b="1" dirty="0">
                <a:solidFill>
                  <a:srgbClr val="542A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rgbClr val="542A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  (в млн. рублей)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196349"/>
              </p:ext>
            </p:extLst>
          </p:nvPr>
        </p:nvGraphicFramePr>
        <p:xfrm>
          <a:off x="299191" y="2057946"/>
          <a:ext cx="8272774" cy="433269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126112"/>
                <a:gridCol w="1060705"/>
                <a:gridCol w="1060705"/>
                <a:gridCol w="1060705"/>
                <a:gridCol w="1058526"/>
                <a:gridCol w="1032500"/>
                <a:gridCol w="873521"/>
              </a:tblGrid>
              <a:tr h="12961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 202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Предусмотрено на 202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 расходов на 2024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</a:t>
                      </a:r>
                      <a:r>
                        <a:rPr lang="ru-RU" sz="14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2025 год </a:t>
                      </a:r>
                      <a:r>
                        <a:rPr lang="ru-RU" sz="1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 учетом </a:t>
                      </a:r>
                      <a:r>
                        <a:rPr lang="ru-RU" sz="10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увел.МРОТ</a:t>
                      </a:r>
                      <a:r>
                        <a:rPr lang="ru-RU" sz="1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 01.01.2025)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Решения на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2025 год </a:t>
                      </a:r>
                      <a:r>
                        <a:rPr lang="ru-RU" sz="1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(95% по ЗРК от норматива)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пост.№48-П на 2025 год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(100% по нормативам)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181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lang="ru-RU" sz="14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763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Заработная плата и начисления на выплаты по оплате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труда, в том числе: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484,9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498,5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521,9</a:t>
                      </a:r>
                    </a:p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доп.потр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23,4 </a:t>
                      </a:r>
                      <a:r>
                        <a:rPr lang="ru-RU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537,6</a:t>
                      </a:r>
                    </a:p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(увел, к  2024 г на 15,7 </a:t>
                      </a:r>
                      <a:r>
                        <a:rPr lang="ru-RU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492,1</a:t>
                      </a:r>
                    </a:p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(доп.потр.45,5 </a:t>
                      </a:r>
                      <a:r>
                        <a:rPr lang="ru-RU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518,1</a:t>
                      </a:r>
                      <a:endParaRPr lang="ru-RU" sz="14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188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дошкольное образование в том числе: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185,7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191,2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209,7 </a:t>
                      </a:r>
                      <a:r>
                        <a:rPr kumimoji="0" lang="ru-RU" sz="1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(сверх норматива 63,1 </a:t>
                      </a:r>
                      <a:r>
                        <a:rPr kumimoji="0" lang="ru-RU" sz="10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млн.руб</a:t>
                      </a:r>
                      <a:r>
                        <a:rPr kumimoji="0" lang="ru-RU" sz="1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188,8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(сверх норматива 42,2 </a:t>
                      </a:r>
                      <a:r>
                        <a:rPr kumimoji="0" lang="ru-RU" sz="10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млн.руб</a:t>
                      </a:r>
                      <a:r>
                        <a:rPr kumimoji="0" lang="ru-RU" sz="1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146,6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188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МДОУ № 20 «Колосок»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161,4</a:t>
                      </a:r>
                      <a:endParaRPr lang="ru-RU" sz="14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166,2</a:t>
                      </a:r>
                      <a:endParaRPr lang="ru-RU" sz="14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172,9</a:t>
                      </a:r>
                      <a:endParaRPr lang="ru-RU" sz="14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181,1 </a:t>
                      </a:r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(сверх норматива 59,9 </a:t>
                      </a:r>
                      <a:r>
                        <a:rPr lang="ru-RU" sz="10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163,1</a:t>
                      </a:r>
                      <a:r>
                        <a:rPr kumimoji="0" lang="ru-RU" sz="1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(сверх норматива 41,9 </a:t>
                      </a:r>
                      <a:r>
                        <a:rPr kumimoji="0" lang="ru-RU" sz="10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млн.руб</a:t>
                      </a:r>
                      <a:r>
                        <a:rPr kumimoji="0" lang="ru-RU" sz="1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 fontAlgn="ctr"/>
                      <a:endParaRPr lang="ru-RU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121,2</a:t>
                      </a:r>
                      <a:endParaRPr lang="ru-RU" sz="1400" i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общее образование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299,2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307,3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321,7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327,9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303,3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371,4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3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927305"/>
            <a:ext cx="8568952" cy="6294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Муниципальные программы и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непрограммное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направление деятельности бюджета</a:t>
            </a:r>
            <a:br>
              <a:rPr lang="ru-RU" sz="1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Кондопожского муниципального района на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2025 год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млн.рублей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0" y="0"/>
            <a:ext cx="9144000" cy="9398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/>
              <a:t>          </a:t>
            </a:r>
            <a:r>
              <a:rPr lang="ru-RU" sz="3600" b="1" dirty="0" smtClean="0">
                <a:solidFill>
                  <a:srgbClr val="0099FF"/>
                </a:solidFill>
                <a:latin typeface="Times New Roman" pitchFamily="18" charset="0"/>
                <a:cs typeface="Times New Roman" pitchFamily="18" charset="0"/>
              </a:rPr>
              <a:t>Кондопожский муниципальный район</a:t>
            </a:r>
            <a:endParaRPr lang="ru-RU" sz="3600" b="1" dirty="0">
              <a:solidFill>
                <a:srgbClr val="00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010400" y="6525344"/>
            <a:ext cx="2133600" cy="365125"/>
          </a:xfrm>
        </p:spPr>
        <p:txBody>
          <a:bodyPr/>
          <a:lstStyle/>
          <a:p>
            <a:fld id="{470E2D83-F76D-4C3E-975D-9E2DB72B0147}" type="slidenum">
              <a:rPr lang="ru-RU" smtClean="0"/>
              <a:t>14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269230"/>
              </p:ext>
            </p:extLst>
          </p:nvPr>
        </p:nvGraphicFramePr>
        <p:xfrm>
          <a:off x="467545" y="1600200"/>
          <a:ext cx="8208910" cy="48531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7243"/>
                <a:gridCol w="1561392"/>
                <a:gridCol w="1449695"/>
                <a:gridCol w="1449695"/>
                <a:gridCol w="980885"/>
              </a:tblGrid>
              <a:tr h="197846">
                <a:tc rowSpan="2">
                  <a:txBody>
                    <a:bodyPr/>
                    <a:lstStyle/>
                    <a:p>
                      <a:pPr algn="ctr"/>
                      <a:r>
                        <a:rPr lang="ru-RU" sz="7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7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en-US" sz="7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7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</a:p>
                    <a:p>
                      <a:pPr algn="ctr"/>
                      <a:r>
                        <a:rPr lang="ru-RU" sz="7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</a:t>
                      </a: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7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вес, %</a:t>
                      </a: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56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местный бюджет</a:t>
                      </a: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целевые безвозмездные поступления </a:t>
                      </a: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613">
                <a:tc>
                  <a:txBody>
                    <a:bodyPr/>
                    <a:lstStyle/>
                    <a:p>
                      <a:pPr algn="ctr"/>
                      <a:r>
                        <a:rPr lang="ru-RU" sz="7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85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реализацию муниципальных программ всего, в том числе: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92,92%</a:t>
                      </a:r>
                      <a:endParaRPr lang="ru-RU" sz="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85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поддержка населения Кондопожского муниципального района»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4,42%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85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в Кондопожском муниципальном районе»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809,9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72,04%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90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«Культура в Кондопожском муниципальном районе»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2,25%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7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системы защиты населения и территории от последствий чрезвычайных ситуаций и профилактика терроризма»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80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«Комплексное развитие коммунальной инфраструктуры Кондопожского муниципального района»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0,37%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80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«Поддержка малого и среднего предпринимательства в Кондопожском муниципальном районе»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0,01%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7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«Развитие физической культуры и массового спорта, формирование здорового образа жизни населения Кондопожского муниципального района»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4,27%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90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«Управление муниципальными финансами»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9,55%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90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Непрограммные направления деятельности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7,08%</a:t>
                      </a:r>
                      <a:endParaRPr lang="ru-RU" sz="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8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100,00%</a:t>
                      </a:r>
                      <a:endParaRPr lang="ru-RU" sz="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811" marR="45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358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1052737"/>
            <a:ext cx="9144000" cy="288031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20000"/>
              </a:spcBef>
              <a:buFont typeface="Arial" charset="0"/>
            </a:pPr>
            <a:r>
              <a:rPr lang="ru-RU" sz="1800" b="1" dirty="0">
                <a:latin typeface="Times New Roman" pitchFamily="18" charset="0"/>
                <a:ea typeface="+mn-ea"/>
                <a:cs typeface="Times New Roman" pitchFamily="18" charset="0"/>
              </a:rPr>
              <a:t>Муниципальный </a:t>
            </a:r>
            <a:r>
              <a:rPr lang="ru-RU" sz="1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долг Кондопожского </a:t>
            </a:r>
            <a:r>
              <a:rPr lang="ru-RU" sz="1800" b="1" dirty="0">
                <a:latin typeface="Times New Roman" pitchFamily="18" charset="0"/>
                <a:ea typeface="+mn-ea"/>
                <a:cs typeface="Times New Roman" pitchFamily="18" charset="0"/>
              </a:rPr>
              <a:t>муниципального </a:t>
            </a:r>
            <a:r>
              <a:rPr lang="ru-RU" sz="1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района </a:t>
            </a:r>
            <a:r>
              <a:rPr lang="ru-RU" sz="9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(в млн. рублей)</a:t>
            </a:r>
            <a:endParaRPr lang="ru-RU" sz="9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0" y="0"/>
            <a:ext cx="9144000" cy="9398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/>
              <a:t>          </a:t>
            </a:r>
            <a:r>
              <a:rPr lang="ru-RU" sz="3600" b="1" dirty="0" smtClean="0">
                <a:solidFill>
                  <a:srgbClr val="0099FF"/>
                </a:solidFill>
                <a:latin typeface="Times New Roman" pitchFamily="18" charset="0"/>
                <a:cs typeface="Times New Roman" pitchFamily="18" charset="0"/>
              </a:rPr>
              <a:t>Кондопожский муниципальный район</a:t>
            </a:r>
            <a:endParaRPr lang="ru-RU" sz="3600" b="1" dirty="0">
              <a:solidFill>
                <a:srgbClr val="00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823683" y="6453336"/>
            <a:ext cx="2133600" cy="365125"/>
          </a:xfrm>
        </p:spPr>
        <p:txBody>
          <a:bodyPr/>
          <a:lstStyle/>
          <a:p>
            <a:fld id="{470E2D83-F76D-4C3E-975D-9E2DB72B0147}" type="slidenum">
              <a:rPr lang="ru-RU" smtClean="0"/>
              <a:t>15</a:t>
            </a:fld>
            <a:endParaRPr lang="ru-RU" dirty="0"/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668509"/>
              </p:ext>
            </p:extLst>
          </p:nvPr>
        </p:nvGraphicFramePr>
        <p:xfrm>
          <a:off x="1835696" y="5733256"/>
          <a:ext cx="5454764" cy="94639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63691"/>
                <a:gridCol w="1363691"/>
                <a:gridCol w="1363691"/>
                <a:gridCol w="1363691"/>
              </a:tblGrid>
              <a:tr h="323557">
                <a:tc gridSpan="4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 на обслуживание долга по годам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млн. рублей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1419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2025 год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2026 год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2027 год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1419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5,5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5,7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4,2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691680" y="167955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83868" y="2095054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96,3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45571" y="1956555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45,3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38433" y="2039705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7038433" y="4066041"/>
            <a:ext cx="844542" cy="28383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50%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5983559"/>
              </p:ext>
            </p:extLst>
          </p:nvPr>
        </p:nvGraphicFramePr>
        <p:xfrm>
          <a:off x="791580" y="3861047"/>
          <a:ext cx="7560840" cy="16078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Овал 21"/>
          <p:cNvSpPr/>
          <p:nvPr/>
        </p:nvSpPr>
        <p:spPr>
          <a:xfrm>
            <a:off x="2150848" y="4066041"/>
            <a:ext cx="844542" cy="28383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 17</a:t>
            </a:r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84%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4619302" y="4091870"/>
            <a:ext cx="844542" cy="28383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00%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" name="Диаграмма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0461696"/>
              </p:ext>
            </p:extLst>
          </p:nvPr>
        </p:nvGraphicFramePr>
        <p:xfrm>
          <a:off x="395536" y="2039705"/>
          <a:ext cx="7920880" cy="2023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8922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2D83-F76D-4C3E-975D-9E2DB72B0147}" type="slidenum">
              <a:rPr lang="ru-RU" smtClean="0"/>
              <a:t>16</a:t>
            </a:fld>
            <a:endParaRPr lang="ru-RU" dirty="0"/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0" y="0"/>
            <a:ext cx="9144000" cy="9398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/>
              <a:t>          </a:t>
            </a:r>
            <a:r>
              <a:rPr lang="ru-RU" sz="3600" b="1" dirty="0" smtClean="0">
                <a:solidFill>
                  <a:srgbClr val="0099FF"/>
                </a:solidFill>
                <a:latin typeface="Times New Roman" pitchFamily="18" charset="0"/>
                <a:cs typeface="Times New Roman" pitchFamily="18" charset="0"/>
              </a:rPr>
              <a:t>Кондопожский муниципальный район</a:t>
            </a:r>
            <a:endParaRPr lang="ru-RU" sz="3600" b="1" dirty="0">
              <a:solidFill>
                <a:srgbClr val="00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980728"/>
            <a:ext cx="89289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ПОДРОБНОЕ ОЗНАКОМЛЕНИЕ С ПОКАЗАТЕЛЯМИ ПРОЕКТА БЮДЖЕТА</a:t>
            </a:r>
          </a:p>
          <a:p>
            <a:pPr algn="ctr"/>
            <a:r>
              <a:rPr lang="en-US" sz="2400" dirty="0">
                <a:hlinkClick r:id="rId3"/>
              </a:rPr>
              <a:t>https://kmr10.ru</a:t>
            </a:r>
            <a:r>
              <a:rPr lang="en-US" sz="2400" dirty="0" smtClean="0">
                <a:hlinkClick r:id="rId3"/>
              </a:rPr>
              <a:t>/</a:t>
            </a:r>
            <a:endParaRPr lang="ru-RU" sz="2400" dirty="0" smtClean="0"/>
          </a:p>
          <a:p>
            <a:pPr algn="ctr"/>
            <a:r>
              <a:rPr lang="ru-RU" sz="2400" dirty="0" smtClean="0"/>
              <a:t>Деятельность/Финансы/ Составление проекта бюджета/ </a:t>
            </a:r>
            <a:r>
              <a:rPr lang="ru-RU" sz="2400" dirty="0" err="1" smtClean="0"/>
              <a:t>Кондопожский</a:t>
            </a:r>
            <a:r>
              <a:rPr lang="ru-RU" sz="2400" dirty="0" smtClean="0"/>
              <a:t> муниципальный район/2025-2027 годы </a:t>
            </a:r>
            <a:endParaRPr lang="ru-R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502" y="2919720"/>
            <a:ext cx="6866995" cy="3677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-16889" y="939800"/>
            <a:ext cx="8964488" cy="838200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buFont typeface="Arial" charset="0"/>
            </a:pPr>
            <a:r>
              <a:rPr lang="ru-RU" sz="20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Динамика основных характеристик бюджета </a:t>
            </a:r>
            <a:br>
              <a:rPr lang="ru-RU" sz="2000" b="1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Кондопожского муниципального района </a:t>
            </a:r>
            <a:r>
              <a:rPr lang="ru-RU" sz="105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(в млн. рублей)</a:t>
            </a:r>
            <a:endParaRPr lang="ru-RU" sz="105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0" y="0"/>
            <a:ext cx="9144000" cy="9398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/>
              <a:t>          </a:t>
            </a:r>
            <a:r>
              <a:rPr lang="ru-RU" sz="3600" b="1" dirty="0" smtClean="0">
                <a:solidFill>
                  <a:srgbClr val="0099FF"/>
                </a:solidFill>
                <a:latin typeface="Times New Roman" pitchFamily="18" charset="0"/>
                <a:cs typeface="Times New Roman" pitchFamily="18" charset="0"/>
              </a:rPr>
              <a:t>Кондопожский муниципальный район</a:t>
            </a:r>
            <a:endParaRPr lang="ru-RU" sz="3600" b="1" dirty="0">
              <a:solidFill>
                <a:srgbClr val="00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2D83-F76D-4C3E-975D-9E2DB72B0147}" type="slidenum">
              <a:rPr lang="ru-RU" smtClean="0"/>
              <a:t>2</a:t>
            </a:fld>
            <a:endParaRPr lang="ru-RU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4576192"/>
              </p:ext>
            </p:extLst>
          </p:nvPr>
        </p:nvGraphicFramePr>
        <p:xfrm>
          <a:off x="827584" y="2057400"/>
          <a:ext cx="7587753" cy="4179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614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0" y="0"/>
            <a:ext cx="9144000" cy="9398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/>
              <a:t>          </a:t>
            </a:r>
            <a:r>
              <a:rPr lang="ru-RU" sz="3600" b="1" dirty="0" smtClean="0">
                <a:solidFill>
                  <a:srgbClr val="0099FF"/>
                </a:solidFill>
                <a:latin typeface="Times New Roman" pitchFamily="18" charset="0"/>
                <a:cs typeface="Times New Roman" pitchFamily="18" charset="0"/>
              </a:rPr>
              <a:t>Кондопожский муниципальный район</a:t>
            </a:r>
            <a:endParaRPr lang="ru-RU" sz="3600" b="1" dirty="0">
              <a:solidFill>
                <a:srgbClr val="00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51668" y="1124744"/>
            <a:ext cx="7840663" cy="790575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20000"/>
              </a:spcBef>
            </a:pPr>
            <a:r>
              <a:rPr lang="ru-RU" sz="2000" b="1" dirty="0">
                <a:latin typeface="Times New Roman" pitchFamily="18" charset="0"/>
                <a:ea typeface="+mn-ea"/>
                <a:cs typeface="Times New Roman" pitchFamily="18" charset="0"/>
              </a:rPr>
              <a:t>Динамика структуры доходов бюджета</a:t>
            </a:r>
            <a:br>
              <a:rPr lang="ru-RU" sz="20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ea typeface="+mn-ea"/>
                <a:cs typeface="Times New Roman" pitchFamily="18" charset="0"/>
              </a:rPr>
              <a:t>Кондопожского муниципального района</a:t>
            </a:r>
            <a:r>
              <a:rPr lang="en-US" sz="2000" b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b="1" dirty="0"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lang="ru-RU" sz="1200" b="1" dirty="0">
                <a:latin typeface="Times New Roman" pitchFamily="18" charset="0"/>
                <a:ea typeface="+mn-ea"/>
                <a:cs typeface="Times New Roman" pitchFamily="18" charset="0"/>
              </a:rPr>
              <a:t>в млн. рублей)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2D83-F76D-4C3E-975D-9E2DB72B0147}" type="slidenum">
              <a:rPr lang="ru-RU" smtClean="0"/>
              <a:t>3</a:t>
            </a:fld>
            <a:endParaRPr lang="ru-RU" dirty="0"/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2952614"/>
              </p:ext>
            </p:extLst>
          </p:nvPr>
        </p:nvGraphicFramePr>
        <p:xfrm>
          <a:off x="143508" y="1916832"/>
          <a:ext cx="885698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097266" y="2060848"/>
            <a:ext cx="1872208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Дотация: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: 1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млн. рублей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млн. рублей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млн. рублей</a:t>
            </a:r>
          </a:p>
        </p:txBody>
      </p:sp>
    </p:spTree>
    <p:extLst>
      <p:ext uri="{BB962C8B-B14F-4D97-AF65-F5344CB8AC3E}">
        <p14:creationId xmlns:p14="http://schemas.microsoft.com/office/powerpoint/2010/main" val="369180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 txBox="1">
            <a:spLocks/>
          </p:cNvSpPr>
          <p:nvPr/>
        </p:nvSpPr>
        <p:spPr>
          <a:xfrm>
            <a:off x="0" y="0"/>
            <a:ext cx="9144000" cy="9398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/>
              <a:t>          </a:t>
            </a:r>
            <a:r>
              <a:rPr lang="ru-RU" sz="3600" b="1" dirty="0" smtClean="0">
                <a:solidFill>
                  <a:srgbClr val="0099FF"/>
                </a:solidFill>
                <a:latin typeface="Times New Roman" pitchFamily="18" charset="0"/>
                <a:cs typeface="Times New Roman" pitchFamily="18" charset="0"/>
              </a:rPr>
              <a:t>Кондопожский муниципальный район</a:t>
            </a:r>
            <a:endParaRPr lang="ru-RU" sz="3600" b="1" dirty="0">
              <a:solidFill>
                <a:srgbClr val="00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3" y="900552"/>
            <a:ext cx="8983953" cy="727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Динамика налоговых и неналоговых доходов </a:t>
            </a: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в бюджет  Кондопожского муниципального района за 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 год и прогноз </a:t>
            </a: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поступления 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налоговых </a:t>
            </a: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и неналоговых доходов на 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год и на плановый период 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2026 </a:t>
            </a: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2027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годов (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рублей)</a:t>
            </a:r>
          </a:p>
          <a:p>
            <a:pPr algn="ctr">
              <a:spcBef>
                <a:spcPct val="20000"/>
              </a:spcBef>
            </a:pP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957857" y="6525344"/>
            <a:ext cx="2133600" cy="365125"/>
          </a:xfrm>
        </p:spPr>
        <p:txBody>
          <a:bodyPr/>
          <a:lstStyle/>
          <a:p>
            <a:fld id="{470E2D83-F76D-4C3E-975D-9E2DB72B0147}" type="slidenum">
              <a:rPr lang="ru-RU" smtClean="0"/>
              <a:t>4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670533"/>
              </p:ext>
            </p:extLst>
          </p:nvPr>
        </p:nvGraphicFramePr>
        <p:xfrm>
          <a:off x="575557" y="1412776"/>
          <a:ext cx="7992886" cy="48960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4134"/>
                <a:gridCol w="655248"/>
                <a:gridCol w="655248"/>
                <a:gridCol w="716850"/>
                <a:gridCol w="716850"/>
                <a:gridCol w="716850"/>
                <a:gridCol w="695570"/>
                <a:gridCol w="695570"/>
                <a:gridCol w="618283"/>
                <a:gridCol w="618283"/>
              </a:tblGrid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  <a:br>
                        <a:rPr lang="ru-RU" sz="7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7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(отчет)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Планы </a:t>
                      </a:r>
                      <a:br>
                        <a:rPr lang="ru-RU" sz="7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7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2024 </a:t>
                      </a:r>
                      <a:r>
                        <a:rPr lang="ru-RU" sz="7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en-US" sz="700" b="1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r>
                        <a:rPr lang="ru-RU" sz="7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7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(на 20.11.2024</a:t>
                      </a:r>
                      <a:r>
                        <a:rPr lang="ru-RU" sz="7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Решения на 2025 год 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Отклонение 2025 года к планам 2024 года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Темп роста по отношению к 2024 году, %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Решения на 2026 год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Темп роста по отношению к 2025 году, %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Решения на 2027 год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Темп роста по отношению к 2026 году, %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838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7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7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7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6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449 730,95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516 271,89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539 805,47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23 533,58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104,56%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566 343,48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104,92%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593 442,40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104,78%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844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  <a:endParaRPr lang="ru-RU" sz="7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59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7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7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7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700" u="none" strike="noStrike" kern="120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7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7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6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доходы, в </a:t>
                      </a:r>
                      <a:r>
                        <a:rPr lang="ru-RU" sz="7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lang="ru-RU" sz="7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359 576,95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437 227,77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463 058,15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25 830,38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105,91%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490 165,87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105,85%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517 663,16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105,61%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5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  <a:endParaRPr lang="ru-RU" sz="7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352 414,18</a:t>
                      </a:r>
                      <a:endParaRPr lang="ru-RU" sz="7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380 865,65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415 471,24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34 605,59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109,09%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441 767,03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106,33%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467 590,22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105,85%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5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  <a:endParaRPr lang="ru-RU" sz="7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1 793,88</a:t>
                      </a:r>
                      <a:endParaRPr lang="ru-RU" sz="7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1 787,10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2 006,91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219,81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112,30%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2 066,84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102,99%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2 841,94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137,50%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5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УСН</a:t>
                      </a:r>
                      <a:endParaRPr lang="ru-RU" sz="7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4 435,38</a:t>
                      </a:r>
                      <a:endParaRPr lang="ru-RU" sz="7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5 550,00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5 600,00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100,90%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5 710,00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101,96%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5 845,00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102,36%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5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налог на вмененный доход </a:t>
                      </a:r>
                      <a:endParaRPr lang="ru-RU" sz="7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-170,34</a:t>
                      </a:r>
                      <a:endParaRPr lang="ru-RU" sz="7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2,58538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-2,59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0,00%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0,00%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5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 налог</a:t>
                      </a:r>
                      <a:endParaRPr lang="ru-RU" sz="7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-5 889,96</a:t>
                      </a:r>
                      <a:endParaRPr lang="ru-RU" sz="7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36 906,88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28 879,00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-8 027,88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78,25%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29 313,00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101,50%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29 898,00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102,00%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5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Налог, взимаемый в связи с применением патентной системы налогообложения</a:t>
                      </a:r>
                      <a:endParaRPr lang="ru-RU" sz="7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1 677,63</a:t>
                      </a:r>
                      <a:endParaRPr lang="ru-RU" sz="7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5 193,80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5 050,00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-143,80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97,23%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5 100,00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100,99%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5 150,00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100,98%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5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</a:t>
                      </a:r>
                      <a:endParaRPr lang="ru-RU" sz="7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5 316,18</a:t>
                      </a:r>
                      <a:endParaRPr lang="ru-RU" sz="7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6 921,76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6 051,00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-870,76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87,42%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6 209,00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102,61%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6 338,00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102,08%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5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доходы, в т.ч.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90 154,00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79 044,11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76 747,32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-2 296,78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97,09%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76 177,61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99,26%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75 779,24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99,48%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5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Доходы, получаемые в виде арендной платы за  земельных участков</a:t>
                      </a:r>
                      <a:endParaRPr lang="ru-RU" sz="7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18 620,18</a:t>
                      </a:r>
                      <a:endParaRPr lang="ru-RU" sz="7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14 059,46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19 471,52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5 412,06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138,49%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19 471,52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100,00%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19 471,52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100,00%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7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сдачи в аренду имущества</a:t>
                      </a:r>
                      <a:endParaRPr lang="ru-RU" sz="7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3 834,32</a:t>
                      </a:r>
                      <a:endParaRPr lang="ru-RU" sz="7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5 052,51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4 891,64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-160,87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96,82%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4 655,92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95,18%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4 655,92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100,00%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54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Плата по соглашениям об установлении сервитута в отношении земельных участков, находящихся в государственной или муниципальной собственности</a:t>
                      </a:r>
                      <a:endParaRPr lang="ru-RU" sz="7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22,37</a:t>
                      </a:r>
                      <a:endParaRPr lang="ru-RU" sz="7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-20,72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0,00%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0,00%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39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доходы от использования имушества</a:t>
                      </a:r>
                      <a:endParaRPr lang="ru-RU" sz="7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2 229,64</a:t>
                      </a:r>
                      <a:endParaRPr lang="ru-RU" sz="7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1 721,93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1 886,02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164,09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109,53%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1 886,02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100,00%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1 886,02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100,00%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21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Платежи за негативное воздействие на окружающую среду</a:t>
                      </a:r>
                      <a:endParaRPr lang="ru-RU" sz="7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4 940,31</a:t>
                      </a:r>
                      <a:endParaRPr lang="ru-RU" sz="7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1 576,50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1 576,50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1 576,50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100,00%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1 576,50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100,00%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86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</a:t>
                      </a:r>
                      <a:endParaRPr lang="ru-RU" sz="7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48 255,11</a:t>
                      </a:r>
                      <a:endParaRPr lang="ru-RU" sz="7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48 013,65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46 777,69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-1 235,96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97,43%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46 879,69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100,22%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46 777,69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99,78%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20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компенсации затрат государства</a:t>
                      </a:r>
                      <a:endParaRPr lang="ru-RU" sz="7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2 259,94</a:t>
                      </a:r>
                      <a:endParaRPr lang="ru-RU" sz="7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1 310,69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-1 310,69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0,00%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0,00%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20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реализации имущества</a:t>
                      </a:r>
                      <a:endParaRPr lang="ru-RU" sz="7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1 599,06</a:t>
                      </a:r>
                      <a:endParaRPr lang="ru-RU" sz="7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1 124,21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742,37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-381,84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66,03%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301,37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40,60%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0,00%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70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земельных участков</a:t>
                      </a:r>
                      <a:endParaRPr lang="ru-RU" sz="7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2 256,19</a:t>
                      </a:r>
                      <a:endParaRPr lang="ru-RU" sz="7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2 631,23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-2 631,23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0,00%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0,00%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8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Штрафы, санкции, возмещение ущерба</a:t>
                      </a:r>
                      <a:endParaRPr lang="ru-RU" sz="7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6 180,63</a:t>
                      </a:r>
                      <a:endParaRPr lang="ru-RU" sz="7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3 533,21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1 401,59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-2 131,62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39,67%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1 406,59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100,36%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1 411,59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100,36%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20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неналоговые доходы</a:t>
                      </a:r>
                      <a:endParaRPr lang="ru-RU" sz="7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-44,12</a:t>
                      </a:r>
                      <a:endParaRPr lang="ru-RU" sz="7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7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0,00 %</a:t>
                      </a:r>
                      <a:endParaRPr lang="ru-RU" sz="7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0,00%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7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0,00%</a:t>
                      </a:r>
                      <a:endParaRPr lang="ru-RU" sz="7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959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0548180"/>
              </p:ext>
            </p:extLst>
          </p:nvPr>
        </p:nvGraphicFramePr>
        <p:xfrm>
          <a:off x="2624124" y="2382473"/>
          <a:ext cx="3952875" cy="288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9617436"/>
              </p:ext>
            </p:extLst>
          </p:nvPr>
        </p:nvGraphicFramePr>
        <p:xfrm>
          <a:off x="46994" y="1456617"/>
          <a:ext cx="9108504" cy="5313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6178214"/>
              </p:ext>
            </p:extLst>
          </p:nvPr>
        </p:nvGraphicFramePr>
        <p:xfrm>
          <a:off x="60059" y="2924944"/>
          <a:ext cx="4572000" cy="1902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1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7659585"/>
              </p:ext>
            </p:extLst>
          </p:nvPr>
        </p:nvGraphicFramePr>
        <p:xfrm>
          <a:off x="5940153" y="2420888"/>
          <a:ext cx="3384376" cy="2524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2D83-F76D-4C3E-975D-9E2DB72B0147}" type="slidenum">
              <a:rPr lang="ru-RU" smtClean="0"/>
              <a:t>5</a:t>
            </a:fld>
            <a:endParaRPr lang="ru-RU" dirty="0"/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0" y="0"/>
            <a:ext cx="9144000" cy="939800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/>
              <a:t>          </a:t>
            </a:r>
            <a:r>
              <a:rPr lang="ru-RU" sz="3600" b="1" dirty="0" smtClean="0">
                <a:solidFill>
                  <a:srgbClr val="0099FF"/>
                </a:solidFill>
                <a:latin typeface="Times New Roman" pitchFamily="18" charset="0"/>
                <a:cs typeface="Times New Roman" pitchFamily="18" charset="0"/>
              </a:rPr>
              <a:t>Кондопожский муниципальный район</a:t>
            </a:r>
            <a:endParaRPr lang="ru-RU" sz="3600" b="1" dirty="0">
              <a:solidFill>
                <a:srgbClr val="00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7047" y="963929"/>
            <a:ext cx="9108504" cy="116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Основные налоговые доходы план на 2024 год,  проект на 2025 год и  плановый период 2026 и 2027 годов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в млн. рублей)</a:t>
            </a:r>
          </a:p>
          <a:p>
            <a:pPr algn="ctr">
              <a:spcBef>
                <a:spcPct val="20000"/>
              </a:spcBef>
            </a:pPr>
            <a:endParaRPr lang="ru-RU" sz="17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4099046" y="1772816"/>
            <a:ext cx="1476164" cy="64807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2026 год</a:t>
            </a:r>
            <a:endParaRPr lang="ru-RU" sz="1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6737054" y="1772816"/>
            <a:ext cx="1795386" cy="64807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2027 год</a:t>
            </a:r>
            <a:endParaRPr lang="ru-RU" sz="1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Выгнутая влево стрелка 12"/>
          <p:cNvSpPr/>
          <p:nvPr/>
        </p:nvSpPr>
        <p:spPr>
          <a:xfrm rot="5400000">
            <a:off x="5525794" y="2337816"/>
            <a:ext cx="456886" cy="1751096"/>
          </a:xfrm>
          <a:prstGeom prst="curved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10234" y="4960501"/>
            <a:ext cx="3352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(2024 год – 1,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млн.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руб.,</a:t>
            </a:r>
            <a:endParaRPr lang="en-US" sz="1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с ростом в 2025 году на 0,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59215" y="4545737"/>
            <a:ext cx="2481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(2024 год – 3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80,9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млн. </a:t>
            </a:r>
            <a:r>
              <a:rPr lang="ru-RU" sz="1000" b="1" dirty="0" err="1" smtClean="0">
                <a:latin typeface="Times New Roman" pitchFamily="18" charset="0"/>
                <a:cs typeface="Times New Roman" pitchFamily="18" charset="0"/>
              </a:rPr>
              <a:t>руб.,с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ростом в 2025 году на 3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.) 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59215" y="5360611"/>
            <a:ext cx="20727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(2024 год – 5,6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млн.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руб., 2025 год на уровне 2024 года) 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28225" y="6493530"/>
            <a:ext cx="2104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32950" y="2082391"/>
            <a:ext cx="1656184" cy="6001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темп роста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2025</a:t>
            </a:r>
            <a:endParaRPr lang="en-US" sz="1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к 2024 году 10</a:t>
            </a:r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5,9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% </a:t>
            </a:r>
            <a:endParaRPr lang="en-US" sz="1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25,8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млн. рублей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861261" y="5147955"/>
            <a:ext cx="3141106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Налоговые доходы всего: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2024 год: 437,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2025 год: 463,1 млн. рублей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5,8)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2026 год: 490,2 млн. рублей </a:t>
            </a: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+27,1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2027 год: 517,7 млн. рублей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+27,5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" name="Диаграмма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4856790"/>
              </p:ext>
            </p:extLst>
          </p:nvPr>
        </p:nvGraphicFramePr>
        <p:xfrm>
          <a:off x="-252536" y="4115469"/>
          <a:ext cx="316835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45445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2D83-F76D-4C3E-975D-9E2DB72B0147}" type="slidenum">
              <a:rPr lang="ru-RU" smtClean="0"/>
              <a:t>6</a:t>
            </a:fld>
            <a:endParaRPr lang="ru-RU" dirty="0"/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0" y="0"/>
            <a:ext cx="9144000" cy="9398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/>
              <a:t>          </a:t>
            </a:r>
            <a:r>
              <a:rPr lang="ru-RU" sz="3600" b="1" dirty="0" smtClean="0">
                <a:solidFill>
                  <a:srgbClr val="0099FF"/>
                </a:solidFill>
                <a:latin typeface="Times New Roman" pitchFamily="18" charset="0"/>
                <a:cs typeface="Times New Roman" pitchFamily="18" charset="0"/>
              </a:rPr>
              <a:t>Кондопожский муниципальный район</a:t>
            </a:r>
            <a:endParaRPr lang="ru-RU" sz="3600" b="1" dirty="0">
              <a:solidFill>
                <a:srgbClr val="00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779" y="984037"/>
            <a:ext cx="910850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неналоговые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доходы план на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год,  проект на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год и  плановый период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2026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2027 годов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(в </a:t>
            </a:r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млн. рублей)</a:t>
            </a:r>
          </a:p>
        </p:txBody>
      </p:sp>
      <p:sp>
        <p:nvSpPr>
          <p:cNvPr id="15" name="TextBox 1"/>
          <p:cNvSpPr txBox="1"/>
          <p:nvPr/>
        </p:nvSpPr>
        <p:spPr>
          <a:xfrm>
            <a:off x="827584" y="1697497"/>
            <a:ext cx="1656184" cy="43204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2025 год</a:t>
            </a:r>
            <a:endParaRPr lang="ru-RU" sz="1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4157264" y="1697497"/>
            <a:ext cx="1656184" cy="72669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2026 год</a:t>
            </a:r>
            <a:endParaRPr lang="ru-RU" sz="1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7308304" y="1695491"/>
            <a:ext cx="1656184" cy="43204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2027 год</a:t>
            </a:r>
            <a:endParaRPr lang="ru-RU" sz="1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01401" y="4651270"/>
            <a:ext cx="33267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2024 год – 14,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млн.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руб., с ростом в 2025 году на 5,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.) 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30835" y="5541704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(2024 год  - 1,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млн.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руб., с ростом в 2025 году на 0,1 </a:t>
            </a:r>
            <a:r>
              <a:rPr lang="ru-RU" sz="10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.) 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78753" y="6343104"/>
            <a:ext cx="26294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(2024 год  - 4</a:t>
            </a:r>
            <a:r>
              <a:rPr lang="en-US" sz="1000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млн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руб., с уменьшением в 2025 году на 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2,5 </a:t>
            </a:r>
            <a:r>
              <a:rPr lang="ru-RU" sz="10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.) 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16216" y="4923785"/>
            <a:ext cx="2559618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Неналоговые доходы всего: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2024 год: 7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млн. рублей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2025 год: 76,7 млн. рублей 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2,3)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2026 год: 76,2 млн. рублей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-0,5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2027 год: 75,8 млн. рублей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-0,4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" name="Диаграмма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8701600"/>
              </p:ext>
            </p:extLst>
          </p:nvPr>
        </p:nvGraphicFramePr>
        <p:xfrm>
          <a:off x="92753" y="206084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5" name="Диаграмма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4783413"/>
              </p:ext>
            </p:extLst>
          </p:nvPr>
        </p:nvGraphicFramePr>
        <p:xfrm>
          <a:off x="5781722" y="2060846"/>
          <a:ext cx="3294112" cy="2523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6" name="Диаграмма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2231865"/>
              </p:ext>
            </p:extLst>
          </p:nvPr>
        </p:nvGraphicFramePr>
        <p:xfrm>
          <a:off x="-1548680" y="4481980"/>
          <a:ext cx="4572000" cy="2613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2483768" y="5231561"/>
            <a:ext cx="37539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(2024 год  - 5,1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млн.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руб., с уменьшением в 2025 году на 0,2 </a:t>
            </a:r>
            <a:r>
              <a:rPr lang="ru-RU" sz="10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.) 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605262" y="6096135"/>
            <a:ext cx="35082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(2024 год  - 1,6 млн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руб., без изменений в 2025 году) 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1750" y="6512382"/>
            <a:ext cx="23035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компенсации затрат государства 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" name="Диаграмма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8291407"/>
              </p:ext>
            </p:extLst>
          </p:nvPr>
        </p:nvGraphicFramePr>
        <p:xfrm>
          <a:off x="2695947" y="2127540"/>
          <a:ext cx="3510136" cy="2739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10901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0" y="0"/>
            <a:ext cx="9144000" cy="9398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/>
              <a:t>          </a:t>
            </a:r>
            <a:r>
              <a:rPr lang="ru-RU" sz="3600" b="1" dirty="0" smtClean="0">
                <a:solidFill>
                  <a:srgbClr val="0099FF"/>
                </a:solidFill>
                <a:latin typeface="Times New Roman" pitchFamily="18" charset="0"/>
                <a:cs typeface="Times New Roman" pitchFamily="18" charset="0"/>
              </a:rPr>
              <a:t>Кондопожский муниципальный район</a:t>
            </a:r>
            <a:endParaRPr lang="ru-RU" sz="3600" b="1" dirty="0">
              <a:solidFill>
                <a:srgbClr val="00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51669" y="939800"/>
            <a:ext cx="7840662" cy="689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20000"/>
              </a:spcBef>
              <a:buFont typeface="Arial" charset="0"/>
            </a:pPr>
            <a:r>
              <a:rPr lang="ru-RU" sz="17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Распределение расходов по </a:t>
            </a:r>
            <a:r>
              <a:rPr lang="ru-RU" sz="1700" b="1" dirty="0">
                <a:latin typeface="Times New Roman" pitchFamily="18" charset="0"/>
                <a:ea typeface="+mn-ea"/>
                <a:cs typeface="Times New Roman" pitchFamily="18" charset="0"/>
              </a:rPr>
              <a:t>разделам </a:t>
            </a:r>
            <a:r>
              <a:rPr lang="ru-RU" sz="17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классификации расходов бюджетов </a:t>
            </a:r>
            <a:r>
              <a:rPr lang="ru-RU" sz="17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бюджета Кондопожского муниципального района </a:t>
            </a:r>
            <a:r>
              <a:rPr lang="ru-RU" sz="9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lang="ru-RU" sz="900" b="1" dirty="0">
                <a:latin typeface="Times New Roman" pitchFamily="18" charset="0"/>
                <a:ea typeface="+mn-ea"/>
                <a:cs typeface="Times New Roman" pitchFamily="18" charset="0"/>
              </a:rPr>
              <a:t>в млн. рублей)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2D83-F76D-4C3E-975D-9E2DB72B0147}" type="slidenum">
              <a:rPr lang="ru-RU" smtClean="0"/>
              <a:t>7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36490"/>
              </p:ext>
            </p:extLst>
          </p:nvPr>
        </p:nvGraphicFramePr>
        <p:xfrm>
          <a:off x="251520" y="1700808"/>
          <a:ext cx="8712967" cy="46085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08"/>
                <a:gridCol w="576064"/>
                <a:gridCol w="818724"/>
                <a:gridCol w="795545"/>
                <a:gridCol w="795545"/>
                <a:gridCol w="760447"/>
                <a:gridCol w="701951"/>
                <a:gridCol w="693176"/>
                <a:gridCol w="760447"/>
                <a:gridCol w="938860"/>
              </a:tblGrid>
              <a:tr h="6836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</a:t>
                      </a:r>
                      <a:endParaRPr lang="en-US" sz="1000" b="1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</a:t>
                      </a:r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Планы </a:t>
                      </a:r>
                    </a:p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r>
                        <a:rPr lang="ru-RU" sz="10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8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20.11.2024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г.)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к </a:t>
                      </a:r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факту</a:t>
                      </a:r>
                      <a:r>
                        <a:rPr lang="ru-RU" sz="10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Решения на 2025 год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к плану на 2024 год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Решения на 2026 год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2026 года к 2025 году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Решения </a:t>
                      </a:r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2027 год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2027 года к 2026 году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148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90,0%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138,0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101,7%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11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105,9%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105,6%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08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100,0%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100,0%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6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89,1%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116,3%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0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-18,7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176,2%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105,4%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4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                              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986,8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-27,8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796,6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-190,2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685,3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86,0%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665,4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97,1%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6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  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</a:t>
                      </a:r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-9,0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94,2%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30,9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111,2%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6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60,7%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91,0%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6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106,5%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102,3%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0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муниципального долга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</a:t>
                      </a:r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73,7%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97,6%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08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 общего характера бюджетам муниципальных образований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-6,8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75,3%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99,2%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6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Условно-утвержденные расходы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×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×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×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×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×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×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×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1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РАСХОДОВ: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1329,5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1352,8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1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1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1124,2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1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-228,6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5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87,8%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990,8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100,4%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524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Диаграмма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7091297"/>
              </p:ext>
            </p:extLst>
          </p:nvPr>
        </p:nvGraphicFramePr>
        <p:xfrm>
          <a:off x="5913276" y="2190404"/>
          <a:ext cx="3366120" cy="2523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0" name="Диаграмма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6187917"/>
              </p:ext>
            </p:extLst>
          </p:nvPr>
        </p:nvGraphicFramePr>
        <p:xfrm>
          <a:off x="2811212" y="2055515"/>
          <a:ext cx="3478931" cy="2567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2D83-F76D-4C3E-975D-9E2DB72B0147}" type="slidenum">
              <a:rPr lang="ru-RU" smtClean="0"/>
              <a:t>8</a:t>
            </a:fld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55576" y="1124744"/>
            <a:ext cx="7840663" cy="8537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20000"/>
              </a:spcBef>
            </a:pPr>
            <a:r>
              <a:rPr lang="ru-RU" sz="17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Основные отраслевые расходы бюджета </a:t>
            </a:r>
            <a:br>
              <a:rPr lang="ru-RU" sz="1700" b="1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7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Кондопожского муниципального района за счет средств местного бюджета план на 2024 год, проект на  2025 год и плановый период 2026 и 2027 годов </a:t>
            </a:r>
          </a:p>
          <a:p>
            <a:pPr>
              <a:spcBef>
                <a:spcPct val="20000"/>
              </a:spcBef>
            </a:pPr>
            <a:r>
              <a:rPr lang="ru-RU" sz="10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(в млн. рублей)</a:t>
            </a:r>
            <a:endParaRPr lang="ru-RU" sz="10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0" y="0"/>
            <a:ext cx="9144000" cy="93980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/>
              <a:t>          </a:t>
            </a:r>
            <a:r>
              <a:rPr lang="ru-RU" sz="3600" b="1" dirty="0" smtClean="0">
                <a:solidFill>
                  <a:srgbClr val="0099FF"/>
                </a:solidFill>
                <a:latin typeface="Times New Roman" pitchFamily="18" charset="0"/>
                <a:cs typeface="Times New Roman" pitchFamily="18" charset="0"/>
              </a:rPr>
              <a:t>Кондопожский муниципальный район</a:t>
            </a:r>
            <a:endParaRPr lang="ru-RU" sz="3600" b="1" dirty="0">
              <a:solidFill>
                <a:srgbClr val="00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755576" y="1989900"/>
            <a:ext cx="1656184" cy="43204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2025 год</a:t>
            </a:r>
            <a:endParaRPr lang="ru-RU" sz="1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3995935" y="2060848"/>
            <a:ext cx="1656184" cy="43204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2026 год</a:t>
            </a:r>
            <a:endParaRPr lang="ru-RU" sz="1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7238656" y="1989900"/>
            <a:ext cx="1656184" cy="43204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2027 год</a:t>
            </a:r>
            <a:endParaRPr lang="ru-RU" sz="1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25191" y="4333581"/>
            <a:ext cx="3740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(202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год -147,7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млн.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руб., с ростом в 2025 году на 2,1 млн. руб.) 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94606" y="4959519"/>
            <a:ext cx="37014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(202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год -5,0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млн.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руб., с ростом в 2025 году на 9,9 </a:t>
            </a:r>
            <a:r>
              <a:rPr lang="ru-RU" sz="10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.) 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23694" y="5662212"/>
            <a:ext cx="46164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(202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год -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5,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млн.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руб., с уменьшением в 2025 году на 1,1 </a:t>
            </a:r>
            <a:r>
              <a:rPr lang="ru-RU" sz="10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.) 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55676" y="5908112"/>
            <a:ext cx="4428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(202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год -46,3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млн.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руб., с ростом в 2025 году на 2,6 </a:t>
            </a:r>
            <a:r>
              <a:rPr lang="ru-RU" sz="10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.) 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57148" y="6190626"/>
            <a:ext cx="37870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(202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год -5,5 млн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руб., с ростом в 2025 году на 0,2 млн. руб.) 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44208" y="4713299"/>
            <a:ext cx="2304256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за счет средств местного бюджета всего:</a:t>
            </a:r>
          </a:p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год: 506,3</a:t>
            </a:r>
          </a:p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год: 4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93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 (-13,3)</a:t>
            </a:r>
          </a:p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год: 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500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 (+7,8)</a:t>
            </a:r>
          </a:p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год: 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536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 (+35,6)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" name="Диаграмма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5292945"/>
              </p:ext>
            </p:extLst>
          </p:nvPr>
        </p:nvGraphicFramePr>
        <p:xfrm>
          <a:off x="251520" y="1971406"/>
          <a:ext cx="2554027" cy="2609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3" name="Диаграмма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7256593"/>
              </p:ext>
            </p:extLst>
          </p:nvPr>
        </p:nvGraphicFramePr>
        <p:xfrm>
          <a:off x="-1620688" y="4511765"/>
          <a:ext cx="4439059" cy="2238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1438895" y="4713298"/>
            <a:ext cx="38149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(202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год -5,2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млн.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руб., с ростом в 2025 году на 0,5 </a:t>
            </a:r>
            <a:r>
              <a:rPr lang="ru-RU" sz="10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.) 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195440" y="5156340"/>
            <a:ext cx="44566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(202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год -2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4,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млн.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руб., с уменьшением в 2025 году на 14,3 </a:t>
            </a:r>
            <a:r>
              <a:rPr lang="ru-RU" sz="10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. ) 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566884" y="5415991"/>
            <a:ext cx="43732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(202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год -20,2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млн.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руб., с ростом в 2025 году на 0,6 </a:t>
            </a:r>
            <a:r>
              <a:rPr lang="ru-RU" sz="10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.) 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691846" y="6463386"/>
            <a:ext cx="45468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(202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год -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7,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млн.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руб., с уменьшением в 2025 году </a:t>
            </a:r>
            <a:r>
              <a:rPr lang="ru-RU" sz="1000" b="1" smtClean="0">
                <a:latin typeface="Times New Roman" pitchFamily="18" charset="0"/>
                <a:cs typeface="Times New Roman" pitchFamily="18" charset="0"/>
              </a:rPr>
              <a:t>на 2,1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млн. руб.) 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05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7991126"/>
              </p:ext>
            </p:extLst>
          </p:nvPr>
        </p:nvGraphicFramePr>
        <p:xfrm>
          <a:off x="179512" y="1556792"/>
          <a:ext cx="2482339" cy="5008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0935994"/>
              </p:ext>
            </p:extLst>
          </p:nvPr>
        </p:nvGraphicFramePr>
        <p:xfrm>
          <a:off x="395536" y="4307738"/>
          <a:ext cx="1831919" cy="1466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2D83-F76D-4C3E-975D-9E2DB72B0147}" type="slidenum">
              <a:rPr lang="ru-RU" smtClean="0"/>
              <a:t>9</a:t>
            </a:fld>
            <a:endParaRPr lang="ru-RU" dirty="0"/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0" y="0"/>
            <a:ext cx="9144000" cy="93980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/>
              <a:t>          </a:t>
            </a:r>
            <a:r>
              <a:rPr lang="ru-RU" sz="3600" b="1" dirty="0" smtClean="0">
                <a:solidFill>
                  <a:srgbClr val="0099FF"/>
                </a:solidFill>
                <a:latin typeface="Times New Roman" pitchFamily="18" charset="0"/>
                <a:cs typeface="Times New Roman" pitchFamily="18" charset="0"/>
              </a:rPr>
              <a:t>Кондопожский муниципальный район</a:t>
            </a:r>
            <a:endParaRPr lang="ru-RU" sz="3600" b="1" dirty="0">
              <a:solidFill>
                <a:srgbClr val="00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7047" y="963929"/>
            <a:ext cx="910850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Межбюджетные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трансферы, предоставляемые бюджету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Кондопожского муниципального района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из бюджета Республики Карелия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на 202</a:t>
            </a:r>
            <a:r>
              <a:rPr lang="en-US" sz="17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(в млн. рублей)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34279" y="1700808"/>
            <a:ext cx="6463672" cy="260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1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b="1" i="1" u="sng" dirty="0" smtClean="0">
                <a:latin typeface="Times New Roman" pitchFamily="18" charset="0"/>
                <a:cs typeface="Times New Roman" pitchFamily="18" charset="0"/>
              </a:rPr>
              <a:t>Субвенции – 53</a:t>
            </a:r>
            <a:r>
              <a:rPr lang="en-US" sz="1100" b="1" i="1" u="sng" dirty="0" smtClean="0">
                <a:latin typeface="Times New Roman" pitchFamily="18" charset="0"/>
                <a:cs typeface="Times New Roman" pitchFamily="18" charset="0"/>
              </a:rPr>
              <a:t>3,8</a:t>
            </a:r>
            <a:r>
              <a:rPr lang="ru-RU" sz="1100" b="1" i="1" u="sng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b="1" i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(в 2024 году  - 545,</a:t>
            </a:r>
            <a:r>
              <a:rPr lang="en-US" sz="1200" b="1" i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200" b="1" i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млн. рублей)</a:t>
            </a:r>
            <a:endParaRPr lang="ru-RU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на осуществление полномочий по первичному воинскому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учету – 1,7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омпенсация родительской платы – 12,4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соц. поддержка обучающихся с ОВЗ – 10,3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осгарантии на образование– 492,1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по организации мероприятий при осуществлении деятельности по обращению с животными без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владельцев – 0,9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жилье детям сиротам –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10,7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единая субвенция- 3,0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административные комиссии –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0,4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выравнивание бюджетной обеспеченности –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2,1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осуществление полномочий по составлению списков кандидатов в присяжные заседатели -0,004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06287" y="3553686"/>
            <a:ext cx="559410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1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b="1" i="1" u="sng" dirty="0" smtClean="0">
                <a:latin typeface="Times New Roman" pitchFamily="18" charset="0"/>
                <a:cs typeface="Times New Roman" pitchFamily="18" charset="0"/>
              </a:rPr>
              <a:t>Субсидии </a:t>
            </a:r>
            <a:r>
              <a:rPr lang="ru-RU" sz="1100" b="1" i="1" u="sng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1100" b="1" i="1" u="sng" dirty="0" smtClean="0">
                <a:latin typeface="Times New Roman" pitchFamily="18" charset="0"/>
                <a:cs typeface="Times New Roman" pitchFamily="18" charset="0"/>
              </a:rPr>
              <a:t>97,3</a:t>
            </a:r>
            <a:r>
              <a:rPr lang="ru-RU" sz="1100" b="1" i="1" u="sng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b="1" i="1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(в </a:t>
            </a:r>
            <a:r>
              <a:rPr lang="ru-RU" sz="1200" b="1" i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2024 году - 251,9 </a:t>
            </a:r>
            <a:r>
              <a:rPr lang="ru-RU" sz="1200" b="1" i="1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млн. </a:t>
            </a:r>
            <a:r>
              <a:rPr lang="ru-RU" sz="1200" b="1" i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рублей)</a:t>
            </a:r>
            <a:endParaRPr lang="ru-RU" sz="1100" b="1" i="1" u="sng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жилье молодым семьям –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9,9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горячее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питание –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20,9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обеспечение деятельности советников- 2,1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адресная социальная помощь – 10,6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частичная компенсация расходов на оплату труда в сфере образования –11,3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частичная компенсация расходов на оплату труда в сфере культуры –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8,6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модернизация школьных систем образования – 33,7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55776" y="5229200"/>
            <a:ext cx="48170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i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Иные межбюджетные трансферты в 2024 </a:t>
            </a:r>
            <a:r>
              <a:rPr lang="ru-RU" sz="1200" b="1" i="1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году </a:t>
            </a:r>
            <a:r>
              <a:rPr lang="ru-RU" sz="1200" b="1" i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- 47,3 </a:t>
            </a:r>
            <a:r>
              <a:rPr lang="ru-RU" sz="1200" b="1" i="1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млн. </a:t>
            </a:r>
            <a:r>
              <a:rPr lang="ru-RU" sz="1200" b="1" i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рублей.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661851" y="5629632"/>
            <a:ext cx="4610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i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Прочие безвозмездные поступления в 2024 </a:t>
            </a:r>
            <a:r>
              <a:rPr lang="ru-RU" sz="1200" b="1" i="1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году </a:t>
            </a:r>
            <a:r>
              <a:rPr lang="ru-RU" sz="1200" b="1" i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- 1,3 </a:t>
            </a:r>
            <a:r>
              <a:rPr lang="ru-RU" sz="1200" b="1" i="1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млн. </a:t>
            </a:r>
            <a:r>
              <a:rPr lang="ru-RU" sz="1200" b="1" i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рублей.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03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6267</TotalTime>
  <Words>2918</Words>
  <Application>Microsoft Office PowerPoint</Application>
  <PresentationFormat>Экран (4:3)</PresentationFormat>
  <Paragraphs>861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Динамика основных характеристик бюджета  Кондопожского муниципального района (в млн. рублей)</vt:lpstr>
      <vt:lpstr>Динамика структуры доходов бюджета Кондопожского муниципального района (в млн. рублей)</vt:lpstr>
      <vt:lpstr>Презентация PowerPoint</vt:lpstr>
      <vt:lpstr>Презентация PowerPoint</vt:lpstr>
      <vt:lpstr>Презентация PowerPoint</vt:lpstr>
      <vt:lpstr>Распределение расходов по разделам классификации расходов бюджетов бюджета Кондопожского муниципального района (в млн. рублей)</vt:lpstr>
      <vt:lpstr>Презентация PowerPoint</vt:lpstr>
      <vt:lpstr>Презентация PowerPoint</vt:lpstr>
      <vt:lpstr>Презентация PowerPoint</vt:lpstr>
      <vt:lpstr>Презентация PowerPoint</vt:lpstr>
      <vt:lpstr>Социально-значимые расходы бюджета Кондопожского муниципального района оценка 2024 года, проект 2025 года  за счет средств местного бюджета   (в млн. рублей)</vt:lpstr>
      <vt:lpstr>Презентация PowerPoint</vt:lpstr>
      <vt:lpstr>Презентация PowerPoint</vt:lpstr>
      <vt:lpstr>Муниципальный долг Кондопожского муниципального района (в млн. рублей)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Регина Полькина</dc:creator>
  <cp:lastModifiedBy>Демидова Тамара Сергеевна</cp:lastModifiedBy>
  <cp:revision>332</cp:revision>
  <cp:lastPrinted>2024-11-27T11:22:49Z</cp:lastPrinted>
  <dcterms:created xsi:type="dcterms:W3CDTF">2021-11-22T09:08:57Z</dcterms:created>
  <dcterms:modified xsi:type="dcterms:W3CDTF">2024-11-27T11:57:56Z</dcterms:modified>
</cp:coreProperties>
</file>