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4" r:id="rId10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9D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88;&#1072;&#1081;&#1086;&#1085;\&#1082;%20&#1087;&#1088;&#1080;&#1079;&#1077;&#1085;&#1090;&#1072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3%20&#1075;&#1086;&#1076;\&#1088;&#1072;&#1081;&#1086;&#1085;\&#1082;%20&#1087;&#1088;&#1080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3%20&#1075;&#1086;&#1076;\&#1088;&#1072;&#1081;&#1086;&#1085;\&#1082;%20&#1087;&#1088;&#1080;&#1079;&#1077;&#1085;&#1090;&#1072;&#1094;&#1080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54;&#1073;&#1097;&#1080;&#1077;\!!!!&#1054;&#1058;&#1063;&#1045;&#1058;%20&#1047;&#1040;%202022%20&#1075;&#1086;&#1076;%20&#1060;&#1059;\&#1076;&#1083;&#1103;%20&#1087;&#1088;&#1077;&#1079;&#1077;&#1085;&#1090;&#1072;&#1094;&#1080;&#1080;\&#1082;%20&#1087;&#1088;&#1077;&#1079;&#1077;&#1085;&#1090;&#1072;&#1094;&#1080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3%20&#1075;&#1086;&#1076;\&#1088;&#1072;&#1081;&#1086;&#1085;\&#1082;%20&#1087;&#1088;&#1080;&#1079;&#1077;&#1085;&#1090;&#1072;&#1094;&#1080;&#108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3%20&#1075;&#1086;&#1076;\&#1088;&#1072;&#1081;&#1086;&#1085;\&#1082;%20&#1087;&#1088;&#1080;&#1079;&#1077;&#1085;&#1090;&#1072;&#1094;&#1080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88;&#1072;&#1081;&#1086;&#1085;\&#1082;%20&#1087;&#1088;&#1080;&#1079;&#1077;&#1085;&#1090;&#1072;&#1094;&#1080;&#1080;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Mynet3\D\&#1041;&#1102;&#1076;&#1078;&#1077;&#1090;&#1085;&#1099;&#1081;%20&#1086;&#1090;&#1076;&#1077;&#1083;\&#1040;&#1085;&#1072;&#1083;&#1080;&#1079;\&#1087;&#1088;&#1077;&#1079;&#1077;&#1085;&#1090;&#1072;&#1094;&#1080;&#1080;%202019\&#1085;&#1072;%2001.01.2020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Лист2!$D$2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Лист2!$C$3:$C$4</c:f>
              <c:strCache>
                <c:ptCount val="2"/>
                <c:pt idx="0">
                  <c:v>Факт 2023 года (1 340,0 млн. рублей)</c:v>
                </c:pt>
                <c:pt idx="1">
                  <c:v>Факт 2024 года (1 351,7 млн. рублей)</c:v>
                </c:pt>
              </c:strCache>
            </c:strRef>
          </c:cat>
          <c:val>
            <c:numRef>
              <c:f>Лист2!$D$3:$D$4</c:f>
              <c:numCache>
                <c:formatCode>0.0</c:formatCode>
                <c:ptCount val="2"/>
                <c:pt idx="0">
                  <c:v>449.7</c:v>
                </c:pt>
                <c:pt idx="1">
                  <c:v>561.6</c:v>
                </c:pt>
              </c:numCache>
            </c:numRef>
          </c:val>
        </c:ser>
        <c:ser>
          <c:idx val="1"/>
          <c:order val="1"/>
          <c:tx>
            <c:strRef>
              <c:f>Лист2!$E$2</c:f>
              <c:strCache>
                <c:ptCount val="1"/>
                <c:pt idx="0">
                  <c:v>безвозмездные поступления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Лист2!$C$3:$C$4</c:f>
              <c:strCache>
                <c:ptCount val="2"/>
                <c:pt idx="0">
                  <c:v>Факт 2023 года (1 340,0 млн. рублей)</c:v>
                </c:pt>
                <c:pt idx="1">
                  <c:v>Факт 2024 года (1 351,7 млн. рублей)</c:v>
                </c:pt>
              </c:strCache>
            </c:strRef>
          </c:cat>
          <c:val>
            <c:numRef>
              <c:f>Лист2!$E$3:$E$4</c:f>
              <c:numCache>
                <c:formatCode>0.0</c:formatCode>
                <c:ptCount val="2"/>
                <c:pt idx="0">
                  <c:v>890.3</c:v>
                </c:pt>
                <c:pt idx="1">
                  <c:v>790.1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216640"/>
        <c:axId val="127602624"/>
      </c:barChart>
      <c:catAx>
        <c:axId val="1432166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602624"/>
        <c:crosses val="autoZero"/>
        <c:auto val="1"/>
        <c:lblAlgn val="ctr"/>
        <c:lblOffset val="100"/>
        <c:noMultiLvlLbl val="0"/>
      </c:catAx>
      <c:valAx>
        <c:axId val="127602624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4321664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 algn="ctr">
            <a:defRPr lang="ru-RU" sz="1000" b="1" i="0" u="none" strike="noStrike" kern="1200" baseline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339112979913717"/>
          <c:y val="2.9381335080415901E-2"/>
          <c:w val="0.41397068961322292"/>
          <c:h val="0.802262189960114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Лист3!$D$6</c:f>
              <c:strCache>
                <c:ptCount val="1"/>
                <c:pt idx="0">
                  <c:v>за 2023 год (449,7 млн.рублей)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4.48737307748278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Лист3!$C$7:$C$16</c:f>
              <c:strCache>
                <c:ptCount val="10"/>
                <c:pt idx="0">
                  <c:v>НДФЛ</c:v>
                </c:pt>
                <c:pt idx="1">
                  <c:v>Доходы от оказания платных услуг </c:v>
                </c:pt>
                <c:pt idx="2">
                  <c:v>Доходы от использования имущества</c:v>
                </c:pt>
                <c:pt idx="3">
                  <c:v>Штрафы</c:v>
                </c:pt>
                <c:pt idx="4">
                  <c:v>Гос.пошлина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продажи  материальных и нематериальных активов</c:v>
                </c:pt>
                <c:pt idx="7">
                  <c:v>Акцизы</c:v>
                </c:pt>
                <c:pt idx="8">
                  <c:v>УСН</c:v>
                </c:pt>
                <c:pt idx="9">
                  <c:v>Патентная система налогообложения </c:v>
                </c:pt>
              </c:strCache>
            </c:strRef>
          </c:cat>
          <c:val>
            <c:numRef>
              <c:f>Лист3!$D$7:$D$16</c:f>
              <c:numCache>
                <c:formatCode>0.0</c:formatCode>
                <c:ptCount val="10"/>
                <c:pt idx="0">
                  <c:v>352.4</c:v>
                </c:pt>
                <c:pt idx="1">
                  <c:v>50.5</c:v>
                </c:pt>
                <c:pt idx="2">
                  <c:v>24.7</c:v>
                </c:pt>
                <c:pt idx="3">
                  <c:v>6.2</c:v>
                </c:pt>
                <c:pt idx="4">
                  <c:v>5.3</c:v>
                </c:pt>
                <c:pt idx="5">
                  <c:v>4.9000000000000004</c:v>
                </c:pt>
                <c:pt idx="6">
                  <c:v>3.9</c:v>
                </c:pt>
                <c:pt idx="7">
                  <c:v>1.8</c:v>
                </c:pt>
                <c:pt idx="8">
                  <c:v>4.4000000000000004</c:v>
                </c:pt>
                <c:pt idx="9">
                  <c:v>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218176"/>
        <c:axId val="127605504"/>
      </c:barChart>
      <c:catAx>
        <c:axId val="14321817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27605504"/>
        <c:crosses val="autoZero"/>
        <c:auto val="1"/>
        <c:lblAlgn val="ctr"/>
        <c:lblOffset val="100"/>
        <c:noMultiLvlLbl val="0"/>
      </c:catAx>
      <c:valAx>
        <c:axId val="127605504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432181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023985794656704"/>
          <c:y val="0.83653736186175387"/>
          <c:w val="0.72156994420993592"/>
          <c:h val="4.622131357385411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b="1" i="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042427825479706"/>
          <c:y val="2.6945308545964029E-2"/>
          <c:w val="0.50957572174520294"/>
          <c:h val="0.873838284943648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Лист3!$D$34</c:f>
              <c:strCache>
                <c:ptCount val="1"/>
                <c:pt idx="0">
                  <c:v>за 2024 год (561,6 млн.рублей)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8291142254035264E-3"/>
                  <c:y val="-4.8991470083569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Лист3!$C$35:$C$45</c:f>
              <c:strCache>
                <c:ptCount val="11"/>
                <c:pt idx="0">
                  <c:v>НДФЛ</c:v>
                </c:pt>
                <c:pt idx="1">
                  <c:v>Доходы от оказания платных услуг </c:v>
                </c:pt>
                <c:pt idx="2">
                  <c:v>Доходы от использования имущества</c:v>
                </c:pt>
                <c:pt idx="3">
                  <c:v>Штрафы</c:v>
                </c:pt>
                <c:pt idx="4">
                  <c:v>Гос.пошлина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продажи  материальных и нематериальных активов</c:v>
                </c:pt>
                <c:pt idx="7">
                  <c:v>Акцизы</c:v>
                </c:pt>
                <c:pt idx="8">
                  <c:v>УСН</c:v>
                </c:pt>
                <c:pt idx="9">
                  <c:v>Патентная система налогообложения </c:v>
                </c:pt>
                <c:pt idx="10">
                  <c:v>Единый сельскохозяйственный налог</c:v>
                </c:pt>
              </c:strCache>
            </c:strRef>
          </c:cat>
          <c:val>
            <c:numRef>
              <c:f>Лист3!$D$35:$D$45</c:f>
              <c:numCache>
                <c:formatCode>0.0</c:formatCode>
                <c:ptCount val="11"/>
                <c:pt idx="0">
                  <c:v>405.5</c:v>
                </c:pt>
                <c:pt idx="1">
                  <c:v>49.7</c:v>
                </c:pt>
                <c:pt idx="2">
                  <c:v>25.9</c:v>
                </c:pt>
                <c:pt idx="3">
                  <c:v>4.7</c:v>
                </c:pt>
                <c:pt idx="4">
                  <c:v>11.4</c:v>
                </c:pt>
                <c:pt idx="5">
                  <c:v>1</c:v>
                </c:pt>
                <c:pt idx="6">
                  <c:v>13.6</c:v>
                </c:pt>
                <c:pt idx="7">
                  <c:v>1.9</c:v>
                </c:pt>
                <c:pt idx="8">
                  <c:v>5.8</c:v>
                </c:pt>
                <c:pt idx="9">
                  <c:v>5.2</c:v>
                </c:pt>
                <c:pt idx="10">
                  <c:v>36.9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218688"/>
        <c:axId val="142533184"/>
      </c:barChart>
      <c:catAx>
        <c:axId val="14321868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42533184"/>
        <c:crosses val="autoZero"/>
        <c:auto val="1"/>
        <c:lblAlgn val="ctr"/>
        <c:lblOffset val="100"/>
        <c:noMultiLvlLbl val="0"/>
      </c:catAx>
      <c:valAx>
        <c:axId val="142533184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432186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7203597615356473"/>
          <c:y val="0.92038018152304069"/>
          <c:w val="0.50440397939344916"/>
          <c:h val="5.0224936426816774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1205751390406"/>
          <c:y val="5.5002562116568031E-2"/>
          <c:w val="0.55218699449553865"/>
          <c:h val="0.91248718941715978"/>
        </c:manualLayout>
      </c:layout>
      <c:doughnut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3611109523346804"/>
                  <c:y val="-0.1199590061349113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иные </a:t>
                    </a:r>
                    <a:r>
                      <a:rPr lang="ru-RU" dirty="0"/>
                      <a:t>межбюджетные трансферты; </a:t>
                    </a:r>
                    <a:r>
                      <a:rPr lang="ru-RU" dirty="0" smtClean="0"/>
                      <a:t>46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694424518002388"/>
                  <c:y val="-1.12461568251479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</a:t>
                    </a:r>
                    <a:r>
                      <a:rPr lang="ru-RU" dirty="0"/>
                      <a:t>; </a:t>
                    </a:r>
                    <a:r>
                      <a:rPr lang="ru-RU" dirty="0" smtClean="0"/>
                      <a:t>171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7694460242699298"/>
                  <c:y val="-3.373965117432310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981474601169481E-2"/>
                  <c:y val="-0.1312051629600593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Лист4!$C$4:$C$7</c:f>
              <c:strCache>
                <c:ptCount val="4"/>
                <c:pt idx="0">
                  <c:v>Иные межбюджетные трансферты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Дотации</c:v>
                </c:pt>
              </c:strCache>
            </c:strRef>
          </c:cat>
          <c:val>
            <c:numRef>
              <c:f>Лист4!$D$4:$D$7</c:f>
              <c:numCache>
                <c:formatCode>0.0</c:formatCode>
                <c:ptCount val="4"/>
                <c:pt idx="0">
                  <c:v>46</c:v>
                </c:pt>
                <c:pt idx="1">
                  <c:v>171</c:v>
                </c:pt>
                <c:pt idx="2">
                  <c:v>563.6</c:v>
                </c:pt>
                <c:pt idx="3">
                  <c:v>7.4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Лист4!$D$7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c:spPr>
          <c:invertIfNegative val="0"/>
          <c:cat>
            <c:strRef>
              <c:f>Лист4!$E$6:$F$6</c:f>
              <c:strCache>
                <c:ptCount val="2"/>
                <c:pt idx="0">
                  <c:v>Факт 2023 года (1 329 млн. рублей)
</c:v>
                </c:pt>
                <c:pt idx="1">
                  <c:v>Факт 2024 года (1 282,4 млн. рублей)
</c:v>
                </c:pt>
              </c:strCache>
            </c:strRef>
          </c:cat>
          <c:val>
            <c:numRef>
              <c:f>Лист4!$E$7:$F$7</c:f>
              <c:numCache>
                <c:formatCode>0.0</c:formatCode>
                <c:ptCount val="2"/>
                <c:pt idx="0">
                  <c:v>459</c:v>
                </c:pt>
                <c:pt idx="1">
                  <c:v>501.8</c:v>
                </c:pt>
              </c:numCache>
            </c:numRef>
          </c:val>
        </c:ser>
        <c:ser>
          <c:idx val="1"/>
          <c:order val="1"/>
          <c:tx>
            <c:strRef>
              <c:f>Лист4!$D$8</c:f>
              <c:strCache>
                <c:ptCount val="1"/>
                <c:pt idx="0">
                  <c:v>Целевые межбюджетные трансферты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Лист4!$E$6:$F$6</c:f>
              <c:strCache>
                <c:ptCount val="2"/>
                <c:pt idx="0">
                  <c:v>Факт 2023 года (1 329 млн. рублей)
</c:v>
                </c:pt>
                <c:pt idx="1">
                  <c:v>Факт 2024 года (1 282,4 млн. рублей)
</c:v>
                </c:pt>
              </c:strCache>
            </c:strRef>
          </c:cat>
          <c:val>
            <c:numRef>
              <c:f>Лист4!$E$8:$F$8</c:f>
              <c:numCache>
                <c:formatCode>0.0</c:formatCode>
                <c:ptCount val="2"/>
                <c:pt idx="0">
                  <c:v>870</c:v>
                </c:pt>
                <c:pt idx="1">
                  <c:v>780.6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2258176"/>
        <c:axId val="142056192"/>
      </c:barChart>
      <c:catAx>
        <c:axId val="1422581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42056192"/>
        <c:crosses val="autoZero"/>
        <c:auto val="1"/>
        <c:lblAlgn val="ctr"/>
        <c:lblOffset val="100"/>
        <c:noMultiLvlLbl val="0"/>
      </c:catAx>
      <c:valAx>
        <c:axId val="142056192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4225817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58184654898362"/>
          <c:y val="0.10766774558924347"/>
          <c:w val="0.772233750055768"/>
          <c:h val="0.756703523456743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C000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6.4459482629664167E-2"/>
                  <c:y val="-1.60588525394197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</a:t>
                    </a:r>
                    <a:r>
                      <a:rPr lang="ru-RU" dirty="0" smtClean="0"/>
                      <a:t>вопросы</a:t>
                    </a:r>
                    <a:r>
                      <a:rPr lang="ru-RU" dirty="0"/>
                      <a:t>; 152,3;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6747483000576488"/>
                  <c:y val="-0.246435186063337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4597866203842612E-2"/>
                  <c:y val="0.1524927108370072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6631004254120496"/>
                  <c:y val="7.03666733506575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1583685583491599"/>
                  <c:y val="4.6770717887714371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физ.культура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и спорт; 50,9;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6321923329603796"/>
                  <c:y val="-1.23182451272351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0431993776719473"/>
                  <c:y val="-9.943322693142496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Лист5!$E$8:$E$17</c:f>
              <c:strCache>
                <c:ptCount val="10"/>
                <c:pt idx="0">
                  <c:v>общегосударственные вопорсы</c:v>
                </c:pt>
                <c:pt idx="1">
                  <c:v>образование</c:v>
                </c:pt>
                <c:pt idx="2">
                  <c:v>культура, кинематография</c:v>
                </c:pt>
                <c:pt idx="3">
                  <c:v>социальная политика</c:v>
                </c:pt>
                <c:pt idx="4">
                  <c:v>физ.кльтура и спорт</c:v>
                </c:pt>
                <c:pt idx="5">
                  <c:v>межбюджетные трансферты</c:v>
                </c:pt>
                <c:pt idx="6">
                  <c:v>национальная экономика</c:v>
                </c:pt>
                <c:pt idx="7">
                  <c:v>жкх</c:v>
                </c:pt>
                <c:pt idx="8">
                  <c:v>национальная оборона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Лист5!$F$8:$F$17</c:f>
              <c:numCache>
                <c:formatCode>0.0</c:formatCode>
                <c:ptCount val="10"/>
                <c:pt idx="0">
                  <c:v>152.30000000000001</c:v>
                </c:pt>
                <c:pt idx="1">
                  <c:v>915.8</c:v>
                </c:pt>
                <c:pt idx="2">
                  <c:v>28.9</c:v>
                </c:pt>
                <c:pt idx="3">
                  <c:v>67.400000000000006</c:v>
                </c:pt>
                <c:pt idx="4">
                  <c:v>50.9</c:v>
                </c:pt>
                <c:pt idx="5">
                  <c:v>20.2</c:v>
                </c:pt>
                <c:pt idx="6">
                  <c:v>20.100000000000001</c:v>
                </c:pt>
                <c:pt idx="7">
                  <c:v>22.7</c:v>
                </c:pt>
                <c:pt idx="8">
                  <c:v>1.4</c:v>
                </c:pt>
                <c:pt idx="9">
                  <c:v>2.7</c:v>
                </c:pt>
              </c:numCache>
            </c:numRef>
          </c:val>
        </c:ser>
        <c:ser>
          <c:idx val="1"/>
          <c:order val="1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Лист5!$E$8:$E$17</c:f>
              <c:strCache>
                <c:ptCount val="10"/>
                <c:pt idx="0">
                  <c:v>общегосударственные вопорсы</c:v>
                </c:pt>
                <c:pt idx="1">
                  <c:v>образование</c:v>
                </c:pt>
                <c:pt idx="2">
                  <c:v>культура, кинематография</c:v>
                </c:pt>
                <c:pt idx="3">
                  <c:v>социальная политика</c:v>
                </c:pt>
                <c:pt idx="4">
                  <c:v>физ.кльтура и спорт</c:v>
                </c:pt>
                <c:pt idx="5">
                  <c:v>межбюджетные трансферты</c:v>
                </c:pt>
                <c:pt idx="6">
                  <c:v>национальная экономика</c:v>
                </c:pt>
                <c:pt idx="7">
                  <c:v>жкх</c:v>
                </c:pt>
                <c:pt idx="8">
                  <c:v>национальная оборона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Лист5!$G$8:$G$17</c:f>
              <c:numCache>
                <c:formatCode>0.00%</c:formatCode>
                <c:ptCount val="10"/>
                <c:pt idx="0">
                  <c:v>0.11876169681846538</c:v>
                </c:pt>
                <c:pt idx="1">
                  <c:v>0.71412975670617584</c:v>
                </c:pt>
                <c:pt idx="2">
                  <c:v>2.2535870243293822E-2</c:v>
                </c:pt>
                <c:pt idx="3">
                  <c:v>5.2557704304429194E-2</c:v>
                </c:pt>
                <c:pt idx="4">
                  <c:v>3.9691203992514031E-2</c:v>
                </c:pt>
                <c:pt idx="5">
                  <c:v>1.575171553337492E-2</c:v>
                </c:pt>
                <c:pt idx="6">
                  <c:v>1.567373674360574E-2</c:v>
                </c:pt>
                <c:pt idx="7">
                  <c:v>1.7701185277604489E-2</c:v>
                </c:pt>
                <c:pt idx="8">
                  <c:v>1.0917030567685589E-3</c:v>
                </c:pt>
                <c:pt idx="9">
                  <c:v>2.1054273237679352E-3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17722448842453"/>
          <c:y val="6.6346713492290543E-2"/>
          <c:w val="0.86351159230096242"/>
          <c:h val="0.72112459900845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Лист6!$D$5</c:f>
              <c:strCache>
                <c:ptCount val="1"/>
                <c:pt idx="0">
                  <c:v>бюджетный кредит 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Лист6!$E$4:$F$4</c:f>
              <c:strCache>
                <c:ptCount val="2"/>
                <c:pt idx="0">
                  <c:v>01.01.2024 год</c:v>
                </c:pt>
                <c:pt idx="1">
                  <c:v>01.01.2025 год</c:v>
                </c:pt>
              </c:strCache>
            </c:strRef>
          </c:cat>
          <c:val>
            <c:numRef>
              <c:f>Лист6!$E$5:$F$5</c:f>
              <c:numCache>
                <c:formatCode>General</c:formatCode>
                <c:ptCount val="2"/>
                <c:pt idx="0">
                  <c:v>150</c:v>
                </c:pt>
                <c:pt idx="1">
                  <c:v>124</c:v>
                </c:pt>
              </c:numCache>
            </c:numRef>
          </c:val>
        </c:ser>
        <c:ser>
          <c:idx val="1"/>
          <c:order val="1"/>
          <c:tx>
            <c:strRef>
              <c:f>Лист6!$D$6</c:f>
              <c:strCache>
                <c:ptCount val="1"/>
                <c:pt idx="0">
                  <c:v>коммерческий кредит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Лист6!$E$4:$F$4</c:f>
              <c:strCache>
                <c:ptCount val="2"/>
                <c:pt idx="0">
                  <c:v>01.01.2024 год</c:v>
                </c:pt>
                <c:pt idx="1">
                  <c:v>01.01.2025 год</c:v>
                </c:pt>
              </c:strCache>
            </c:strRef>
          </c:cat>
          <c:val>
            <c:numRef>
              <c:f>Лист6!$E$6:$F$6</c:f>
              <c:numCache>
                <c:formatCode>General</c:formatCode>
                <c:ptCount val="2"/>
                <c:pt idx="0">
                  <c:v>21</c:v>
                </c:pt>
                <c:pt idx="1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2260224"/>
        <c:axId val="143477568"/>
      </c:barChart>
      <c:catAx>
        <c:axId val="1422602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3477568"/>
        <c:crosses val="autoZero"/>
        <c:auto val="1"/>
        <c:lblAlgn val="ctr"/>
        <c:lblOffset val="100"/>
        <c:noMultiLvlLbl val="0"/>
      </c:catAx>
      <c:valAx>
        <c:axId val="143477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4226022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Муниципальный долг на 01.01.2020 равен 139 917 (40%) к факту налоговых и неналоговых поступлений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i="1"/>
      </a:pPr>
      <a:endParaRPr lang="ru-RU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0B548-FF91-4C2F-9DF7-8F864A564188}" type="doc">
      <dgm:prSet loTypeId="urn:microsoft.com/office/officeart/2005/8/layout/hProcess3" loCatId="process" qsTypeId="urn:microsoft.com/office/officeart/2005/8/quickstyle/simple1" qsCatId="simple" csTypeId="urn:microsoft.com/office/officeart/2005/8/colors/accent5_2" csCatId="accent5" phldr="1"/>
      <dgm:spPr/>
    </dgm:pt>
    <dgm:pt modelId="{2325E674-7C6F-4FE0-AB46-032A6B4995A6}">
      <dgm:prSet phldrT="[Текст]" custT="1"/>
      <dgm:spPr/>
      <dgm:t>
        <a:bodyPr/>
        <a:lstStyle/>
        <a:p>
          <a:pPr algn="l"/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Использовано МБТ в 2024 году 78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 млн. рублей или 6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 % от общего объема расходов</a:t>
          </a:r>
          <a:endParaRPr lang="ru-RU" sz="11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DC9B89C2-0C99-4A46-BDE3-E6E38A49231C}" type="parTrans" cxnId="{FF731EB2-5CFD-4439-8855-CE4A795EA62B}">
      <dgm:prSet/>
      <dgm:spPr/>
      <dgm:t>
        <a:bodyPr/>
        <a:lstStyle/>
        <a:p>
          <a:endParaRPr lang="ru-RU"/>
        </a:p>
      </dgm:t>
    </dgm:pt>
    <dgm:pt modelId="{18DB7E84-A38A-4111-9CF2-2186A6AB5FC2}" type="sibTrans" cxnId="{FF731EB2-5CFD-4439-8855-CE4A795EA62B}">
      <dgm:prSet/>
      <dgm:spPr/>
      <dgm:t>
        <a:bodyPr/>
        <a:lstStyle/>
        <a:p>
          <a:endParaRPr lang="ru-RU"/>
        </a:p>
      </dgm:t>
    </dgm:pt>
    <dgm:pt modelId="{2EFD0482-135A-4F42-B775-E4E67B3B45D3}" type="pres">
      <dgm:prSet presAssocID="{3430B548-FF91-4C2F-9DF7-8F864A564188}" presName="Name0" presStyleCnt="0">
        <dgm:presLayoutVars>
          <dgm:dir/>
          <dgm:animLvl val="lvl"/>
          <dgm:resizeHandles val="exact"/>
        </dgm:presLayoutVars>
      </dgm:prSet>
      <dgm:spPr/>
    </dgm:pt>
    <dgm:pt modelId="{70A3FB5E-66BC-4E4C-8D7A-046073A9A13B}" type="pres">
      <dgm:prSet presAssocID="{3430B548-FF91-4C2F-9DF7-8F864A564188}" presName="dummy" presStyleCnt="0"/>
      <dgm:spPr/>
    </dgm:pt>
    <dgm:pt modelId="{B319E446-F39C-4345-8F5C-F2B98AD50A8C}" type="pres">
      <dgm:prSet presAssocID="{3430B548-FF91-4C2F-9DF7-8F864A564188}" presName="linH" presStyleCnt="0"/>
      <dgm:spPr/>
    </dgm:pt>
    <dgm:pt modelId="{907482D8-8B1B-477D-8779-517032DAE0B1}" type="pres">
      <dgm:prSet presAssocID="{3430B548-FF91-4C2F-9DF7-8F864A564188}" presName="padding1" presStyleCnt="0"/>
      <dgm:spPr/>
    </dgm:pt>
    <dgm:pt modelId="{3482D17A-95D3-4254-A0C4-66DDD38F7564}" type="pres">
      <dgm:prSet presAssocID="{2325E674-7C6F-4FE0-AB46-032A6B4995A6}" presName="linV" presStyleCnt="0"/>
      <dgm:spPr/>
    </dgm:pt>
    <dgm:pt modelId="{B1FAE5C5-5704-4490-B72A-2D85EA123CED}" type="pres">
      <dgm:prSet presAssocID="{2325E674-7C6F-4FE0-AB46-032A6B4995A6}" presName="spVertical1" presStyleCnt="0"/>
      <dgm:spPr/>
    </dgm:pt>
    <dgm:pt modelId="{008D5138-7A8F-4411-AF3E-A794B58EF9F0}" type="pres">
      <dgm:prSet presAssocID="{2325E674-7C6F-4FE0-AB46-032A6B4995A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9401C-FD87-44EC-858A-0B623B11806B}" type="pres">
      <dgm:prSet presAssocID="{2325E674-7C6F-4FE0-AB46-032A6B4995A6}" presName="spVertical2" presStyleCnt="0"/>
      <dgm:spPr/>
    </dgm:pt>
    <dgm:pt modelId="{58FEB045-7813-445B-8B9A-4E959D0A0CA6}" type="pres">
      <dgm:prSet presAssocID="{2325E674-7C6F-4FE0-AB46-032A6B4995A6}" presName="spVertical3" presStyleCnt="0"/>
      <dgm:spPr/>
    </dgm:pt>
    <dgm:pt modelId="{73B50368-6ED9-4795-9B5E-736E87E8FE2B}" type="pres">
      <dgm:prSet presAssocID="{3430B548-FF91-4C2F-9DF7-8F864A564188}" presName="padding2" presStyleCnt="0"/>
      <dgm:spPr/>
    </dgm:pt>
    <dgm:pt modelId="{74DB7D37-E81E-4085-9995-F2E496934A9E}" type="pres">
      <dgm:prSet presAssocID="{3430B548-FF91-4C2F-9DF7-8F864A564188}" presName="negArrow" presStyleCnt="0"/>
      <dgm:spPr/>
    </dgm:pt>
    <dgm:pt modelId="{D8DDACC9-ADF6-48B8-808D-82E133C98031}" type="pres">
      <dgm:prSet presAssocID="{3430B548-FF91-4C2F-9DF7-8F864A564188}" presName="backgroundArrow" presStyleLbl="node1" presStyleIdx="0" presStyleCn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</dgm:ptLst>
  <dgm:cxnLst>
    <dgm:cxn modelId="{06BC8B62-63C9-4CC0-A02B-75186AD3A238}" type="presOf" srcId="{3430B548-FF91-4C2F-9DF7-8F864A564188}" destId="{2EFD0482-135A-4F42-B775-E4E67B3B45D3}" srcOrd="0" destOrd="0" presId="urn:microsoft.com/office/officeart/2005/8/layout/hProcess3"/>
    <dgm:cxn modelId="{75463071-FF44-46DD-A6DB-505FD5D4E25E}" type="presOf" srcId="{2325E674-7C6F-4FE0-AB46-032A6B4995A6}" destId="{008D5138-7A8F-4411-AF3E-A794B58EF9F0}" srcOrd="0" destOrd="0" presId="urn:microsoft.com/office/officeart/2005/8/layout/hProcess3"/>
    <dgm:cxn modelId="{FF731EB2-5CFD-4439-8855-CE4A795EA62B}" srcId="{3430B548-FF91-4C2F-9DF7-8F864A564188}" destId="{2325E674-7C6F-4FE0-AB46-032A6B4995A6}" srcOrd="0" destOrd="0" parTransId="{DC9B89C2-0C99-4A46-BDE3-E6E38A49231C}" sibTransId="{18DB7E84-A38A-4111-9CF2-2186A6AB5FC2}"/>
    <dgm:cxn modelId="{19F16B9A-D092-4682-AF89-EF809BCCDD3D}" type="presParOf" srcId="{2EFD0482-135A-4F42-B775-E4E67B3B45D3}" destId="{70A3FB5E-66BC-4E4C-8D7A-046073A9A13B}" srcOrd="0" destOrd="0" presId="urn:microsoft.com/office/officeart/2005/8/layout/hProcess3"/>
    <dgm:cxn modelId="{BF638245-FA8A-4880-BA2B-8713F517C6B2}" type="presParOf" srcId="{2EFD0482-135A-4F42-B775-E4E67B3B45D3}" destId="{B319E446-F39C-4345-8F5C-F2B98AD50A8C}" srcOrd="1" destOrd="0" presId="urn:microsoft.com/office/officeart/2005/8/layout/hProcess3"/>
    <dgm:cxn modelId="{52F2AE8A-06B4-4447-A63E-950EB56E515F}" type="presParOf" srcId="{B319E446-F39C-4345-8F5C-F2B98AD50A8C}" destId="{907482D8-8B1B-477D-8779-517032DAE0B1}" srcOrd="0" destOrd="0" presId="urn:microsoft.com/office/officeart/2005/8/layout/hProcess3"/>
    <dgm:cxn modelId="{F8EB9C20-62E1-4DA3-8AB1-F02737DB540F}" type="presParOf" srcId="{B319E446-F39C-4345-8F5C-F2B98AD50A8C}" destId="{3482D17A-95D3-4254-A0C4-66DDD38F7564}" srcOrd="1" destOrd="0" presId="urn:microsoft.com/office/officeart/2005/8/layout/hProcess3"/>
    <dgm:cxn modelId="{93BF443F-A219-42F3-B7C6-BC68032B8D0C}" type="presParOf" srcId="{3482D17A-95D3-4254-A0C4-66DDD38F7564}" destId="{B1FAE5C5-5704-4490-B72A-2D85EA123CED}" srcOrd="0" destOrd="0" presId="urn:microsoft.com/office/officeart/2005/8/layout/hProcess3"/>
    <dgm:cxn modelId="{1D85A08B-F316-4AD2-AE90-43BD264628FD}" type="presParOf" srcId="{3482D17A-95D3-4254-A0C4-66DDD38F7564}" destId="{008D5138-7A8F-4411-AF3E-A794B58EF9F0}" srcOrd="1" destOrd="0" presId="urn:microsoft.com/office/officeart/2005/8/layout/hProcess3"/>
    <dgm:cxn modelId="{D58F3365-7D85-49BE-B64F-BA4A31386A8F}" type="presParOf" srcId="{3482D17A-95D3-4254-A0C4-66DDD38F7564}" destId="{2EA9401C-FD87-44EC-858A-0B623B11806B}" srcOrd="2" destOrd="0" presId="urn:microsoft.com/office/officeart/2005/8/layout/hProcess3"/>
    <dgm:cxn modelId="{B482BFCE-1F2F-43E6-9256-D770B5FAFA7E}" type="presParOf" srcId="{3482D17A-95D3-4254-A0C4-66DDD38F7564}" destId="{58FEB045-7813-445B-8B9A-4E959D0A0CA6}" srcOrd="3" destOrd="0" presId="urn:microsoft.com/office/officeart/2005/8/layout/hProcess3"/>
    <dgm:cxn modelId="{1455011A-7719-4E82-992A-2219F1CA71C1}" type="presParOf" srcId="{B319E446-F39C-4345-8F5C-F2B98AD50A8C}" destId="{73B50368-6ED9-4795-9B5E-736E87E8FE2B}" srcOrd="2" destOrd="0" presId="urn:microsoft.com/office/officeart/2005/8/layout/hProcess3"/>
    <dgm:cxn modelId="{86EB48EA-56F2-4D96-A46D-3D44C8C106C7}" type="presParOf" srcId="{B319E446-F39C-4345-8F5C-F2B98AD50A8C}" destId="{74DB7D37-E81E-4085-9995-F2E496934A9E}" srcOrd="3" destOrd="0" presId="urn:microsoft.com/office/officeart/2005/8/layout/hProcess3"/>
    <dgm:cxn modelId="{2C0A7ADE-D3F0-451F-96B9-331AF9F9EF13}" type="presParOf" srcId="{B319E446-F39C-4345-8F5C-F2B98AD50A8C}" destId="{D8DDACC9-ADF6-48B8-808D-82E133C98031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30B548-FF91-4C2F-9DF7-8F864A564188}" type="doc">
      <dgm:prSet loTypeId="urn:microsoft.com/office/officeart/2005/8/layout/hProcess3" loCatId="process" qsTypeId="urn:microsoft.com/office/officeart/2005/8/quickstyle/simple1" qsCatId="simple" csTypeId="urn:microsoft.com/office/officeart/2005/8/colors/accent6_1" csCatId="accent6" phldr="1"/>
      <dgm:spPr/>
    </dgm:pt>
    <dgm:pt modelId="{2325E674-7C6F-4FE0-AB46-032A6B4995A6}">
      <dgm:prSet phldrT="[Текст]" custT="1"/>
      <dgm:spPr/>
      <dgm:t>
        <a:bodyPr/>
        <a:lstStyle/>
        <a:p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Общий объем расходов    </a:t>
          </a:r>
          <a:r>
            <a:rPr lang="ru-RU" sz="1200" b="1" i="0" u="none" dirty="0" smtClean="0">
              <a:latin typeface="Times New Roman" pitchFamily="18" charset="0"/>
              <a:cs typeface="Times New Roman" pitchFamily="18" charset="0"/>
            </a:rPr>
            <a:t>1 282,4 млн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. рублей</a:t>
          </a:r>
          <a:endParaRPr lang="ru-RU" sz="11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DC9B89C2-0C99-4A46-BDE3-E6E38A49231C}" type="parTrans" cxnId="{FF731EB2-5CFD-4439-8855-CE4A795EA62B}">
      <dgm:prSet/>
      <dgm:spPr/>
      <dgm:t>
        <a:bodyPr/>
        <a:lstStyle/>
        <a:p>
          <a:endParaRPr lang="ru-RU"/>
        </a:p>
      </dgm:t>
    </dgm:pt>
    <dgm:pt modelId="{18DB7E84-A38A-4111-9CF2-2186A6AB5FC2}" type="sibTrans" cxnId="{FF731EB2-5CFD-4439-8855-CE4A795EA62B}">
      <dgm:prSet/>
      <dgm:spPr/>
      <dgm:t>
        <a:bodyPr/>
        <a:lstStyle/>
        <a:p>
          <a:endParaRPr lang="ru-RU"/>
        </a:p>
      </dgm:t>
    </dgm:pt>
    <dgm:pt modelId="{2EFD0482-135A-4F42-B775-E4E67B3B45D3}" type="pres">
      <dgm:prSet presAssocID="{3430B548-FF91-4C2F-9DF7-8F864A564188}" presName="Name0" presStyleCnt="0">
        <dgm:presLayoutVars>
          <dgm:dir/>
          <dgm:animLvl val="lvl"/>
          <dgm:resizeHandles val="exact"/>
        </dgm:presLayoutVars>
      </dgm:prSet>
      <dgm:spPr/>
    </dgm:pt>
    <dgm:pt modelId="{70A3FB5E-66BC-4E4C-8D7A-046073A9A13B}" type="pres">
      <dgm:prSet presAssocID="{3430B548-FF91-4C2F-9DF7-8F864A564188}" presName="dummy" presStyleCnt="0"/>
      <dgm:spPr/>
    </dgm:pt>
    <dgm:pt modelId="{B319E446-F39C-4345-8F5C-F2B98AD50A8C}" type="pres">
      <dgm:prSet presAssocID="{3430B548-FF91-4C2F-9DF7-8F864A564188}" presName="linH" presStyleCnt="0"/>
      <dgm:spPr/>
    </dgm:pt>
    <dgm:pt modelId="{907482D8-8B1B-477D-8779-517032DAE0B1}" type="pres">
      <dgm:prSet presAssocID="{3430B548-FF91-4C2F-9DF7-8F864A564188}" presName="padding1" presStyleCnt="0"/>
      <dgm:spPr/>
    </dgm:pt>
    <dgm:pt modelId="{3482D17A-95D3-4254-A0C4-66DDD38F7564}" type="pres">
      <dgm:prSet presAssocID="{2325E674-7C6F-4FE0-AB46-032A6B4995A6}" presName="linV" presStyleCnt="0"/>
      <dgm:spPr/>
    </dgm:pt>
    <dgm:pt modelId="{B1FAE5C5-5704-4490-B72A-2D85EA123CED}" type="pres">
      <dgm:prSet presAssocID="{2325E674-7C6F-4FE0-AB46-032A6B4995A6}" presName="spVertical1" presStyleCnt="0"/>
      <dgm:spPr/>
    </dgm:pt>
    <dgm:pt modelId="{008D5138-7A8F-4411-AF3E-A794B58EF9F0}" type="pres">
      <dgm:prSet presAssocID="{2325E674-7C6F-4FE0-AB46-032A6B4995A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9401C-FD87-44EC-858A-0B623B11806B}" type="pres">
      <dgm:prSet presAssocID="{2325E674-7C6F-4FE0-AB46-032A6B4995A6}" presName="spVertical2" presStyleCnt="0"/>
      <dgm:spPr/>
    </dgm:pt>
    <dgm:pt modelId="{58FEB045-7813-445B-8B9A-4E959D0A0CA6}" type="pres">
      <dgm:prSet presAssocID="{2325E674-7C6F-4FE0-AB46-032A6B4995A6}" presName="spVertical3" presStyleCnt="0"/>
      <dgm:spPr/>
    </dgm:pt>
    <dgm:pt modelId="{73B50368-6ED9-4795-9B5E-736E87E8FE2B}" type="pres">
      <dgm:prSet presAssocID="{3430B548-FF91-4C2F-9DF7-8F864A564188}" presName="padding2" presStyleCnt="0"/>
      <dgm:spPr/>
    </dgm:pt>
    <dgm:pt modelId="{74DB7D37-E81E-4085-9995-F2E496934A9E}" type="pres">
      <dgm:prSet presAssocID="{3430B548-FF91-4C2F-9DF7-8F864A564188}" presName="negArrow" presStyleCnt="0"/>
      <dgm:spPr/>
    </dgm:pt>
    <dgm:pt modelId="{D8DDACC9-ADF6-48B8-808D-82E133C98031}" type="pres">
      <dgm:prSet presAssocID="{3430B548-FF91-4C2F-9DF7-8F864A564188}" presName="backgroundArrow" presStyleLbl="node1" presStyleIdx="0" presStyleCnt="1" custLinFactNeighborX="12392" custLinFactNeighborY="-1654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</dgm:ptLst>
  <dgm:cxnLst>
    <dgm:cxn modelId="{F5483826-917E-49F5-AE4A-5A8AA8789E7F}" type="presOf" srcId="{3430B548-FF91-4C2F-9DF7-8F864A564188}" destId="{2EFD0482-135A-4F42-B775-E4E67B3B45D3}" srcOrd="0" destOrd="0" presId="urn:microsoft.com/office/officeart/2005/8/layout/hProcess3"/>
    <dgm:cxn modelId="{FF731EB2-5CFD-4439-8855-CE4A795EA62B}" srcId="{3430B548-FF91-4C2F-9DF7-8F864A564188}" destId="{2325E674-7C6F-4FE0-AB46-032A6B4995A6}" srcOrd="0" destOrd="0" parTransId="{DC9B89C2-0C99-4A46-BDE3-E6E38A49231C}" sibTransId="{18DB7E84-A38A-4111-9CF2-2186A6AB5FC2}"/>
    <dgm:cxn modelId="{87CF2DD0-0B64-408A-9003-DD8CB3B7AA99}" type="presOf" srcId="{2325E674-7C6F-4FE0-AB46-032A6B4995A6}" destId="{008D5138-7A8F-4411-AF3E-A794B58EF9F0}" srcOrd="0" destOrd="0" presId="urn:microsoft.com/office/officeart/2005/8/layout/hProcess3"/>
    <dgm:cxn modelId="{BE843B54-DFCF-4609-BA03-225A0CD206A5}" type="presParOf" srcId="{2EFD0482-135A-4F42-B775-E4E67B3B45D3}" destId="{70A3FB5E-66BC-4E4C-8D7A-046073A9A13B}" srcOrd="0" destOrd="0" presId="urn:microsoft.com/office/officeart/2005/8/layout/hProcess3"/>
    <dgm:cxn modelId="{2B628EF3-1115-4D62-9532-0243425819ED}" type="presParOf" srcId="{2EFD0482-135A-4F42-B775-E4E67B3B45D3}" destId="{B319E446-F39C-4345-8F5C-F2B98AD50A8C}" srcOrd="1" destOrd="0" presId="urn:microsoft.com/office/officeart/2005/8/layout/hProcess3"/>
    <dgm:cxn modelId="{2D738FA4-C2B0-470C-87F6-B27C2EDB2909}" type="presParOf" srcId="{B319E446-F39C-4345-8F5C-F2B98AD50A8C}" destId="{907482D8-8B1B-477D-8779-517032DAE0B1}" srcOrd="0" destOrd="0" presId="urn:microsoft.com/office/officeart/2005/8/layout/hProcess3"/>
    <dgm:cxn modelId="{EC8859FD-9817-48F5-8923-C017F4136CE2}" type="presParOf" srcId="{B319E446-F39C-4345-8F5C-F2B98AD50A8C}" destId="{3482D17A-95D3-4254-A0C4-66DDD38F7564}" srcOrd="1" destOrd="0" presId="urn:microsoft.com/office/officeart/2005/8/layout/hProcess3"/>
    <dgm:cxn modelId="{96CDD7AF-DA63-496F-9E70-082FF9CDD818}" type="presParOf" srcId="{3482D17A-95D3-4254-A0C4-66DDD38F7564}" destId="{B1FAE5C5-5704-4490-B72A-2D85EA123CED}" srcOrd="0" destOrd="0" presId="urn:microsoft.com/office/officeart/2005/8/layout/hProcess3"/>
    <dgm:cxn modelId="{44E657BC-9A62-4E61-8D7C-32D2330130A0}" type="presParOf" srcId="{3482D17A-95D3-4254-A0C4-66DDD38F7564}" destId="{008D5138-7A8F-4411-AF3E-A794B58EF9F0}" srcOrd="1" destOrd="0" presId="urn:microsoft.com/office/officeart/2005/8/layout/hProcess3"/>
    <dgm:cxn modelId="{5FB00D7B-9679-4576-8C45-199CC8E74551}" type="presParOf" srcId="{3482D17A-95D3-4254-A0C4-66DDD38F7564}" destId="{2EA9401C-FD87-44EC-858A-0B623B11806B}" srcOrd="2" destOrd="0" presId="urn:microsoft.com/office/officeart/2005/8/layout/hProcess3"/>
    <dgm:cxn modelId="{155114AC-1167-477F-8700-E61D7E94D588}" type="presParOf" srcId="{3482D17A-95D3-4254-A0C4-66DDD38F7564}" destId="{58FEB045-7813-445B-8B9A-4E959D0A0CA6}" srcOrd="3" destOrd="0" presId="urn:microsoft.com/office/officeart/2005/8/layout/hProcess3"/>
    <dgm:cxn modelId="{0C06FD06-0FAC-4BE8-B803-669F6AB3D4D9}" type="presParOf" srcId="{B319E446-F39C-4345-8F5C-F2B98AD50A8C}" destId="{73B50368-6ED9-4795-9B5E-736E87E8FE2B}" srcOrd="2" destOrd="0" presId="urn:microsoft.com/office/officeart/2005/8/layout/hProcess3"/>
    <dgm:cxn modelId="{7B12A269-B06A-4975-9831-F3549AC93644}" type="presParOf" srcId="{B319E446-F39C-4345-8F5C-F2B98AD50A8C}" destId="{74DB7D37-E81E-4085-9995-F2E496934A9E}" srcOrd="3" destOrd="0" presId="urn:microsoft.com/office/officeart/2005/8/layout/hProcess3"/>
    <dgm:cxn modelId="{696706B7-90AE-4EED-8AE9-7BA16BC86510}" type="presParOf" srcId="{B319E446-F39C-4345-8F5C-F2B98AD50A8C}" destId="{D8DDACC9-ADF6-48B8-808D-82E133C98031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DDACC9-ADF6-48B8-808D-82E133C98031}">
      <dsp:nvSpPr>
        <dsp:cNvPr id="0" name=""/>
        <dsp:cNvSpPr/>
      </dsp:nvSpPr>
      <dsp:spPr>
        <a:xfrm>
          <a:off x="0" y="83"/>
          <a:ext cx="2251077" cy="1512000"/>
        </a:xfrm>
        <a:prstGeom prst="rightArrow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08D5138-7A8F-4411-AF3E-A794B58EF9F0}">
      <dsp:nvSpPr>
        <dsp:cNvPr id="0" name=""/>
        <dsp:cNvSpPr/>
      </dsp:nvSpPr>
      <dsp:spPr>
        <a:xfrm>
          <a:off x="181581" y="378083"/>
          <a:ext cx="1844388" cy="7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1760" rIns="0" bIns="11176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Использовано МБТ в 2024 году 78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 млн. рублей или 6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 % от общего объема расходов</a:t>
          </a:r>
          <a:endParaRPr lang="ru-RU" sz="1100" b="1" i="0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1581" y="378083"/>
        <a:ext cx="1844388" cy="756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DDACC9-ADF6-48B8-808D-82E133C98031}">
      <dsp:nvSpPr>
        <dsp:cNvPr id="0" name=""/>
        <dsp:cNvSpPr/>
      </dsp:nvSpPr>
      <dsp:spPr>
        <a:xfrm>
          <a:off x="0" y="0"/>
          <a:ext cx="2029761" cy="1152000"/>
        </a:xfrm>
        <a:prstGeom prst="rightArrow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08D5138-7A8F-4411-AF3E-A794B58EF9F0}">
      <dsp:nvSpPr>
        <dsp:cNvPr id="0" name=""/>
        <dsp:cNvSpPr/>
      </dsp:nvSpPr>
      <dsp:spPr>
        <a:xfrm>
          <a:off x="163728" y="288064"/>
          <a:ext cx="1663056" cy="57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1760" rIns="0" bIns="11176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Общий объем расходов    </a:t>
          </a:r>
          <a:r>
            <a:rPr lang="ru-RU" sz="1200" b="1" i="0" u="none" kern="1200" dirty="0" smtClean="0">
              <a:latin typeface="Times New Roman" pitchFamily="18" charset="0"/>
              <a:cs typeface="Times New Roman" pitchFamily="18" charset="0"/>
            </a:rPr>
            <a:t>1 282,4 млн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. рублей</a:t>
          </a:r>
          <a:endParaRPr lang="ru-RU" sz="1100" b="1" i="0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3728" y="288064"/>
        <a:ext cx="1663056" cy="57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0.01942</cdr:x>
      <cdr:y>0.05755</cdr:y>
    </cdr:from>
    <cdr:to>
      <cdr:x>0.98295</cdr:x>
      <cdr:y>0.69707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157877"/>
          <a:ext cx="7146358" cy="17543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5400" b="1" i="1" dirty="0" smtClean="0">
            <a:ln w="17780" cmpd="sng">
              <a:solidFill>
                <a:schemeClr val="accent1">
                  <a:tint val="3000"/>
                </a:schemeClr>
              </a:solidFill>
              <a:prstDash val="solid"/>
              <a:miter lim="800000"/>
            </a:ln>
            <a:gradFill>
              <a:gsLst>
                <a:gs pos="10000">
                  <a:schemeClr val="accent1">
                    <a:tint val="63000"/>
                    <a:sat val="105000"/>
                  </a:schemeClr>
                </a:gs>
                <a:gs pos="90000">
                  <a:schemeClr val="accent1">
                    <a:shade val="50000"/>
                    <a:satMod val="100000"/>
                  </a:schemeClr>
                </a:gs>
              </a:gsLst>
              <a:lin ang="5400000"/>
            </a:gra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  <a:p xmlns:a="http://schemas.openxmlformats.org/drawingml/2006/main">
          <a:pPr algn="ctr"/>
          <a:r>
            <a:rPr lang="ru-RU" sz="54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Спасибо за внимание!</a:t>
          </a:r>
          <a:endParaRPr lang="ru-RU" sz="5400" b="1" i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86339-077E-4641-8560-5BD6265DC6E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183F2-57F4-4D71-AAA5-174CA68D9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54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FDC10-3A25-4055-ADF6-4EFCB641D91A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432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8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834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533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9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29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171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780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57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4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2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58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873375"/>
            <a:ext cx="8207375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Публичные слушания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об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исполнении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бюджета Кондопожского муниципального района  за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2024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063" y="4868863"/>
            <a:ext cx="356393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Финансовое управление</a:t>
            </a:r>
          </a:p>
          <a:p>
            <a:pPr algn="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Администрации Кондопожского муниципального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3147838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polki\AppData\Local\Microsoft\Windows\INetCache\IE\ZFDSWWC6\Brass_scales_with_cupped_tray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236" y="2060848"/>
            <a:ext cx="5813528" cy="355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052736"/>
            <a:ext cx="8003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характеристики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бюджета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Кондопожского муниципального района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(исполнено за 2024 год) (в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млн.рублей)</a:t>
            </a:r>
            <a:endParaRPr lang="ru-RU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/>
            </a:r>
            <a:br>
              <a:rPr lang="ru-RU" b="1" u="sng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</a:br>
            <a:endParaRPr lang="ru-RU" b="1" u="sng" dirty="0">
              <a:latin typeface="+mn-lt"/>
              <a:cs typeface="+mn-cs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67744" y="39330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1 351,7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4394721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1 282,4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7914" y="5517232"/>
            <a:ext cx="192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Профицит 69,3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4671720"/>
            <a:ext cx="1385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24128" y="5193452"/>
            <a:ext cx="1385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8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75" y="981075"/>
            <a:ext cx="91090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доходов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Кондопожского муниципального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2023-2024 гг. (в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млн.рублей)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1848571"/>
              </p:ext>
            </p:extLst>
          </p:nvPr>
        </p:nvGraphicFramePr>
        <p:xfrm>
          <a:off x="1151620" y="2852936"/>
          <a:ext cx="68407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266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7463" y="963613"/>
            <a:ext cx="910907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источники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налоговых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неналоговых доходов  бюджета Кондопожского муниципального района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2023-2024 гг. (в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млн.рублей)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7425661"/>
              </p:ext>
            </p:extLst>
          </p:nvPr>
        </p:nvGraphicFramePr>
        <p:xfrm>
          <a:off x="0" y="2204864"/>
          <a:ext cx="493204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0431879"/>
              </p:ext>
            </p:extLst>
          </p:nvPr>
        </p:nvGraphicFramePr>
        <p:xfrm>
          <a:off x="3885445" y="1772816"/>
          <a:ext cx="520616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963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/>
              <a:t>           </a:t>
            </a:r>
            <a:r>
              <a:rPr lang="ru-RU" sz="3600" dirty="0" smtClean="0">
                <a:latin typeface="Arial" charset="0"/>
              </a:rPr>
              <a:t>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  <a:endParaRPr lang="ru-RU" sz="3600" b="1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51545"/>
            <a:ext cx="8460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Межбюджетные трансферты предоставленные из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бюджетов других уровней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бюджет Кондопожского муниципального района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 2024 году </a:t>
            </a: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</a:rPr>
              <a:t>(в </a:t>
            </a:r>
            <a:r>
              <a:rPr lang="ru-RU" sz="1100" b="1" dirty="0">
                <a:solidFill>
                  <a:schemeClr val="bg2">
                    <a:lumMod val="25000"/>
                  </a:schemeClr>
                </a:solidFill>
              </a:rPr>
              <a:t>млн.рублей)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86406432"/>
              </p:ext>
            </p:extLst>
          </p:nvPr>
        </p:nvGraphicFramePr>
        <p:xfrm>
          <a:off x="251520" y="2636912"/>
          <a:ext cx="2251077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48898" y="5013176"/>
            <a:ext cx="3059832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Из них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из субвенции на образование направлено на заработную плату с начислениями на оплату труда работников дошкольного и общего образования и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учебные расходы для образовательного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процесса -  520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714780">
            <a:off x="5213479" y="5348657"/>
            <a:ext cx="563557" cy="524444"/>
          </a:xfrm>
          <a:prstGeom prst="rightArrow">
            <a:avLst>
              <a:gd name="adj1" fmla="val 50000"/>
              <a:gd name="adj2" fmla="val 459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846696"/>
              </p:ext>
            </p:extLst>
          </p:nvPr>
        </p:nvGraphicFramePr>
        <p:xfrm>
          <a:off x="1115616" y="2588124"/>
          <a:ext cx="5598368" cy="3387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92689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875" y="981075"/>
            <a:ext cx="91090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Динамика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расходов бюджета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Кондопожского муниципального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района за 2023-2024 гг.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(в млн.рублей)</a:t>
            </a:r>
            <a:endParaRPr lang="ru-RU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5947994"/>
              </p:ext>
            </p:extLst>
          </p:nvPr>
        </p:nvGraphicFramePr>
        <p:xfrm>
          <a:off x="1259632" y="1844824"/>
          <a:ext cx="720080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4262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87438" y="1124744"/>
            <a:ext cx="8047037" cy="5760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отраслевые направления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 Кондопожского муниципального района за 2024 год</a:t>
            </a:r>
            <a:b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в млн.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                                                                                                </a:t>
            </a:r>
            <a:endParaRPr lang="ru-RU" sz="9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714487889"/>
              </p:ext>
            </p:extLst>
          </p:nvPr>
        </p:nvGraphicFramePr>
        <p:xfrm>
          <a:off x="0" y="1603333"/>
          <a:ext cx="2029761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8500626"/>
              </p:ext>
            </p:extLst>
          </p:nvPr>
        </p:nvGraphicFramePr>
        <p:xfrm>
          <a:off x="539552" y="1844824"/>
          <a:ext cx="9145016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7038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           </a:t>
            </a:r>
            <a:r>
              <a:rPr lang="ru-RU" sz="3600" dirty="0" smtClean="0">
                <a:latin typeface="Arial" charset="0"/>
              </a:rPr>
              <a:t>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  <a:endParaRPr lang="ru-RU" sz="3600" b="1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268760"/>
            <a:ext cx="9144001" cy="576064"/>
          </a:xfrm>
          <a:prstGeom prst="rect">
            <a:avLst/>
          </a:prstGeom>
        </p:spPr>
        <p:txBody>
          <a:bodyPr anchor="b"/>
          <a:lstStyle>
            <a:lvl1pPr algn="ctr">
              <a:spcBef>
                <a:spcPct val="0"/>
              </a:spcBef>
              <a:buNone/>
              <a:defRPr b="1" cap="all" spc="-60" baseline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ОБЪЕМ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МУНИЦИПАЛЬНОГО ДОЛГА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Кондопожского муниципального района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(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в млн.рублей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1000" dirty="0">
                <a:solidFill>
                  <a:srgbClr val="7A7A7A">
                    <a:lumMod val="50000"/>
                  </a:srgbClr>
                </a:solidFill>
              </a:rPr>
              <a:t> </a:t>
            </a:r>
            <a:r>
              <a:rPr lang="ru-RU" sz="1000" dirty="0" smtClean="0">
                <a:solidFill>
                  <a:srgbClr val="7A7A7A">
                    <a:lumMod val="50000"/>
                  </a:srgbClr>
                </a:solidFill>
              </a:rPr>
              <a:t>                                                                                                                               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1898046"/>
              </p:ext>
            </p:extLst>
          </p:nvPr>
        </p:nvGraphicFramePr>
        <p:xfrm>
          <a:off x="2060340" y="1988840"/>
          <a:ext cx="5238328" cy="3243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3841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           </a:t>
            </a:r>
            <a:r>
              <a:rPr lang="ru-RU" sz="3600" dirty="0" smtClean="0">
                <a:latin typeface="Arial" charset="0"/>
              </a:rPr>
              <a:t>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  <a:endParaRPr lang="ru-RU" sz="3600" b="1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179512" y="1909936"/>
          <a:ext cx="85689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0384D-76F6-46E3-BDC0-A9C39C4975C0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44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297</Words>
  <Application>Microsoft Office PowerPoint</Application>
  <PresentationFormat>Экран (4:3)</PresentationFormat>
  <Paragraphs>56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отраслевые направления расходов  бюджета  Кондопожского муниципального района за 2024 год  ( в млн. рублей)                                                                                               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Регина Полькина</dc:creator>
  <cp:lastModifiedBy>Павловская Надежда Геннадьевна</cp:lastModifiedBy>
  <cp:revision>66</cp:revision>
  <cp:lastPrinted>2025-05-29T05:53:15Z</cp:lastPrinted>
  <dcterms:created xsi:type="dcterms:W3CDTF">2023-05-10T06:45:11Z</dcterms:created>
  <dcterms:modified xsi:type="dcterms:W3CDTF">2025-06-09T09:58:09Z</dcterms:modified>
</cp:coreProperties>
</file>