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4" r:id="rId9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5C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2;%20&#1087;&#1088;&#1080;&#1079;&#1077;&#1085;&#1090;&#1072;&#1094;&#1080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2;%20&#1087;&#1088;&#1080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2;%20&#1087;&#1088;&#1080;&#1079;&#1077;&#1085;&#1090;&#1072;&#1094;&#1080;&#108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5;&#1072;&#1073;&#1086;&#1088;&#1082;&#1072;%20&#1087;&#1086;%20&#1094;&#1077;&#1083;&#1077;&#1074;&#1082;&#1077;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5;&#1072;&#1073;&#1086;&#1088;&#1082;&#1072;%20&#1087;&#1086;%20&#1094;&#1077;&#1083;&#1077;&#1074;&#1082;&#1077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2;%20&#1087;&#1088;&#1080;&#1079;&#1077;&#1085;&#1090;&#1072;&#1094;&#1080;&#108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Mynet3\D\&#1041;&#1102;&#1076;&#1078;&#1077;&#1090;&#1085;&#1099;&#1081;%20&#1086;&#1090;&#1076;&#1077;&#1083;\&#1040;&#1085;&#1072;&#1083;&#1080;&#1079;\!!!&#1087;&#1091;&#1073;&#1083;&#1080;&#1095;&#1085;&#1099;&#1077;%20&#1089;&#1083;&#1091;&#1096;&#1072;&#1085;&#1080;&#1103;%20&#1087;&#1086;%20&#1080;&#1089;&#1087;&#1086;&#1083;&#1085;&#1077;&#1085;&#1080;&#1102;%20&#1079;&#1072;%202022%20&#1075;&#1086;&#1076;\&#1075;&#1086;&#1088;&#1086;&#1076;\&#1082;%20&#1087;&#1088;&#1080;&#1079;&#1077;&#1085;&#1090;&#1072;&#1094;&#1080;&#1080;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Mynet3\D\&#1041;&#1102;&#1076;&#1078;&#1077;&#1090;&#1085;&#1099;&#1081;%20&#1086;&#1090;&#1076;&#1077;&#1083;\&#1040;&#1085;&#1072;&#1083;&#1080;&#1079;\&#1087;&#1088;&#1077;&#1079;&#1077;&#1085;&#1090;&#1072;&#1094;&#1080;&#1080;%202019\&#1085;&#1072;%2001.01.2020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708573928258969"/>
          <c:y val="5.1400554097404488E-2"/>
          <c:w val="0.86235870516185475"/>
          <c:h val="0.66462015164771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Лист2!$C$3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99FF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Лист2!$D$2:$E$2</c:f>
              <c:strCache>
                <c:ptCount val="2"/>
                <c:pt idx="0">
                  <c:v>Факт 2023 года 
(162,5 млн.рублей)</c:v>
                </c:pt>
                <c:pt idx="1">
                  <c:v>Факт 2024 года 
(166,2 млн.рублей)</c:v>
                </c:pt>
              </c:strCache>
            </c:strRef>
          </c:cat>
          <c:val>
            <c:numRef>
              <c:f>Лист2!$D$3:$E$3</c:f>
              <c:numCache>
                <c:formatCode>0.0</c:formatCode>
                <c:ptCount val="2"/>
                <c:pt idx="0">
                  <c:v>127.8</c:v>
                </c:pt>
                <c:pt idx="1">
                  <c:v>137.19999999999999</c:v>
                </c:pt>
              </c:numCache>
            </c:numRef>
          </c:val>
        </c:ser>
        <c:ser>
          <c:idx val="1"/>
          <c:order val="1"/>
          <c:tx>
            <c:strRef>
              <c:f>Лист2!$C$4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Лист2!$D$2:$E$2</c:f>
              <c:strCache>
                <c:ptCount val="2"/>
                <c:pt idx="0">
                  <c:v>Факт 2023 года 
(162,5 млн.рублей)</c:v>
                </c:pt>
                <c:pt idx="1">
                  <c:v>Факт 2024 года 
(166,2 млн.рублей)</c:v>
                </c:pt>
              </c:strCache>
            </c:strRef>
          </c:cat>
          <c:val>
            <c:numRef>
              <c:f>Лист2!$D$4:$E$4</c:f>
              <c:numCache>
                <c:formatCode>0.0</c:formatCode>
                <c:ptCount val="2"/>
                <c:pt idx="0">
                  <c:v>34.700000000000003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4607872"/>
        <c:axId val="64320576"/>
      </c:barChart>
      <c:catAx>
        <c:axId val="13460787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4320576"/>
        <c:crosses val="autoZero"/>
        <c:auto val="1"/>
        <c:lblAlgn val="ctr"/>
        <c:lblOffset val="100"/>
        <c:noMultiLvlLbl val="0"/>
      </c:catAx>
      <c:valAx>
        <c:axId val="643205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crossAx val="13460787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Лист3!$D$31</c:f>
              <c:strCache>
                <c:ptCount val="1"/>
                <c:pt idx="0">
                  <c:v>Факт 2023 года
(127,8 млн. рублей)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Лист3!$C$32:$C$39</c:f>
              <c:strCache>
                <c:ptCount val="7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Земельный налог</c:v>
                </c:pt>
                <c:pt idx="3">
                  <c:v>Доходы от оказания платных услуг и компенсации затрат государства</c:v>
                </c:pt>
                <c:pt idx="4">
                  <c:v>Акцизы</c:v>
                </c:pt>
                <c:pt idx="5">
                  <c:v>Налоги на имущество физических лиц</c:v>
                </c:pt>
                <c:pt idx="6">
                  <c:v>Доходы от реализации имущества и продажи земельных участков</c:v>
                </c:pt>
              </c:strCache>
            </c:strRef>
          </c:cat>
          <c:val>
            <c:numRef>
              <c:f>Лист3!$D$32:$D$39</c:f>
              <c:numCache>
                <c:formatCode>0.0</c:formatCode>
                <c:ptCount val="8"/>
                <c:pt idx="0">
                  <c:v>78.5</c:v>
                </c:pt>
                <c:pt idx="1">
                  <c:v>12.4</c:v>
                </c:pt>
                <c:pt idx="2">
                  <c:v>9.5</c:v>
                </c:pt>
                <c:pt idx="3">
                  <c:v>8.5</c:v>
                </c:pt>
                <c:pt idx="4">
                  <c:v>7.6</c:v>
                </c:pt>
                <c:pt idx="5">
                  <c:v>7.5</c:v>
                </c:pt>
                <c:pt idx="6">
                  <c:v>3.7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9941376"/>
        <c:axId val="126360320"/>
      </c:barChart>
      <c:catAx>
        <c:axId val="13994137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26360320"/>
        <c:crosses val="autoZero"/>
        <c:auto val="1"/>
        <c:lblAlgn val="ctr"/>
        <c:lblOffset val="100"/>
        <c:noMultiLvlLbl val="0"/>
      </c:catAx>
      <c:valAx>
        <c:axId val="126360320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3994137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Лист3!$D$6</c:f>
              <c:strCache>
                <c:ptCount val="1"/>
                <c:pt idx="0">
                  <c:v>Факт 2024 года
(137,2 млн.рублей)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Лист3!$C$7:$C$14</c:f>
              <c:strCache>
                <c:ptCount val="7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Доходы от оказания платных услуг и компенсации затрат государства</c:v>
                </c:pt>
                <c:pt idx="3">
                  <c:v>Акцизы</c:v>
                </c:pt>
                <c:pt idx="4">
                  <c:v>Налоги на имущество физических лиц</c:v>
                </c:pt>
                <c:pt idx="5">
                  <c:v>Земельный налог</c:v>
                </c:pt>
                <c:pt idx="6">
                  <c:v>Доходы от реализации имущества и продажи земельных участков</c:v>
                </c:pt>
              </c:strCache>
            </c:strRef>
          </c:cat>
          <c:val>
            <c:numRef>
              <c:f>Лист3!$D$7:$D$14</c:f>
              <c:numCache>
                <c:formatCode>0.0</c:formatCode>
                <c:ptCount val="8"/>
                <c:pt idx="0">
                  <c:v>91.5</c:v>
                </c:pt>
                <c:pt idx="1">
                  <c:v>12.8</c:v>
                </c:pt>
                <c:pt idx="2">
                  <c:v>8</c:v>
                </c:pt>
                <c:pt idx="3">
                  <c:v>7.9</c:v>
                </c:pt>
                <c:pt idx="4">
                  <c:v>7.9</c:v>
                </c:pt>
                <c:pt idx="5">
                  <c:v>7.6</c:v>
                </c:pt>
                <c:pt idx="6">
                  <c:v>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9941888"/>
        <c:axId val="126517824"/>
      </c:barChart>
      <c:catAx>
        <c:axId val="139941888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26517824"/>
        <c:crosses val="autoZero"/>
        <c:auto val="1"/>
        <c:lblAlgn val="ctr"/>
        <c:lblOffset val="100"/>
        <c:noMultiLvlLbl val="0"/>
      </c:catAx>
      <c:valAx>
        <c:axId val="126517824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399418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28416315230511"/>
          <c:y val="0"/>
          <c:w val="0.55417487355682926"/>
          <c:h val="1"/>
        </c:manualLayout>
      </c:layout>
      <c:doughnutChart>
        <c:varyColors val="1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</c:spPr>
          <c:explosion val="25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explosion val="14"/>
          </c:dPt>
          <c:dLbls>
            <c:dLbl>
              <c:idx val="0"/>
              <c:layout>
                <c:manualLayout>
                  <c:x val="0.14650691929790641"/>
                  <c:y val="2.7777777777777821E-2"/>
                </c:manualLayout>
              </c:layout>
              <c:spPr/>
              <c:txPr>
                <a:bodyPr/>
                <a:lstStyle/>
                <a:p>
                  <a:pPr algn="ctr" rtl="0">
                    <a:defRPr lang="ru-RU" sz="1000" b="1" i="0" u="none" strike="noStrike" kern="1200" baseline="0">
                      <a:solidFill>
                        <a:prstClr val="black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6738195840231149"/>
                  <c:y val="8.7962962962962965E-2"/>
                </c:manualLayout>
              </c:layout>
              <c:spPr/>
              <c:txPr>
                <a:bodyPr/>
                <a:lstStyle/>
                <a:p>
                  <a:pPr algn="ctr">
                    <a:defRPr lang="ru-RU" sz="1000" b="1" i="0" u="none" strike="noStrike" kern="1200" baseline="0">
                      <a:solidFill>
                        <a:prstClr val="black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326619459426075"/>
                  <c:y val="-0.1574077719451735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000" b="1" i="0" u="none" strike="noStrike" kern="1200" baseline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дотации; </a:t>
                    </a:r>
                    <a:r>
                      <a:rPr lang="ru-RU" sz="1000" b="1" i="0" u="none" strike="noStrike" kern="1200" baseline="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1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numRef>
              <c:f>TDSheet!$A$30:$A$32</c:f>
              <c:numCache>
                <c:formatCode>General</c:formatCode>
                <c:ptCount val="3"/>
              </c:numCache>
            </c:numRef>
          </c:cat>
          <c:val>
            <c:numRef>
              <c:f>TDSheet!$B$30:$B$32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9"/>
        <c:holeSize val="3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567597741374498"/>
          <c:y val="0.10243832765227141"/>
          <c:w val="0.49578149323256449"/>
          <c:h val="0.80741197672871534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0099FF"/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0.24205613584780103"/>
                  <c:y val="1.5360983102918474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23427195108908774"/>
                  <c:y val="-2.2912055347920221E-2"/>
                </c:manualLayout>
              </c:layout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400" dirty="0"/>
                      <a:t>иные межбюджетные трансферты; 0,3</a:t>
                    </a: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8333333333333324"/>
                  <c:y val="-6.944444444444444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cat>
            <c:strRef>
              <c:f>TDSheet!$A$21:$A$22</c:f>
              <c:strCache>
                <c:ptCount val="2"/>
                <c:pt idx="0">
                  <c:v>субсидии</c:v>
                </c:pt>
                <c:pt idx="1">
                  <c:v>иные межбюджетные трансферты</c:v>
                </c:pt>
              </c:strCache>
            </c:strRef>
          </c:cat>
          <c:val>
            <c:numRef>
              <c:f>TDSheet!$B$21:$B$22</c:f>
              <c:numCache>
                <c:formatCode>#,##0.0</c:formatCode>
                <c:ptCount val="2"/>
                <c:pt idx="0">
                  <c:v>28.1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Лист4!$D$13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spPr/>
              <c:txPr>
                <a:bodyPr/>
                <a:lstStyle/>
                <a:p>
                  <a:pPr algn="ctr">
                    <a:defRPr lang="ru-RU" sz="1050" b="1" i="0" u="none" strike="noStrike" kern="1200" baseline="0">
                      <a:solidFill>
                        <a:prstClr val="black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25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Лист4!$E$12:$F$12</c:f>
              <c:strCache>
                <c:ptCount val="2"/>
                <c:pt idx="0">
                  <c:v>Факт 2023 года (177 млн. рублей)</c:v>
                </c:pt>
                <c:pt idx="1">
                  <c:v>Факт 2024 года (154,2млн. рублей)</c:v>
                </c:pt>
              </c:strCache>
            </c:strRef>
          </c:cat>
          <c:val>
            <c:numRef>
              <c:f>Лист4!$E$13:$F$13</c:f>
              <c:numCache>
                <c:formatCode>0.0</c:formatCode>
                <c:ptCount val="2"/>
                <c:pt idx="0">
                  <c:v>142</c:v>
                </c:pt>
                <c:pt idx="1">
                  <c:v>125.8</c:v>
                </c:pt>
              </c:numCache>
            </c:numRef>
          </c:val>
        </c:ser>
        <c:ser>
          <c:idx val="1"/>
          <c:order val="1"/>
          <c:tx>
            <c:strRef>
              <c:f>Лист4!$D$14</c:f>
              <c:strCache>
                <c:ptCount val="1"/>
                <c:pt idx="0">
                  <c:v>Целевые межбюджетные трансферты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28,4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05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Лист4!$E$12:$F$12</c:f>
              <c:strCache>
                <c:ptCount val="2"/>
                <c:pt idx="0">
                  <c:v>Факт 2023 года (177 млн. рублей)</c:v>
                </c:pt>
                <c:pt idx="1">
                  <c:v>Факт 2024 года (154,2млн. рублей)</c:v>
                </c:pt>
              </c:strCache>
            </c:strRef>
          </c:cat>
          <c:val>
            <c:numRef>
              <c:f>Лист4!$E$14:$F$14</c:f>
              <c:numCache>
                <c:formatCode>0.0</c:formatCode>
                <c:ptCount val="2"/>
                <c:pt idx="0">
                  <c:v>35</c:v>
                </c:pt>
                <c:pt idx="1">
                  <c:v>28.4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2303232"/>
        <c:axId val="64282624"/>
      </c:barChart>
      <c:catAx>
        <c:axId val="14230323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 algn="ctr">
              <a:defRPr lang="ru-RU" sz="105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64282624"/>
        <c:crosses val="autoZero"/>
        <c:auto val="1"/>
        <c:lblAlgn val="ctr"/>
        <c:lblOffset val="100"/>
        <c:noMultiLvlLbl val="0"/>
      </c:catAx>
      <c:valAx>
        <c:axId val="64282624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4230323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 algn="ctr">
            <a:defRPr lang="ru-RU" sz="1050" b="1" i="0" u="none" strike="noStrike" kern="1200" baseline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657839605123241"/>
          <c:y val="0.18024554425151076"/>
          <c:w val="0.82304003258897163"/>
          <c:h val="0.81068519085137303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1.6797075457224329E-3"/>
                  <c:y val="-5.54212881511512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123988035145854"/>
                  <c:y val="4.088304424508387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4911861645002411E-3"/>
                  <c:y val="-7.45743134705117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1959094492146376"/>
                  <c:y val="-3.440347000303953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21559310870220769"/>
                  <c:y val="-9.39204849690201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7423963474957871E-2"/>
                  <c:y val="-5.2416622045437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848022177430021"/>
                  <c:y val="-1.65314005966495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социальная </a:t>
                    </a:r>
                    <a:r>
                      <a:rPr lang="ru-RU" dirty="0"/>
                      <a:t>политика; 1,0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Лист5!$E$17:$E$23</c:f>
              <c:strCache>
                <c:ptCount val="7"/>
                <c:pt idx="0">
                  <c:v>национальная
 экономика</c:v>
                </c:pt>
                <c:pt idx="1">
                  <c:v>ЖКХ</c:v>
                </c:pt>
                <c:pt idx="2">
                  <c:v>культура, кинематография</c:v>
                </c:pt>
                <c:pt idx="3">
                  <c:v>физическая культура и спорт</c:v>
                </c:pt>
                <c:pt idx="4">
                  <c:v>общегосударственные вопросы</c:v>
                </c:pt>
                <c:pt idx="5">
                  <c:v>нац.безпасность и правоохранительная деятельность</c:v>
                </c:pt>
                <c:pt idx="6">
                  <c:v>ссоциальная политика</c:v>
                </c:pt>
              </c:strCache>
            </c:strRef>
          </c:cat>
          <c:val>
            <c:numRef>
              <c:f>Лист5!$F$17:$F$23</c:f>
              <c:numCache>
                <c:formatCode>0.0</c:formatCode>
                <c:ptCount val="7"/>
                <c:pt idx="0">
                  <c:v>42</c:v>
                </c:pt>
                <c:pt idx="1">
                  <c:v>66.5</c:v>
                </c:pt>
                <c:pt idx="2">
                  <c:v>18.100000000000001</c:v>
                </c:pt>
                <c:pt idx="3">
                  <c:v>18.3</c:v>
                </c:pt>
                <c:pt idx="4">
                  <c:v>6.2</c:v>
                </c:pt>
                <c:pt idx="5">
                  <c:v>1.9</c:v>
                </c:pt>
                <c:pt idx="6">
                  <c:v>1.2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Муниципальный долг на 01.01.2020 равен 139 917 (40%) к факту налоговых и неналоговых поступлений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i="1"/>
      </a:pPr>
      <a:endParaRPr lang="ru-RU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0B548-FF91-4C2F-9DF7-8F864A564188}" type="doc">
      <dgm:prSet loTypeId="urn:microsoft.com/office/officeart/2005/8/layout/hProcess3" loCatId="process" qsTypeId="urn:microsoft.com/office/officeart/2005/8/quickstyle/simple1" qsCatId="simple" csTypeId="urn:microsoft.com/office/officeart/2005/8/colors/accent5_2" csCatId="accent5" phldr="1"/>
      <dgm:spPr/>
    </dgm:pt>
    <dgm:pt modelId="{2325E674-7C6F-4FE0-AB46-032A6B4995A6}">
      <dgm:prSet phldrT="[Текст]" custT="1"/>
      <dgm:spPr/>
      <dgm:t>
        <a:bodyPr/>
        <a:lstStyle/>
        <a:p>
          <a:pPr algn="l"/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Использовано МБТ в 202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 году 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28,4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  млн. рублей или 1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1 % от общего объема расходов</a:t>
          </a:r>
          <a:endParaRPr lang="ru-RU" sz="11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DC9B89C2-0C99-4A46-BDE3-E6E38A49231C}" type="parTrans" cxnId="{FF731EB2-5CFD-4439-8855-CE4A795EA62B}">
      <dgm:prSet/>
      <dgm:spPr/>
      <dgm:t>
        <a:bodyPr/>
        <a:lstStyle/>
        <a:p>
          <a:endParaRPr lang="ru-RU"/>
        </a:p>
      </dgm:t>
    </dgm:pt>
    <dgm:pt modelId="{18DB7E84-A38A-4111-9CF2-2186A6AB5FC2}" type="sibTrans" cxnId="{FF731EB2-5CFD-4439-8855-CE4A795EA62B}">
      <dgm:prSet/>
      <dgm:spPr/>
      <dgm:t>
        <a:bodyPr/>
        <a:lstStyle/>
        <a:p>
          <a:endParaRPr lang="ru-RU"/>
        </a:p>
      </dgm:t>
    </dgm:pt>
    <dgm:pt modelId="{2EFD0482-135A-4F42-B775-E4E67B3B45D3}" type="pres">
      <dgm:prSet presAssocID="{3430B548-FF91-4C2F-9DF7-8F864A564188}" presName="Name0" presStyleCnt="0">
        <dgm:presLayoutVars>
          <dgm:dir/>
          <dgm:animLvl val="lvl"/>
          <dgm:resizeHandles val="exact"/>
        </dgm:presLayoutVars>
      </dgm:prSet>
      <dgm:spPr/>
    </dgm:pt>
    <dgm:pt modelId="{70A3FB5E-66BC-4E4C-8D7A-046073A9A13B}" type="pres">
      <dgm:prSet presAssocID="{3430B548-FF91-4C2F-9DF7-8F864A564188}" presName="dummy" presStyleCnt="0"/>
      <dgm:spPr/>
    </dgm:pt>
    <dgm:pt modelId="{B319E446-F39C-4345-8F5C-F2B98AD50A8C}" type="pres">
      <dgm:prSet presAssocID="{3430B548-FF91-4C2F-9DF7-8F864A564188}" presName="linH" presStyleCnt="0"/>
      <dgm:spPr/>
    </dgm:pt>
    <dgm:pt modelId="{907482D8-8B1B-477D-8779-517032DAE0B1}" type="pres">
      <dgm:prSet presAssocID="{3430B548-FF91-4C2F-9DF7-8F864A564188}" presName="padding1" presStyleCnt="0"/>
      <dgm:spPr/>
    </dgm:pt>
    <dgm:pt modelId="{3482D17A-95D3-4254-A0C4-66DDD38F7564}" type="pres">
      <dgm:prSet presAssocID="{2325E674-7C6F-4FE0-AB46-032A6B4995A6}" presName="linV" presStyleCnt="0"/>
      <dgm:spPr/>
    </dgm:pt>
    <dgm:pt modelId="{B1FAE5C5-5704-4490-B72A-2D85EA123CED}" type="pres">
      <dgm:prSet presAssocID="{2325E674-7C6F-4FE0-AB46-032A6B4995A6}" presName="spVertical1" presStyleCnt="0"/>
      <dgm:spPr/>
    </dgm:pt>
    <dgm:pt modelId="{008D5138-7A8F-4411-AF3E-A794B58EF9F0}" type="pres">
      <dgm:prSet presAssocID="{2325E674-7C6F-4FE0-AB46-032A6B4995A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9401C-FD87-44EC-858A-0B623B11806B}" type="pres">
      <dgm:prSet presAssocID="{2325E674-7C6F-4FE0-AB46-032A6B4995A6}" presName="spVertical2" presStyleCnt="0"/>
      <dgm:spPr/>
    </dgm:pt>
    <dgm:pt modelId="{58FEB045-7813-445B-8B9A-4E959D0A0CA6}" type="pres">
      <dgm:prSet presAssocID="{2325E674-7C6F-4FE0-AB46-032A6B4995A6}" presName="spVertical3" presStyleCnt="0"/>
      <dgm:spPr/>
    </dgm:pt>
    <dgm:pt modelId="{73B50368-6ED9-4795-9B5E-736E87E8FE2B}" type="pres">
      <dgm:prSet presAssocID="{3430B548-FF91-4C2F-9DF7-8F864A564188}" presName="padding2" presStyleCnt="0"/>
      <dgm:spPr/>
    </dgm:pt>
    <dgm:pt modelId="{74DB7D37-E81E-4085-9995-F2E496934A9E}" type="pres">
      <dgm:prSet presAssocID="{3430B548-FF91-4C2F-9DF7-8F864A564188}" presName="negArrow" presStyleCnt="0"/>
      <dgm:spPr/>
    </dgm:pt>
    <dgm:pt modelId="{D8DDACC9-ADF6-48B8-808D-82E133C98031}" type="pres">
      <dgm:prSet presAssocID="{3430B548-FF91-4C2F-9DF7-8F864A564188}" presName="backgroundArrow" presStyleLbl="node1" presStyleIdx="0" presStyleCnt="1" custLinFactNeighborX="45986" custLinFactNeighborY="-4768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</dgm:ptLst>
  <dgm:cxnLst>
    <dgm:cxn modelId="{AFA76C10-2642-464D-B2D6-709814A5EF1E}" type="presOf" srcId="{3430B548-FF91-4C2F-9DF7-8F864A564188}" destId="{2EFD0482-135A-4F42-B775-E4E67B3B45D3}" srcOrd="0" destOrd="0" presId="urn:microsoft.com/office/officeart/2005/8/layout/hProcess3"/>
    <dgm:cxn modelId="{2E8BE27D-BB29-4594-A377-6C46961B2963}" type="presOf" srcId="{2325E674-7C6F-4FE0-AB46-032A6B4995A6}" destId="{008D5138-7A8F-4411-AF3E-A794B58EF9F0}" srcOrd="0" destOrd="0" presId="urn:microsoft.com/office/officeart/2005/8/layout/hProcess3"/>
    <dgm:cxn modelId="{FF731EB2-5CFD-4439-8855-CE4A795EA62B}" srcId="{3430B548-FF91-4C2F-9DF7-8F864A564188}" destId="{2325E674-7C6F-4FE0-AB46-032A6B4995A6}" srcOrd="0" destOrd="0" parTransId="{DC9B89C2-0C99-4A46-BDE3-E6E38A49231C}" sibTransId="{18DB7E84-A38A-4111-9CF2-2186A6AB5FC2}"/>
    <dgm:cxn modelId="{EE5989C6-1845-411C-8E9E-FDC8211FF3F1}" type="presParOf" srcId="{2EFD0482-135A-4F42-B775-E4E67B3B45D3}" destId="{70A3FB5E-66BC-4E4C-8D7A-046073A9A13B}" srcOrd="0" destOrd="0" presId="urn:microsoft.com/office/officeart/2005/8/layout/hProcess3"/>
    <dgm:cxn modelId="{A7ABC68E-EBBC-49B5-B143-3246B9262BCB}" type="presParOf" srcId="{2EFD0482-135A-4F42-B775-E4E67B3B45D3}" destId="{B319E446-F39C-4345-8F5C-F2B98AD50A8C}" srcOrd="1" destOrd="0" presId="urn:microsoft.com/office/officeart/2005/8/layout/hProcess3"/>
    <dgm:cxn modelId="{90676F0C-ED01-4F85-B4CE-476A9CE17CD3}" type="presParOf" srcId="{B319E446-F39C-4345-8F5C-F2B98AD50A8C}" destId="{907482D8-8B1B-477D-8779-517032DAE0B1}" srcOrd="0" destOrd="0" presId="urn:microsoft.com/office/officeart/2005/8/layout/hProcess3"/>
    <dgm:cxn modelId="{0762DF31-2310-49C8-A8EC-19F253FB4739}" type="presParOf" srcId="{B319E446-F39C-4345-8F5C-F2B98AD50A8C}" destId="{3482D17A-95D3-4254-A0C4-66DDD38F7564}" srcOrd="1" destOrd="0" presId="urn:microsoft.com/office/officeart/2005/8/layout/hProcess3"/>
    <dgm:cxn modelId="{4395B012-72AE-4660-A986-680FED4F9B47}" type="presParOf" srcId="{3482D17A-95D3-4254-A0C4-66DDD38F7564}" destId="{B1FAE5C5-5704-4490-B72A-2D85EA123CED}" srcOrd="0" destOrd="0" presId="urn:microsoft.com/office/officeart/2005/8/layout/hProcess3"/>
    <dgm:cxn modelId="{A7EB9C12-5D6B-4E97-A562-C828527A3980}" type="presParOf" srcId="{3482D17A-95D3-4254-A0C4-66DDD38F7564}" destId="{008D5138-7A8F-4411-AF3E-A794B58EF9F0}" srcOrd="1" destOrd="0" presId="urn:microsoft.com/office/officeart/2005/8/layout/hProcess3"/>
    <dgm:cxn modelId="{8A33FD8A-3EA0-4175-AB66-7F6CCC5E9177}" type="presParOf" srcId="{3482D17A-95D3-4254-A0C4-66DDD38F7564}" destId="{2EA9401C-FD87-44EC-858A-0B623B11806B}" srcOrd="2" destOrd="0" presId="urn:microsoft.com/office/officeart/2005/8/layout/hProcess3"/>
    <dgm:cxn modelId="{C002C421-2BE1-4045-B9A0-F3F1047DB621}" type="presParOf" srcId="{3482D17A-95D3-4254-A0C4-66DDD38F7564}" destId="{58FEB045-7813-445B-8B9A-4E959D0A0CA6}" srcOrd="3" destOrd="0" presId="urn:microsoft.com/office/officeart/2005/8/layout/hProcess3"/>
    <dgm:cxn modelId="{C41F310A-9B2E-4408-8481-540884582625}" type="presParOf" srcId="{B319E446-F39C-4345-8F5C-F2B98AD50A8C}" destId="{73B50368-6ED9-4795-9B5E-736E87E8FE2B}" srcOrd="2" destOrd="0" presId="urn:microsoft.com/office/officeart/2005/8/layout/hProcess3"/>
    <dgm:cxn modelId="{197819FE-A728-44DB-97FB-259AFDAA631B}" type="presParOf" srcId="{B319E446-F39C-4345-8F5C-F2B98AD50A8C}" destId="{74DB7D37-E81E-4085-9995-F2E496934A9E}" srcOrd="3" destOrd="0" presId="urn:microsoft.com/office/officeart/2005/8/layout/hProcess3"/>
    <dgm:cxn modelId="{CBBBCF58-2088-4ABF-AEBF-FD9C45ACDE92}" type="presParOf" srcId="{B319E446-F39C-4345-8F5C-F2B98AD50A8C}" destId="{D8DDACC9-ADF6-48B8-808D-82E133C98031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30B548-FF91-4C2F-9DF7-8F864A564188}" type="doc">
      <dgm:prSet loTypeId="urn:microsoft.com/office/officeart/2005/8/layout/hProcess3" loCatId="process" qsTypeId="urn:microsoft.com/office/officeart/2005/8/quickstyle/simple1" qsCatId="simple" csTypeId="urn:microsoft.com/office/officeart/2005/8/colors/accent6_1" csCatId="accent6" phldr="1"/>
      <dgm:spPr/>
    </dgm:pt>
    <dgm:pt modelId="{2325E674-7C6F-4FE0-AB46-032A6B4995A6}">
      <dgm:prSet phldrT="[Текст]" custT="1"/>
      <dgm:spPr/>
      <dgm:t>
        <a:bodyPr/>
        <a:lstStyle/>
        <a:p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Общий объем расходов    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54,2</a:t>
          </a:r>
          <a:r>
            <a:rPr lang="en-US" sz="1100" b="1" i="0" u="none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0" u="none" dirty="0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1100" b="1" i="0" u="none" dirty="0" smtClean="0">
              <a:latin typeface="Times New Roman" pitchFamily="18" charset="0"/>
              <a:cs typeface="Times New Roman" pitchFamily="18" charset="0"/>
            </a:rPr>
            <a:t>. рублей</a:t>
          </a:r>
          <a:endParaRPr lang="ru-RU" sz="1100" b="1" i="0" u="none" dirty="0">
            <a:latin typeface="Times New Roman" pitchFamily="18" charset="0"/>
            <a:cs typeface="Times New Roman" pitchFamily="18" charset="0"/>
          </a:endParaRPr>
        </a:p>
      </dgm:t>
    </dgm:pt>
    <dgm:pt modelId="{DC9B89C2-0C99-4A46-BDE3-E6E38A49231C}" type="parTrans" cxnId="{FF731EB2-5CFD-4439-8855-CE4A795EA62B}">
      <dgm:prSet/>
      <dgm:spPr/>
      <dgm:t>
        <a:bodyPr/>
        <a:lstStyle/>
        <a:p>
          <a:endParaRPr lang="ru-RU"/>
        </a:p>
      </dgm:t>
    </dgm:pt>
    <dgm:pt modelId="{18DB7E84-A38A-4111-9CF2-2186A6AB5FC2}" type="sibTrans" cxnId="{FF731EB2-5CFD-4439-8855-CE4A795EA62B}">
      <dgm:prSet/>
      <dgm:spPr/>
      <dgm:t>
        <a:bodyPr/>
        <a:lstStyle/>
        <a:p>
          <a:endParaRPr lang="ru-RU"/>
        </a:p>
      </dgm:t>
    </dgm:pt>
    <dgm:pt modelId="{2EFD0482-135A-4F42-B775-E4E67B3B45D3}" type="pres">
      <dgm:prSet presAssocID="{3430B548-FF91-4C2F-9DF7-8F864A564188}" presName="Name0" presStyleCnt="0">
        <dgm:presLayoutVars>
          <dgm:dir/>
          <dgm:animLvl val="lvl"/>
          <dgm:resizeHandles val="exact"/>
        </dgm:presLayoutVars>
      </dgm:prSet>
      <dgm:spPr/>
    </dgm:pt>
    <dgm:pt modelId="{70A3FB5E-66BC-4E4C-8D7A-046073A9A13B}" type="pres">
      <dgm:prSet presAssocID="{3430B548-FF91-4C2F-9DF7-8F864A564188}" presName="dummy" presStyleCnt="0"/>
      <dgm:spPr/>
    </dgm:pt>
    <dgm:pt modelId="{B319E446-F39C-4345-8F5C-F2B98AD50A8C}" type="pres">
      <dgm:prSet presAssocID="{3430B548-FF91-4C2F-9DF7-8F864A564188}" presName="linH" presStyleCnt="0"/>
      <dgm:spPr/>
    </dgm:pt>
    <dgm:pt modelId="{907482D8-8B1B-477D-8779-517032DAE0B1}" type="pres">
      <dgm:prSet presAssocID="{3430B548-FF91-4C2F-9DF7-8F864A564188}" presName="padding1" presStyleCnt="0"/>
      <dgm:spPr/>
    </dgm:pt>
    <dgm:pt modelId="{3482D17A-95D3-4254-A0C4-66DDD38F7564}" type="pres">
      <dgm:prSet presAssocID="{2325E674-7C6F-4FE0-AB46-032A6B4995A6}" presName="linV" presStyleCnt="0"/>
      <dgm:spPr/>
    </dgm:pt>
    <dgm:pt modelId="{B1FAE5C5-5704-4490-B72A-2D85EA123CED}" type="pres">
      <dgm:prSet presAssocID="{2325E674-7C6F-4FE0-AB46-032A6B4995A6}" presName="spVertical1" presStyleCnt="0"/>
      <dgm:spPr/>
    </dgm:pt>
    <dgm:pt modelId="{008D5138-7A8F-4411-AF3E-A794B58EF9F0}" type="pres">
      <dgm:prSet presAssocID="{2325E674-7C6F-4FE0-AB46-032A6B4995A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9401C-FD87-44EC-858A-0B623B11806B}" type="pres">
      <dgm:prSet presAssocID="{2325E674-7C6F-4FE0-AB46-032A6B4995A6}" presName="spVertical2" presStyleCnt="0"/>
      <dgm:spPr/>
    </dgm:pt>
    <dgm:pt modelId="{58FEB045-7813-445B-8B9A-4E959D0A0CA6}" type="pres">
      <dgm:prSet presAssocID="{2325E674-7C6F-4FE0-AB46-032A6B4995A6}" presName="spVertical3" presStyleCnt="0"/>
      <dgm:spPr/>
    </dgm:pt>
    <dgm:pt modelId="{73B50368-6ED9-4795-9B5E-736E87E8FE2B}" type="pres">
      <dgm:prSet presAssocID="{3430B548-FF91-4C2F-9DF7-8F864A564188}" presName="padding2" presStyleCnt="0"/>
      <dgm:spPr/>
    </dgm:pt>
    <dgm:pt modelId="{74DB7D37-E81E-4085-9995-F2E496934A9E}" type="pres">
      <dgm:prSet presAssocID="{3430B548-FF91-4C2F-9DF7-8F864A564188}" presName="negArrow" presStyleCnt="0"/>
      <dgm:spPr/>
    </dgm:pt>
    <dgm:pt modelId="{D8DDACC9-ADF6-48B8-808D-82E133C98031}" type="pres">
      <dgm:prSet presAssocID="{3430B548-FF91-4C2F-9DF7-8F864A564188}" presName="backgroundArrow" presStyleLbl="node1" presStyleIdx="0" presStyleCnt="1" custLinFactNeighborX="10714" custLinFactNeighborY="18747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</dgm:ptLst>
  <dgm:cxnLst>
    <dgm:cxn modelId="{F5483826-917E-49F5-AE4A-5A8AA8789E7F}" type="presOf" srcId="{3430B548-FF91-4C2F-9DF7-8F864A564188}" destId="{2EFD0482-135A-4F42-B775-E4E67B3B45D3}" srcOrd="0" destOrd="0" presId="urn:microsoft.com/office/officeart/2005/8/layout/hProcess3"/>
    <dgm:cxn modelId="{FF731EB2-5CFD-4439-8855-CE4A795EA62B}" srcId="{3430B548-FF91-4C2F-9DF7-8F864A564188}" destId="{2325E674-7C6F-4FE0-AB46-032A6B4995A6}" srcOrd="0" destOrd="0" parTransId="{DC9B89C2-0C99-4A46-BDE3-E6E38A49231C}" sibTransId="{18DB7E84-A38A-4111-9CF2-2186A6AB5FC2}"/>
    <dgm:cxn modelId="{87CF2DD0-0B64-408A-9003-DD8CB3B7AA99}" type="presOf" srcId="{2325E674-7C6F-4FE0-AB46-032A6B4995A6}" destId="{008D5138-7A8F-4411-AF3E-A794B58EF9F0}" srcOrd="0" destOrd="0" presId="urn:microsoft.com/office/officeart/2005/8/layout/hProcess3"/>
    <dgm:cxn modelId="{BE843B54-DFCF-4609-BA03-225A0CD206A5}" type="presParOf" srcId="{2EFD0482-135A-4F42-B775-E4E67B3B45D3}" destId="{70A3FB5E-66BC-4E4C-8D7A-046073A9A13B}" srcOrd="0" destOrd="0" presId="urn:microsoft.com/office/officeart/2005/8/layout/hProcess3"/>
    <dgm:cxn modelId="{2B628EF3-1115-4D62-9532-0243425819ED}" type="presParOf" srcId="{2EFD0482-135A-4F42-B775-E4E67B3B45D3}" destId="{B319E446-F39C-4345-8F5C-F2B98AD50A8C}" srcOrd="1" destOrd="0" presId="urn:microsoft.com/office/officeart/2005/8/layout/hProcess3"/>
    <dgm:cxn modelId="{2D738FA4-C2B0-470C-87F6-B27C2EDB2909}" type="presParOf" srcId="{B319E446-F39C-4345-8F5C-F2B98AD50A8C}" destId="{907482D8-8B1B-477D-8779-517032DAE0B1}" srcOrd="0" destOrd="0" presId="urn:microsoft.com/office/officeart/2005/8/layout/hProcess3"/>
    <dgm:cxn modelId="{EC8859FD-9817-48F5-8923-C017F4136CE2}" type="presParOf" srcId="{B319E446-F39C-4345-8F5C-F2B98AD50A8C}" destId="{3482D17A-95D3-4254-A0C4-66DDD38F7564}" srcOrd="1" destOrd="0" presId="urn:microsoft.com/office/officeart/2005/8/layout/hProcess3"/>
    <dgm:cxn modelId="{96CDD7AF-DA63-496F-9E70-082FF9CDD818}" type="presParOf" srcId="{3482D17A-95D3-4254-A0C4-66DDD38F7564}" destId="{B1FAE5C5-5704-4490-B72A-2D85EA123CED}" srcOrd="0" destOrd="0" presId="urn:microsoft.com/office/officeart/2005/8/layout/hProcess3"/>
    <dgm:cxn modelId="{44E657BC-9A62-4E61-8D7C-32D2330130A0}" type="presParOf" srcId="{3482D17A-95D3-4254-A0C4-66DDD38F7564}" destId="{008D5138-7A8F-4411-AF3E-A794B58EF9F0}" srcOrd="1" destOrd="0" presId="urn:microsoft.com/office/officeart/2005/8/layout/hProcess3"/>
    <dgm:cxn modelId="{5FB00D7B-9679-4576-8C45-199CC8E74551}" type="presParOf" srcId="{3482D17A-95D3-4254-A0C4-66DDD38F7564}" destId="{2EA9401C-FD87-44EC-858A-0B623B11806B}" srcOrd="2" destOrd="0" presId="urn:microsoft.com/office/officeart/2005/8/layout/hProcess3"/>
    <dgm:cxn modelId="{155114AC-1167-477F-8700-E61D7E94D588}" type="presParOf" srcId="{3482D17A-95D3-4254-A0C4-66DDD38F7564}" destId="{58FEB045-7813-445B-8B9A-4E959D0A0CA6}" srcOrd="3" destOrd="0" presId="urn:microsoft.com/office/officeart/2005/8/layout/hProcess3"/>
    <dgm:cxn modelId="{0C06FD06-0FAC-4BE8-B803-669F6AB3D4D9}" type="presParOf" srcId="{B319E446-F39C-4345-8F5C-F2B98AD50A8C}" destId="{73B50368-6ED9-4795-9B5E-736E87E8FE2B}" srcOrd="2" destOrd="0" presId="urn:microsoft.com/office/officeart/2005/8/layout/hProcess3"/>
    <dgm:cxn modelId="{7B12A269-B06A-4975-9831-F3549AC93644}" type="presParOf" srcId="{B319E446-F39C-4345-8F5C-F2B98AD50A8C}" destId="{74DB7D37-E81E-4085-9995-F2E496934A9E}" srcOrd="3" destOrd="0" presId="urn:microsoft.com/office/officeart/2005/8/layout/hProcess3"/>
    <dgm:cxn modelId="{696706B7-90AE-4EED-8AE9-7BA16BC86510}" type="presParOf" srcId="{B319E446-F39C-4345-8F5C-F2B98AD50A8C}" destId="{D8DDACC9-ADF6-48B8-808D-82E133C98031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DDACC9-ADF6-48B8-808D-82E133C98031}">
      <dsp:nvSpPr>
        <dsp:cNvPr id="0" name=""/>
        <dsp:cNvSpPr/>
      </dsp:nvSpPr>
      <dsp:spPr>
        <a:xfrm>
          <a:off x="0" y="0"/>
          <a:ext cx="2251077" cy="1512000"/>
        </a:xfrm>
        <a:prstGeom prst="rightArrow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08D5138-7A8F-4411-AF3E-A794B58EF9F0}">
      <dsp:nvSpPr>
        <dsp:cNvPr id="0" name=""/>
        <dsp:cNvSpPr/>
      </dsp:nvSpPr>
      <dsp:spPr>
        <a:xfrm>
          <a:off x="181581" y="378083"/>
          <a:ext cx="1844388" cy="75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1760" rIns="0" bIns="11176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Использовано МБТ в 202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 году 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28,4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  млн. рублей или 1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8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4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1 % от общего объема расходов</a:t>
          </a:r>
          <a:endParaRPr lang="ru-RU" sz="1100" b="1" i="0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1581" y="378083"/>
        <a:ext cx="1844388" cy="756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DDACC9-ADF6-48B8-808D-82E133C98031}">
      <dsp:nvSpPr>
        <dsp:cNvPr id="0" name=""/>
        <dsp:cNvSpPr/>
      </dsp:nvSpPr>
      <dsp:spPr>
        <a:xfrm>
          <a:off x="0" y="128"/>
          <a:ext cx="2016224" cy="1152000"/>
        </a:xfrm>
        <a:prstGeom prst="rightArrow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08D5138-7A8F-4411-AF3E-A794B58EF9F0}">
      <dsp:nvSpPr>
        <dsp:cNvPr id="0" name=""/>
        <dsp:cNvSpPr/>
      </dsp:nvSpPr>
      <dsp:spPr>
        <a:xfrm>
          <a:off x="162636" y="288064"/>
          <a:ext cx="1651964" cy="57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1760" rIns="0" bIns="11176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Общий объем расходов    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1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54,2</a:t>
          </a:r>
          <a:r>
            <a:rPr lang="en-US" sz="1100" b="1" i="0" u="none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0" u="none" kern="1200" dirty="0" smtClean="0">
              <a:latin typeface="Times New Roman" pitchFamily="18" charset="0"/>
              <a:cs typeface="Times New Roman" pitchFamily="18" charset="0"/>
            </a:rPr>
            <a:t>млн</a:t>
          </a:r>
          <a:r>
            <a:rPr lang="ru-RU" sz="1100" b="1" i="0" u="none" kern="1200" dirty="0" smtClean="0">
              <a:latin typeface="Times New Roman" pitchFamily="18" charset="0"/>
              <a:cs typeface="Times New Roman" pitchFamily="18" charset="0"/>
            </a:rPr>
            <a:t>. рублей</a:t>
          </a:r>
          <a:endParaRPr lang="ru-RU" sz="1100" b="1" i="0" u="none" kern="1200" dirty="0">
            <a:latin typeface="Times New Roman" pitchFamily="18" charset="0"/>
            <a:cs typeface="Times New Roman" pitchFamily="18" charset="0"/>
          </a:endParaRPr>
        </a:p>
      </dsp:txBody>
      <dsp:txXfrm>
        <a:off x="162636" y="288064"/>
        <a:ext cx="1651964" cy="57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0.01942</cdr:x>
      <cdr:y>0.05755</cdr:y>
    </cdr:from>
    <cdr:to>
      <cdr:x>0.98295</cdr:x>
      <cdr:y>0.69707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4016" y="157877"/>
          <a:ext cx="7146358" cy="17543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5400" b="1" i="1" dirty="0" smtClean="0">
            <a:ln w="17780" cmpd="sng">
              <a:solidFill>
                <a:schemeClr val="accent1">
                  <a:tint val="3000"/>
                </a:schemeClr>
              </a:solidFill>
              <a:prstDash val="solid"/>
              <a:miter lim="800000"/>
            </a:ln>
            <a:gradFill>
              <a:gsLst>
                <a:gs pos="10000">
                  <a:schemeClr val="accent1">
                    <a:tint val="63000"/>
                    <a:sat val="105000"/>
                  </a:schemeClr>
                </a:gs>
                <a:gs pos="90000">
                  <a:schemeClr val="accent1">
                    <a:shade val="50000"/>
                    <a:satMod val="100000"/>
                  </a:schemeClr>
                </a:gs>
              </a:gsLst>
              <a:lin ang="5400000"/>
            </a:gra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  <a:p xmlns:a="http://schemas.openxmlformats.org/drawingml/2006/main">
          <a:pPr algn="ctr"/>
          <a:r>
            <a:rPr lang="ru-RU" sz="54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Спасибо за внимание!</a:t>
          </a:r>
          <a:endParaRPr lang="ru-RU" sz="5400" b="1" i="1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605B2-9199-4971-8FD2-608ACBAF51A0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6712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C5950-6398-451D-BDD8-4D847E9EBF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269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C5950-6398-451D-BDD8-4D847E9EBF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20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C5950-6398-451D-BDD8-4D847E9EBF2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0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8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834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533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9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29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171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780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57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84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26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14B95-8438-4531-9BDF-86FE3AADECB2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AA509-961B-41F4-819F-C00554583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58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chart" Target="../charts/chart4.xml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chart" Target="../charts/chart5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873375"/>
            <a:ext cx="8207375" cy="1416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Публичные слушания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 исполнению бюджета Кондопожского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городского поселения за 2024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063" y="4868863"/>
            <a:ext cx="356393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Финансовое управление</a:t>
            </a:r>
          </a:p>
          <a:p>
            <a:pPr algn="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Администрации Кондопожского муниципального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3147838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Users\polki\AppData\Local\Microsoft\Windows\INetCache\IE\ZFDSWWC6\Brass_scales_with_cupped_trays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62888"/>
            <a:ext cx="5813528" cy="355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052736"/>
            <a:ext cx="8003232" cy="132343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Основные характеристики бюджета Кондопожского городского поселения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(исполнено за 2024 год)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млн.рублей)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31941" y="433283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166,2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472028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154,2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63888" y="5908987"/>
            <a:ext cx="2245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Профицит 12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9065" y="5089620"/>
            <a:ext cx="1317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Доходы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1406" y="5464738"/>
            <a:ext cx="1317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87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75" y="827187"/>
            <a:ext cx="9109075" cy="101566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поступления доходов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Кондопожского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поселения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за 2023-2024 годы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(в млн.рублей)</a:t>
            </a:r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703211"/>
              </p:ext>
            </p:extLst>
          </p:nvPr>
        </p:nvGraphicFramePr>
        <p:xfrm>
          <a:off x="2123728" y="2276872"/>
          <a:ext cx="5220072" cy="2959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266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7463" y="963613"/>
            <a:ext cx="9109076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Основные источники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тупления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налоговых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неналоговых доходов  бюджета Кондопожского городского поселения за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2023-2024 годы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(в млн.рублей)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2448443"/>
              </p:ext>
            </p:extLst>
          </p:nvPr>
        </p:nvGraphicFramePr>
        <p:xfrm>
          <a:off x="179512" y="1671500"/>
          <a:ext cx="5184576" cy="5099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143445"/>
              </p:ext>
            </p:extLst>
          </p:nvPr>
        </p:nvGraphicFramePr>
        <p:xfrm>
          <a:off x="4139952" y="1772816"/>
          <a:ext cx="482453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9633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259380"/>
              </p:ext>
            </p:extLst>
          </p:nvPr>
        </p:nvGraphicFramePr>
        <p:xfrm>
          <a:off x="2483768" y="2708920"/>
          <a:ext cx="595840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951545"/>
            <a:ext cx="8460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Межбюджетные трансферты предоставленные из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бюджетов других уровней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 бюджет Кондопожского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городского поселения в 2024 году </a:t>
            </a: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</a:rPr>
              <a:t>(в </a:t>
            </a:r>
            <a:r>
              <a:rPr lang="ru-RU" sz="1100" b="1" dirty="0">
                <a:solidFill>
                  <a:schemeClr val="bg2">
                    <a:lumMod val="25000"/>
                  </a:schemeClr>
                </a:solidFill>
              </a:rPr>
              <a:t>млн.рублей)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36497787"/>
              </p:ext>
            </p:extLst>
          </p:nvPr>
        </p:nvGraphicFramePr>
        <p:xfrm>
          <a:off x="1691680" y="3429000"/>
          <a:ext cx="2251077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821375"/>
              </p:ext>
            </p:extLst>
          </p:nvPr>
        </p:nvGraphicFramePr>
        <p:xfrm>
          <a:off x="1485520" y="1597876"/>
          <a:ext cx="7452320" cy="4452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070879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875" y="981075"/>
            <a:ext cx="9109075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расходов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бюджета Кондопожского городского поселения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2023-2024 годы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(в млн.рублей)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2789611"/>
              </p:ext>
            </p:extLst>
          </p:nvPr>
        </p:nvGraphicFramePr>
        <p:xfrm>
          <a:off x="1483196" y="2060848"/>
          <a:ext cx="6174432" cy="3247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34262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         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8707" y="895072"/>
            <a:ext cx="8047037" cy="1323439"/>
          </a:xfr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  <a:t>Основные </a:t>
            </a:r>
            <a:r>
              <a:rPr lang="ru-RU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отраслевые направления </a:t>
            </a:r>
            <a: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  <a:t>расходов </a:t>
            </a:r>
            <a:b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  <a:t>бюджета  Кондопожского городского поселения </a:t>
            </a:r>
            <a:r>
              <a:rPr lang="ru-RU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2024 год </a:t>
            </a:r>
            <a:r>
              <a:rPr lang="ru-RU" sz="1400" b="1" dirty="0">
                <a:latin typeface="Times New Roman" pitchFamily="18" charset="0"/>
                <a:ea typeface="+mn-ea"/>
                <a:cs typeface="Times New Roman" pitchFamily="18" charset="0"/>
              </a:rPr>
              <a:t>(в млн. рублей)</a:t>
            </a:r>
            <a: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                                  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96779152"/>
              </p:ext>
            </p:extLst>
          </p:nvPr>
        </p:nvGraphicFramePr>
        <p:xfrm>
          <a:off x="467544" y="3717032"/>
          <a:ext cx="2016224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201856"/>
              </p:ext>
            </p:extLst>
          </p:nvPr>
        </p:nvGraphicFramePr>
        <p:xfrm>
          <a:off x="1583160" y="1556792"/>
          <a:ext cx="7560840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703876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0"/>
            <a:ext cx="9144000" cy="9398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           </a:t>
            </a:r>
            <a:r>
              <a:rPr lang="ru-RU" sz="3600" dirty="0" smtClean="0">
                <a:latin typeface="Arial" charset="0"/>
              </a:rPr>
              <a:t> </a:t>
            </a:r>
            <a:r>
              <a:rPr lang="ru-RU" sz="3600" b="1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Кондопожский муниципальный район</a:t>
            </a:r>
            <a:endParaRPr lang="ru-RU" sz="3600" b="1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179512" y="1909936"/>
          <a:ext cx="85689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0384D-76F6-46E3-BDC0-A9C39C4975C0}" type="slidenum">
              <a:rPr lang="ru-RU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5440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229</Words>
  <Application>Microsoft Office PowerPoint</Application>
  <PresentationFormat>Экран (4:3)</PresentationFormat>
  <Paragraphs>49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отраслевые направления расходов  бюджета  Кондопожского городского поселения  за 2024 год (в млн. рублей)                   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Регина Полькина</dc:creator>
  <cp:lastModifiedBy>Павловская Надежда Геннадьевна</cp:lastModifiedBy>
  <cp:revision>65</cp:revision>
  <cp:lastPrinted>2025-05-22T06:45:28Z</cp:lastPrinted>
  <dcterms:created xsi:type="dcterms:W3CDTF">2023-05-10T06:45:11Z</dcterms:created>
  <dcterms:modified xsi:type="dcterms:W3CDTF">2025-06-09T08:22:13Z</dcterms:modified>
</cp:coreProperties>
</file>