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drawings/drawing3.xml" ContentType="application/vnd.openxmlformats-officedocument.drawingml.chartshapes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60" r:id="rId3"/>
    <p:sldId id="261" r:id="rId4"/>
    <p:sldId id="262" r:id="rId5"/>
    <p:sldId id="271" r:id="rId6"/>
    <p:sldId id="283" r:id="rId7"/>
    <p:sldId id="263" r:id="rId8"/>
    <p:sldId id="287" r:id="rId9"/>
    <p:sldId id="275" r:id="rId10"/>
    <p:sldId id="270" r:id="rId11"/>
    <p:sldId id="278" r:id="rId12"/>
    <p:sldId id="288" r:id="rId13"/>
    <p:sldId id="282" r:id="rId14"/>
    <p:sldId id="285" r:id="rId15"/>
    <p:sldId id="265" r:id="rId16"/>
    <p:sldId id="266" r:id="rId17"/>
    <p:sldId id="280" r:id="rId18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CC00"/>
    <a:srgbClr val="F8CE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ynet3\D\&#1041;&#1102;&#1076;&#1078;&#1077;&#1090;&#1085;&#1099;&#1081;%20&#1086;&#1090;&#1076;&#1077;&#1083;\&#1040;&#1085;&#1072;&#1083;&#1080;&#1079;\&#1087;&#1088;&#1077;&#1079;&#1077;&#1085;&#1090;&#1072;&#1094;&#1080;&#1080;%20&#1082;%20&#1087;&#1091;&#1073;&#1083;&#1080;&#1095;&#1085;&#1099;&#1080;%20&#1089;&#1083;&#1091;&#1096;&#1072;&#1085;&#1080;&#1103;&#1084;%202024-2026%20&#1075;&#1086;&#1076;\&#1088;&#1072;&#1081;&#1086;&#1085;%20&#1082;%20&#1087;&#1088;&#1077;&#1079;&#1077;&#1085;&#1090;&#1072;&#1094;&#1080;&#1080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Mynet3\D\&#1041;&#1102;&#1076;&#1078;&#1077;&#1090;&#1085;&#1099;&#1081;%20&#1086;&#1090;&#1076;&#1077;&#1083;\&#1040;&#1085;&#1072;&#1083;&#1080;&#1079;\&#1087;&#1088;&#1077;&#1079;&#1077;&#1085;&#1090;&#1072;&#1094;&#1080;&#1080;%20&#1082;%20&#1087;&#1091;&#1073;&#1083;&#1080;&#1095;&#1085;&#1099;&#1080;%20&#1089;&#1083;&#1091;&#1096;&#1072;&#1085;&#1080;&#1103;&#1084;%202024-2026%20&#1075;&#1086;&#1076;\&#1088;&#1072;&#1081;&#1086;&#1085;\&#1088;&#1072;&#1081;&#1086;&#1085;%20&#1082;%20&#1087;&#1088;&#1077;&#1079;&#1077;&#1085;&#1090;&#1072;&#1094;&#1080;&#1080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ynet3\D\&#1041;&#1102;&#1076;&#1078;&#1077;&#1090;&#1085;&#1099;&#1081;%20&#1086;&#1090;&#1076;&#1077;&#1083;\&#1040;&#1085;&#1072;&#1083;&#1080;&#1079;\&#1087;&#1088;&#1077;&#1079;&#1077;&#1085;&#1090;&#1072;&#1094;&#1080;&#1080;%20&#1082;%20&#1087;&#1091;&#1073;&#1083;&#1080;&#1095;&#1085;&#1099;&#1080;%20&#1089;&#1083;&#1091;&#1096;&#1072;&#1085;&#1080;&#1103;&#1084;%202024-2026%20&#1075;&#1086;&#1076;\&#1088;&#1072;&#1081;&#1086;&#1085;\&#1088;&#1072;&#1081;&#1086;&#1085;%20&#1082;%20&#1087;&#1088;&#1077;&#1079;&#1077;&#1085;&#1090;&#1072;&#1094;&#1080;&#1080;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Mynet3\D\&#1041;&#1102;&#1076;&#1078;&#1077;&#1090;&#1085;&#1099;&#1081;%20&#1086;&#1090;&#1076;&#1077;&#1083;\&#1040;&#1085;&#1072;&#1083;&#1080;&#1079;\&#1087;&#1088;&#1077;&#1079;&#1077;&#1085;&#1090;&#1072;&#1094;&#1080;&#1080;%20&#1082;%20&#1087;&#1091;&#1073;&#1083;&#1080;&#1095;&#1085;&#1099;&#1080;%20&#1089;&#1083;&#1091;&#1096;&#1072;&#1085;&#1080;&#1103;&#1084;%202024-2026%20&#1075;&#1086;&#1076;\&#1088;&#1072;&#1081;&#1086;&#1085;%20&#1082;%20&#1087;&#1088;&#1077;&#1079;&#1077;&#1085;&#1090;&#1072;&#1094;&#1080;&#1080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Mynet3\D\&#1041;&#1102;&#1076;&#1078;&#1077;&#1090;&#1085;&#1099;&#1081;%20&#1086;&#1090;&#1076;&#1077;&#1083;\&#1040;&#1085;&#1072;&#1083;&#1080;&#1079;\&#1087;&#1088;&#1077;&#1079;&#1077;&#1085;&#1090;&#1072;&#1094;&#1080;&#1080;%20&#1082;%20&#1087;&#1091;&#1073;&#1083;&#1080;&#1095;&#1085;&#1099;&#1080;%20&#1089;&#1083;&#1091;&#1096;&#1072;&#1085;&#1080;&#1103;&#1084;%202024-2026%20&#1075;&#1086;&#1076;\&#1088;&#1072;&#1081;&#1086;&#1085;\&#1088;&#1072;&#1081;&#1086;&#1085;%20&#1082;%20&#1087;&#1088;&#1077;&#1079;&#1077;&#1085;&#1090;&#1072;&#1094;&#1080;&#1080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Mynet3\D\&#1041;&#1102;&#1076;&#1078;&#1077;&#1090;&#1085;&#1099;&#1081;%20&#1086;&#1090;&#1076;&#1077;&#1083;\&#1040;&#1085;&#1072;&#1083;&#1080;&#1079;\&#1087;&#1088;&#1077;&#1079;&#1077;&#1085;&#1090;&#1072;&#1094;&#1080;&#1080;%20&#1082;%20&#1087;&#1091;&#1073;&#1083;&#1080;&#1095;&#1085;&#1099;&#1080;%20&#1089;&#1083;&#1091;&#1096;&#1072;&#1085;&#1080;&#1103;&#1084;%202024-2026%20&#1075;&#1086;&#1076;\&#1088;&#1072;&#1081;&#1086;&#1085;\&#1088;&#1072;&#1081;&#1086;&#1085;%20&#1082;%20&#1087;&#1088;&#1077;&#1079;&#1077;&#1085;&#1090;&#1072;&#1094;&#1080;&#1080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Mynet3\D\&#1041;&#1102;&#1076;&#1078;&#1077;&#1090;&#1085;&#1099;&#1081;%20&#1086;&#1090;&#1076;&#1077;&#1083;\&#1040;&#1085;&#1072;&#1083;&#1080;&#1079;\&#1087;&#1088;&#1077;&#1079;&#1077;&#1085;&#1090;&#1072;&#1094;&#1080;&#1080;%20&#1082;%20&#1087;&#1091;&#1073;&#1083;&#1080;&#1095;&#1085;&#1099;&#1080;%20&#1089;&#1083;&#1091;&#1096;&#1072;&#1085;&#1080;&#1103;&#1084;%202024-2026%20&#1075;&#1086;&#1076;\&#1088;&#1072;&#1081;&#1086;&#1085;\&#1088;&#1072;&#1081;&#1086;&#1085;%20&#1082;%20&#1087;&#1088;&#1077;&#1079;&#1077;&#1085;&#1090;&#1072;&#1094;&#1080;&#1080;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Mynet3\D\&#1041;&#1102;&#1076;&#1078;&#1077;&#1090;&#1085;&#1099;&#1081;%20&#1086;&#1090;&#1076;&#1077;&#1083;\&#1040;&#1085;&#1072;&#1083;&#1080;&#1079;\&#1087;&#1088;&#1077;&#1079;&#1077;&#1085;&#1090;&#1072;&#1094;&#1080;&#1080;%20&#1082;%20&#1087;&#1091;&#1073;&#1083;&#1080;&#1095;&#1085;&#1099;&#1080;%20&#1089;&#1083;&#1091;&#1096;&#1072;&#1085;&#1080;&#1103;&#1084;%202023%20&#1075;&#1086;&#1076;\&#1088;&#1072;&#1081;&#1086;&#1085;%20&#1082;%20&#1087;&#1088;&#1077;&#1079;&#1077;&#1085;&#1090;&#1072;&#1094;&#1080;&#1080;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Mynet3\D\&#1041;&#1102;&#1076;&#1078;&#1077;&#1090;&#1085;&#1099;&#1081;%20&#1086;&#1090;&#1076;&#1077;&#1083;\&#1040;&#1085;&#1072;&#1083;&#1080;&#1079;\&#1087;&#1088;&#1077;&#1079;&#1077;&#1085;&#1090;&#1072;&#1094;&#1080;&#1080;%20&#1082;%20&#1087;&#1091;&#1073;&#1083;&#1080;&#1095;&#1085;&#1099;&#1080;%20&#1089;&#1083;&#1091;&#1096;&#1072;&#1085;&#1080;&#1103;&#1084;%202023%20&#1075;&#1086;&#1076;\&#1088;&#1072;&#1081;&#1086;&#1085;%20&#1082;%20&#1087;&#1088;&#1077;&#1079;&#1077;&#1085;&#1090;&#1072;&#1094;&#1080;&#1080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Mynet3\D\&#1041;&#1102;&#1076;&#1078;&#1077;&#1090;&#1085;&#1099;&#1081;%20&#1086;&#1090;&#1076;&#1077;&#1083;\&#1040;&#1085;&#1072;&#1083;&#1080;&#1079;\&#1087;&#1088;&#1077;&#1079;&#1077;&#1085;&#1090;&#1072;&#1094;&#1080;&#1080;%20&#1082;%20&#1087;&#1091;&#1073;&#1083;&#1080;&#1095;&#1085;&#1099;&#1080;%20&#1089;&#1083;&#1091;&#1096;&#1072;&#1085;&#1080;&#1103;&#1084;%202024-2026%20&#1075;&#1086;&#1076;\&#1088;&#1072;&#1081;&#1086;&#1085;\&#1088;&#1072;&#1081;&#1086;&#1085;%20&#1082;%20&#1087;&#1088;&#1077;&#1079;&#1077;&#1085;&#1090;&#1072;&#1094;&#1080;&#1080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Mynet3\D\&#1041;&#1102;&#1076;&#1078;&#1077;&#1090;&#1085;&#1099;&#1081;%20&#1086;&#1090;&#1076;&#1077;&#1083;\&#1040;&#1085;&#1072;&#1083;&#1080;&#1079;\&#1087;&#1088;&#1077;&#1079;&#1077;&#1085;&#1090;&#1072;&#1094;&#1080;&#1080;%20&#1082;%20&#1087;&#1091;&#1073;&#1083;&#1080;&#1095;&#1085;&#1099;&#1080;%20&#1089;&#1083;&#1091;&#1096;&#1072;&#1085;&#1080;&#1103;&#1084;%202023%20&#1075;&#1086;&#1076;\&#1088;&#1072;&#1081;&#1086;&#1085;%20&#1082;%20&#1087;&#1088;&#1077;&#1079;&#1077;&#1085;&#1090;&#1072;&#1094;&#1080;&#108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Mynet3\D\&#1041;&#1102;&#1076;&#1078;&#1077;&#1090;&#1085;&#1099;&#1081;%20&#1086;&#1090;&#1076;&#1077;&#1083;\&#1040;&#1085;&#1072;&#1083;&#1080;&#1079;\&#1087;&#1088;&#1077;&#1079;&#1077;&#1085;&#1090;&#1072;&#1094;&#1080;&#1080;%20&#1082;%20&#1087;&#1091;&#1073;&#1083;&#1080;&#1095;&#1085;&#1099;&#1080;%20&#1089;&#1083;&#1091;&#1096;&#1072;&#1085;&#1080;&#1103;&#1084;%202023%20&#1075;&#1086;&#1076;\&#1088;&#1072;&#1081;&#1086;&#1085;%20&#1082;%20&#1087;&#1088;&#1077;&#1079;&#1077;&#1085;&#1090;&#1072;&#1094;&#1080;&#1080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Mynet3\D\&#1041;&#1102;&#1076;&#1078;&#1077;&#1090;&#1085;&#1099;&#1081;%20&#1086;&#1090;&#1076;&#1077;&#1083;\&#1040;&#1085;&#1072;&#1083;&#1080;&#1079;\&#1087;&#1088;&#1077;&#1079;&#1077;&#1085;&#1090;&#1072;&#1094;&#1080;&#1080;%20&#1082;%20&#1087;&#1091;&#1073;&#1083;&#1080;&#1095;&#1085;&#1099;&#1080;%20&#1089;&#1083;&#1091;&#1096;&#1072;&#1085;&#1080;&#1103;&#1084;%202023%20&#1075;&#1086;&#1076;\&#1088;&#1072;&#1081;&#1086;&#1085;%20&#1082;%20&#1087;&#1088;&#1077;&#1079;&#1077;&#1085;&#1090;&#1072;&#1094;&#1080;&#1080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Mynet3\D\&#1041;&#1102;&#1076;&#1078;&#1077;&#1090;&#1085;&#1099;&#1081;%20&#1086;&#1090;&#1076;&#1077;&#1083;\&#1040;&#1085;&#1072;&#1083;&#1080;&#1079;\&#1087;&#1088;&#1077;&#1079;&#1077;&#1085;&#1090;&#1072;&#1094;&#1080;&#1080;%20&#1082;%20&#1087;&#1091;&#1073;&#1083;&#1080;&#1095;&#1085;&#1099;&#1080;%20&#1089;&#1083;&#1091;&#1096;&#1072;&#1085;&#1080;&#1103;&#1084;%202023%20&#1075;&#1086;&#1076;\&#1088;&#1072;&#1081;&#1086;&#1085;%20&#1082;%20&#1087;&#1088;&#1077;&#1079;&#1077;&#1085;&#1090;&#1072;&#1094;&#1080;&#1080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Mynet3\D\&#1041;&#1102;&#1076;&#1078;&#1077;&#1090;&#1085;&#1099;&#1081;%20&#1086;&#1090;&#1076;&#1077;&#1083;\&#1040;&#1085;&#1072;&#1083;&#1080;&#1079;\&#1087;&#1088;&#1077;&#1079;&#1077;&#1085;&#1090;&#1072;&#1094;&#1080;&#1080;%20&#1082;%20&#1087;&#1091;&#1073;&#1083;&#1080;&#1095;&#1085;&#1099;&#1080;%20&#1089;&#1083;&#1091;&#1096;&#1072;&#1085;&#1080;&#1103;&#1084;%202023%20&#1075;&#1086;&#1076;\&#1088;&#1072;&#1081;&#1086;&#1085;%20&#1082;%20&#1087;&#1088;&#1077;&#1079;&#1077;&#1085;&#1090;&#1072;&#1094;&#1080;&#1080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Mynet3\D\&#1041;&#1102;&#1076;&#1078;&#1077;&#1090;&#1085;&#1099;&#1081;%20&#1086;&#1090;&#1076;&#1077;&#1083;\&#1040;&#1085;&#1072;&#1083;&#1080;&#1079;\&#1087;&#1088;&#1077;&#1079;&#1077;&#1085;&#1090;&#1072;&#1094;&#1080;&#1080;%20&#1082;%20&#1087;&#1091;&#1073;&#1083;&#1080;&#1095;&#1085;&#1099;&#1080;%20&#1089;&#1083;&#1091;&#1096;&#1072;&#1085;&#1080;&#1103;&#1084;%202023%20&#1075;&#1086;&#1076;\&#1088;&#1072;&#1081;&#1086;&#1085;%20&#1082;%20&#1087;&#1088;&#1077;&#1079;&#1077;&#1085;&#1090;&#1072;&#1094;&#1080;&#1080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Mynet3\D\&#1041;&#1102;&#1076;&#1078;&#1077;&#1090;&#1085;&#1099;&#1081;%20&#1086;&#1090;&#1076;&#1077;&#1083;\&#1040;&#1085;&#1072;&#1083;&#1080;&#1079;\&#1087;&#1088;&#1077;&#1079;&#1077;&#1085;&#1090;&#1072;&#1094;&#1080;&#1080;%20&#1082;%20&#1087;&#1091;&#1073;&#1083;&#1080;&#1095;&#1085;&#1099;&#1080;%20&#1089;&#1083;&#1091;&#1096;&#1072;&#1085;&#1080;&#1103;&#1084;%202024-2026%20&#1075;&#1086;&#1076;\&#1088;&#1072;&#1081;&#1086;&#1085;\&#1088;&#1072;&#1081;&#1086;&#1085;%20&#1082;%20&#1087;&#1088;&#1077;&#1079;&#1077;&#1085;&#1090;&#1072;&#1094;&#1080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Лист2!$B$3</c:f>
              <c:strCache>
                <c:ptCount val="1"/>
                <c:pt idx="0">
                  <c:v>Доходы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Лист2!$C$2:$G$2</c:f>
              <c:strCache>
                <c:ptCount val="5"/>
                <c:pt idx="0">
                  <c:v>Факт 2022 года</c:v>
                </c:pt>
                <c:pt idx="1">
                  <c:v>План на 01.11.2023 год </c:v>
                </c:pt>
                <c:pt idx="2">
                  <c:v>Проект 2024 год</c:v>
                </c:pt>
                <c:pt idx="3">
                  <c:v>Проект 2025 год</c:v>
                </c:pt>
                <c:pt idx="4">
                  <c:v>Проект 2026 год</c:v>
                </c:pt>
              </c:strCache>
            </c:strRef>
          </c:cat>
          <c:val>
            <c:numRef>
              <c:f>Лист2!$C$3:$G$3</c:f>
              <c:numCache>
                <c:formatCode>#,##0.0</c:formatCode>
                <c:ptCount val="5"/>
                <c:pt idx="0">
                  <c:v>1141.3865362500001</c:v>
                </c:pt>
                <c:pt idx="1">
                  <c:v>1314.84505724</c:v>
                </c:pt>
                <c:pt idx="2">
                  <c:v>1047.28566989</c:v>
                </c:pt>
                <c:pt idx="3">
                  <c:v>925.98670900000002</c:v>
                </c:pt>
                <c:pt idx="4">
                  <c:v>874.84332876999997</c:v>
                </c:pt>
              </c:numCache>
            </c:numRef>
          </c:val>
        </c:ser>
        <c:ser>
          <c:idx val="1"/>
          <c:order val="1"/>
          <c:tx>
            <c:strRef>
              <c:f>Лист2!$B$4</c:f>
              <c:strCache>
                <c:ptCount val="1"/>
                <c:pt idx="0">
                  <c:v>Расходы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txPr>
              <a:bodyPr/>
              <a:lstStyle/>
              <a:p>
                <a:pPr algn="ctr">
                  <a:defRPr lang="ru-RU" sz="10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Лист2!$C$2:$G$2</c:f>
              <c:strCache>
                <c:ptCount val="5"/>
                <c:pt idx="0">
                  <c:v>Факт 2022 года</c:v>
                </c:pt>
                <c:pt idx="1">
                  <c:v>План на 01.11.2023 год </c:v>
                </c:pt>
                <c:pt idx="2">
                  <c:v>Проект 2024 год</c:v>
                </c:pt>
                <c:pt idx="3">
                  <c:v>Проект 2025 год</c:v>
                </c:pt>
                <c:pt idx="4">
                  <c:v>Проект 2026 год</c:v>
                </c:pt>
              </c:strCache>
            </c:strRef>
          </c:cat>
          <c:val>
            <c:numRef>
              <c:f>Лист2!$C$4:$G$4</c:f>
              <c:numCache>
                <c:formatCode>#,##0.0</c:formatCode>
                <c:ptCount val="5"/>
                <c:pt idx="0">
                  <c:v>1134.2535154499999</c:v>
                </c:pt>
                <c:pt idx="1">
                  <c:v>1317.2338522299999</c:v>
                </c:pt>
                <c:pt idx="2">
                  <c:v>1021.0153299999999</c:v>
                </c:pt>
                <c:pt idx="3">
                  <c:v>877.44106999999997</c:v>
                </c:pt>
                <c:pt idx="4">
                  <c:v>823.83479</c:v>
                </c:pt>
              </c:numCache>
            </c:numRef>
          </c:val>
        </c:ser>
        <c:ser>
          <c:idx val="2"/>
          <c:order val="2"/>
          <c:tx>
            <c:strRef>
              <c:f>Лист2!$B$5</c:f>
              <c:strCache>
                <c:ptCount val="1"/>
                <c:pt idx="0">
                  <c:v>Дефицит/Профицит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1"/>
              <c:layout>
                <c:manualLayout>
                  <c:x val="1.4456499368922578E-3"/>
                  <c:y val="-4.91133173913357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48,</a:t>
                    </a:r>
                    <a:r>
                      <a:rPr lang="ru-RU" smtClean="0"/>
                      <a:t>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0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Лист2!$C$2:$G$2</c:f>
              <c:strCache>
                <c:ptCount val="5"/>
                <c:pt idx="0">
                  <c:v>Факт 2022 года</c:v>
                </c:pt>
                <c:pt idx="1">
                  <c:v>План на 01.11.2023 год </c:v>
                </c:pt>
                <c:pt idx="2">
                  <c:v>Проект 2024 год</c:v>
                </c:pt>
                <c:pt idx="3">
                  <c:v>Проект 2025 год</c:v>
                </c:pt>
                <c:pt idx="4">
                  <c:v>Проект 2026 год</c:v>
                </c:pt>
              </c:strCache>
            </c:strRef>
          </c:cat>
          <c:val>
            <c:numRef>
              <c:f>Лист2!$C$5:$G$5</c:f>
              <c:numCache>
                <c:formatCode>#,##0.0</c:formatCode>
                <c:ptCount val="5"/>
                <c:pt idx="0">
                  <c:v>7.1330208000001676</c:v>
                </c:pt>
                <c:pt idx="1">
                  <c:v>-2.3887949899999512</c:v>
                </c:pt>
                <c:pt idx="2">
                  <c:v>26.270339890000059</c:v>
                </c:pt>
                <c:pt idx="3">
                  <c:v>48.545639000000051</c:v>
                </c:pt>
                <c:pt idx="4">
                  <c:v>51.008538769999973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26712320"/>
        <c:axId val="100495296"/>
      </c:barChart>
      <c:catAx>
        <c:axId val="12671232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 algn="ctr">
              <a:defRPr lang="ru-RU" sz="100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100495296"/>
        <c:crosses val="autoZero"/>
        <c:auto val="1"/>
        <c:lblAlgn val="ctr"/>
        <c:lblOffset val="100"/>
        <c:noMultiLvlLbl val="0"/>
      </c:catAx>
      <c:valAx>
        <c:axId val="100495296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12671232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 algn="ctr">
            <a:defRPr lang="ru-RU" sz="1000" b="1" i="0" u="none" strike="noStrike" kern="1200" baseline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doughnutChart>
        <c:varyColors val="1"/>
        <c:ser>
          <c:idx val="0"/>
          <c:order val="0"/>
          <c:explosion val="34"/>
          <c:dLbls>
            <c:dLbl>
              <c:idx val="0"/>
              <c:layout>
                <c:manualLayout>
                  <c:x val="9.6967801318951663E-2"/>
                  <c:y val="6.6039694016084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6905497597789252E-2"/>
                  <c:y val="-9.90595410241265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0218063024068439E-2"/>
                  <c:y val="-0.104562848858800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0280366745230864E-2"/>
                  <c:y val="-3.85231548427159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0699895317953274"/>
                  <c:y val="-4.4026462677389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9.6967801318951663E-2"/>
                  <c:y val="-2.7516539173368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8.3592932171510051E-2"/>
                  <c:y val="6.0536386181410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4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val>
            <c:numRef>
              <c:f>Лист5!$S$57:$S$63</c:f>
              <c:numCache>
                <c:formatCode>0.0</c:formatCode>
                <c:ptCount val="7"/>
                <c:pt idx="0">
                  <c:v>123.88552624</c:v>
                </c:pt>
                <c:pt idx="1">
                  <c:v>205.92432001</c:v>
                </c:pt>
                <c:pt idx="2">
                  <c:v>20.537303250000001</c:v>
                </c:pt>
                <c:pt idx="3">
                  <c:v>8.5266792000000002</c:v>
                </c:pt>
                <c:pt idx="4">
                  <c:v>45.055126979999997</c:v>
                </c:pt>
                <c:pt idx="5">
                  <c:v>3.4607511799999999</c:v>
                </c:pt>
                <c:pt idx="6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3"/>
        <c:holeSize val="58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8194444444444442"/>
          <c:y val="0.14583333333333334"/>
          <c:w val="0.38333333333333336"/>
          <c:h val="0.63888888888888884"/>
        </c:manualLayout>
      </c:layout>
      <c:doughnutChart>
        <c:varyColors val="1"/>
        <c:ser>
          <c:idx val="0"/>
          <c:order val="0"/>
          <c:explosion val="34"/>
          <c:dLbls>
            <c:dLbl>
              <c:idx val="0"/>
              <c:layout>
                <c:manualLayout>
                  <c:x val="0.10277777777777777"/>
                  <c:y val="4.6296296296295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6666666666666721E-2"/>
                  <c:y val="-0.115740740740740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2777777777777778E-2"/>
                  <c:y val="-8.3333333333333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2222222222222215E-2"/>
                  <c:y val="-3.7037037037037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2222222222222326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4999999999999997E-2"/>
                  <c:y val="-9.25925925925930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8.0555336832895882E-2"/>
                  <c:y val="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4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val>
            <c:numRef>
              <c:f>Лист5!$T$57:$T$63</c:f>
              <c:numCache>
                <c:formatCode>0.0</c:formatCode>
                <c:ptCount val="7"/>
                <c:pt idx="0">
                  <c:v>124.25583444</c:v>
                </c:pt>
                <c:pt idx="1">
                  <c:v>214.06567195</c:v>
                </c:pt>
                <c:pt idx="2">
                  <c:v>19.656901600000001</c:v>
                </c:pt>
                <c:pt idx="3">
                  <c:v>8.5266792000000002</c:v>
                </c:pt>
                <c:pt idx="4">
                  <c:v>45.333226609999997</c:v>
                </c:pt>
                <c:pt idx="5">
                  <c:v>3.41134183</c:v>
                </c:pt>
                <c:pt idx="6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3"/>
        <c:holeSize val="58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txPr>
              <a:bodyPr/>
              <a:lstStyle/>
              <a:p>
                <a:pPr>
                  <a:defRPr sz="105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Лист5!$B$37:$C$37</c:f>
              <c:strCache>
                <c:ptCount val="2"/>
                <c:pt idx="0">
                  <c:v>Планы на 01.11.2023 год</c:v>
                </c:pt>
                <c:pt idx="1">
                  <c:v>Проект на 2024 год</c:v>
                </c:pt>
              </c:strCache>
            </c:strRef>
          </c:cat>
          <c:val>
            <c:numRef>
              <c:f>Лист5!$B$38:$C$38</c:f>
              <c:numCache>
                <c:formatCode>0.0</c:formatCode>
                <c:ptCount val="2"/>
                <c:pt idx="0">
                  <c:v>850.54439141</c:v>
                </c:pt>
                <c:pt idx="1">
                  <c:v>579.38210664999997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86517248"/>
        <c:axId val="86116032"/>
      </c:barChart>
      <c:catAx>
        <c:axId val="8651724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 algn="ctr">
              <a:defRPr lang="ru-RU" sz="105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86116032"/>
        <c:crosses val="autoZero"/>
        <c:auto val="1"/>
        <c:lblAlgn val="ctr"/>
        <c:lblOffset val="100"/>
        <c:noMultiLvlLbl val="0"/>
      </c:catAx>
      <c:valAx>
        <c:axId val="86116032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865172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845282348216803"/>
          <c:y val="6.6409201343546637E-2"/>
          <c:w val="0.67217346534545996"/>
          <c:h val="0.69290722193028365"/>
        </c:manualLayout>
      </c:layout>
      <c:doughnutChart>
        <c:varyColors val="1"/>
        <c:ser>
          <c:idx val="0"/>
          <c:order val="0"/>
          <c:explosion val="34"/>
          <c:dLbls>
            <c:dLbl>
              <c:idx val="0"/>
              <c:layout>
                <c:manualLayout>
                  <c:x val="0.12491453037834553"/>
                  <c:y val="3.55221032441538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1536987996266469E-2"/>
                  <c:y val="-0.279736912674712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2060713277909223"/>
                  <c:y val="-2.66415774331155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2922192797759882"/>
                  <c:y val="4.070193977497824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2491453037834553"/>
                  <c:y val="-8.88052581103849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1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Лист5!$Q$25:$Q$29</c:f>
              <c:strCache>
                <c:ptCount val="5"/>
                <c:pt idx="0">
                  <c:v>Национальная экономика</c:v>
                </c:pt>
                <c:pt idx="1">
                  <c:v>Образование</c:v>
                </c:pt>
                <c:pt idx="2">
                  <c:v>Культура, кинематография </c:v>
                </c:pt>
                <c:pt idx="3">
                  <c:v>Социальная политика</c:v>
                </c:pt>
                <c:pt idx="4">
                  <c:v>Межбюджетные трансферты </c:v>
                </c:pt>
              </c:strCache>
            </c:strRef>
          </c:cat>
          <c:val>
            <c:numRef>
              <c:f>Лист5!$R$25:$R$29</c:f>
              <c:numCache>
                <c:formatCode>0.0</c:formatCode>
                <c:ptCount val="5"/>
                <c:pt idx="0">
                  <c:v>15.8925</c:v>
                </c:pt>
                <c:pt idx="1">
                  <c:v>517.57550000000003</c:v>
                </c:pt>
                <c:pt idx="2">
                  <c:v>6.4300050500000001</c:v>
                </c:pt>
                <c:pt idx="3">
                  <c:v>34.628001599999997</c:v>
                </c:pt>
                <c:pt idx="4">
                  <c:v>2.21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3"/>
        <c:holeSize val="58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746809113788323"/>
          <c:y val="0"/>
          <c:w val="0.6140596894802931"/>
          <c:h val="0.96799561953433744"/>
        </c:manualLayout>
      </c:layout>
      <c:doughnutChart>
        <c:varyColors val="1"/>
        <c:ser>
          <c:idx val="0"/>
          <c:order val="0"/>
          <c:explosion val="34"/>
          <c:dLbls>
            <c:dLbl>
              <c:idx val="0"/>
              <c:layout>
                <c:manualLayout>
                  <c:x val="9.0743074361059717E-2"/>
                  <c:y val="0.100939181360801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8461099722863401E-2"/>
                  <c:y val="-0.331416548954878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0555565034477547"/>
                  <c:y val="-4.2422865713333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9999918752097211E-2"/>
                  <c:y val="-1.88967098893773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9426858335885748E-2"/>
                  <c:y val="-5.773927987512043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1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val>
            <c:numRef>
              <c:f>Лист5!$S$25:$S$29</c:f>
              <c:numCache>
                <c:formatCode>0.0</c:formatCode>
                <c:ptCount val="5"/>
                <c:pt idx="0">
                  <c:v>0.7</c:v>
                </c:pt>
                <c:pt idx="1">
                  <c:v>409.73849999999999</c:v>
                </c:pt>
                <c:pt idx="2">
                  <c:v>5.0999999999999996</c:v>
                </c:pt>
                <c:pt idx="3">
                  <c:v>23.77393</c:v>
                </c:pt>
                <c:pt idx="4">
                  <c:v>2.21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3"/>
        <c:holeSize val="58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947947259449302"/>
          <c:y val="3.7601357414386638E-2"/>
          <c:w val="0.64185064533189307"/>
          <c:h val="0.74449774036186844"/>
        </c:manualLayout>
      </c:layout>
      <c:doughnutChart>
        <c:varyColors val="1"/>
        <c:ser>
          <c:idx val="0"/>
          <c:order val="0"/>
          <c:explosion val="34"/>
          <c:dLbls>
            <c:dLbl>
              <c:idx val="0"/>
              <c:layout>
                <c:manualLayout>
                  <c:x val="0.11318669566147374"/>
                  <c:y val="4.6620331848661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0163660837862472"/>
                  <c:y val="-0.290082472713034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169595855168562"/>
                  <c:y val="-8.28805899531757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2827825508300345"/>
                  <c:y val="-2.5900184360367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131866956614736"/>
                  <c:y val="-2.59001843603674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1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Лист5!$T$25:$T$29</c:f>
              <c:numCache>
                <c:formatCode>0.0</c:formatCode>
                <c:ptCount val="5"/>
                <c:pt idx="0">
                  <c:v>0.58020000000000005</c:v>
                </c:pt>
                <c:pt idx="1">
                  <c:v>336.94119999999998</c:v>
                </c:pt>
                <c:pt idx="2">
                  <c:v>4.3314000000000004</c:v>
                </c:pt>
                <c:pt idx="3">
                  <c:v>22.996644</c:v>
                </c:pt>
                <c:pt idx="4">
                  <c:v>2.21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93"/>
        <c:holeSize val="58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Лист10!$E$3</c:f>
              <c:strCache>
                <c:ptCount val="1"/>
                <c:pt idx="0">
                  <c:v>кредиты коммерческих банков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1"/>
              <c:delete val="1"/>
            </c:dLbl>
            <c:txPr>
              <a:bodyPr/>
              <a:lstStyle/>
              <a:p>
                <a:pPr algn="ctr">
                  <a:defRPr lang="ru-RU" sz="10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Лист10!$D$4:$D$9</c:f>
              <c:strCache>
                <c:ptCount val="6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  <c:pt idx="5">
                  <c:v>2026 год</c:v>
                </c:pt>
              </c:strCache>
            </c:strRef>
          </c:cat>
          <c:val>
            <c:numRef>
              <c:f>Лист10!$E$4:$E$9</c:f>
              <c:numCache>
                <c:formatCode>#,##0.0</c:formatCode>
                <c:ptCount val="6"/>
                <c:pt idx="0">
                  <c:v>121.36</c:v>
                </c:pt>
                <c:pt idx="1">
                  <c:v>0</c:v>
                </c:pt>
                <c:pt idx="2">
                  <c:v>21</c:v>
                </c:pt>
                <c:pt idx="3">
                  <c:v>21</c:v>
                </c:pt>
                <c:pt idx="4">
                  <c:v>21</c:v>
                </c:pt>
                <c:pt idx="5">
                  <c:v>21</c:v>
                </c:pt>
              </c:numCache>
            </c:numRef>
          </c:val>
        </c:ser>
        <c:ser>
          <c:idx val="1"/>
          <c:order val="1"/>
          <c:tx>
            <c:strRef>
              <c:f>Лист10!$F$3</c:f>
              <c:strCache>
                <c:ptCount val="1"/>
                <c:pt idx="0">
                  <c:v>бюджетные кредиты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123,8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Лист10!$D$4:$D$9</c:f>
              <c:strCache>
                <c:ptCount val="6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  <c:pt idx="5">
                  <c:v>2026 год</c:v>
                </c:pt>
              </c:strCache>
            </c:strRef>
          </c:cat>
          <c:val>
            <c:numRef>
              <c:f>Лист10!$F$4:$F$9</c:f>
              <c:numCache>
                <c:formatCode>#,##0.0</c:formatCode>
                <c:ptCount val="6"/>
                <c:pt idx="0">
                  <c:v>62.06</c:v>
                </c:pt>
                <c:pt idx="1">
                  <c:v>180.4</c:v>
                </c:pt>
                <c:pt idx="2">
                  <c:v>150.1</c:v>
                </c:pt>
                <c:pt idx="3">
                  <c:v>123.8</c:v>
                </c:pt>
                <c:pt idx="4">
                  <c:v>75.3</c:v>
                </c:pt>
                <c:pt idx="5">
                  <c:v>24.3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86283264"/>
        <c:axId val="86121792"/>
      </c:barChart>
      <c:catAx>
        <c:axId val="862832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 algn="ctr">
              <a:defRPr lang="ru-RU" sz="100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86121792"/>
        <c:crosses val="autoZero"/>
        <c:auto val="1"/>
        <c:lblAlgn val="ctr"/>
        <c:lblOffset val="100"/>
        <c:noMultiLvlLbl val="0"/>
      </c:catAx>
      <c:valAx>
        <c:axId val="86121792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8628326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 algn="ctr">
            <a:defRPr lang="ru-RU" sz="1000" b="1" i="0" u="none" strike="noStrike" kern="1200" baseline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Лист10!$E$15</c:f>
              <c:strCache>
                <c:ptCount val="1"/>
                <c:pt idx="0">
                  <c:v>объем доходов бюджета без учета безвозмездных поступлений (налоговые/неналоговые)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txPr>
              <a:bodyPr/>
              <a:lstStyle/>
              <a:p>
                <a:pPr algn="ctr">
                  <a:defRPr lang="ru-RU" sz="10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Лист10!$D$16:$D$18</c:f>
              <c:strCache>
                <c:ptCount val="3"/>
                <c:pt idx="0">
                  <c:v>на 01.01.2025</c:v>
                </c:pt>
                <c:pt idx="1">
                  <c:v>на 01.01.2026</c:v>
                </c:pt>
                <c:pt idx="2">
                  <c:v>на 01.01.2027</c:v>
                </c:pt>
              </c:strCache>
            </c:strRef>
          </c:cat>
          <c:val>
            <c:numRef>
              <c:f>Лист10!$E$16:$E$18</c:f>
              <c:numCache>
                <c:formatCode>0.0</c:formatCode>
                <c:ptCount val="3"/>
                <c:pt idx="0">
                  <c:v>458.6</c:v>
                </c:pt>
                <c:pt idx="1">
                  <c:v>482.2</c:v>
                </c:pt>
                <c:pt idx="2">
                  <c:v>505.8</c:v>
                </c:pt>
              </c:numCache>
            </c:numRef>
          </c:val>
        </c:ser>
        <c:ser>
          <c:idx val="1"/>
          <c:order val="1"/>
          <c:tx>
            <c:strRef>
              <c:f>Лист10!$F$15</c:f>
              <c:strCache>
                <c:ptCount val="1"/>
                <c:pt idx="0">
                  <c:v>муниципальный долг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txPr>
              <a:bodyPr/>
              <a:lstStyle/>
              <a:p>
                <a:pPr algn="ctr">
                  <a:defRPr lang="ru-RU" sz="10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Лист10!$D$16:$D$18</c:f>
              <c:strCache>
                <c:ptCount val="3"/>
                <c:pt idx="0">
                  <c:v>на 01.01.2025</c:v>
                </c:pt>
                <c:pt idx="1">
                  <c:v>на 01.01.2026</c:v>
                </c:pt>
                <c:pt idx="2">
                  <c:v>на 01.01.2027</c:v>
                </c:pt>
              </c:strCache>
            </c:strRef>
          </c:cat>
          <c:val>
            <c:numRef>
              <c:f>Лист10!$F$16:$F$18</c:f>
              <c:numCache>
                <c:formatCode>0.0</c:formatCode>
                <c:ptCount val="3"/>
                <c:pt idx="0">
                  <c:v>144.80000000000001</c:v>
                </c:pt>
                <c:pt idx="1">
                  <c:v>96.3</c:v>
                </c:pt>
                <c:pt idx="2">
                  <c:v>45.3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86283776"/>
        <c:axId val="86164608"/>
      </c:barChart>
      <c:catAx>
        <c:axId val="8628377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 algn="ctr">
              <a:defRPr lang="ru-RU" sz="100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86164608"/>
        <c:crosses val="autoZero"/>
        <c:auto val="1"/>
        <c:lblAlgn val="ctr"/>
        <c:lblOffset val="100"/>
        <c:noMultiLvlLbl val="0"/>
      </c:catAx>
      <c:valAx>
        <c:axId val="86164608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8628377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 algn="ctr">
            <a:defRPr lang="ru-RU" sz="1000" b="1" i="0" u="none" strike="noStrike" kern="1200" baseline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772863539100894E-2"/>
          <c:y val="0.15508338036276151"/>
          <c:w val="0.9684542729217982"/>
          <c:h val="0.6245904728474789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Лист3!$C$5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0"/>
                  <c:y val="-2.2027326769569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7355867414912347E-3"/>
                  <c:y val="-2.5174087736651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33896685372756E-3"/>
                  <c:y val="-1.8880565802488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905070168355277E-2"/>
                  <c:y val="-3.7761131604976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7206760224473597E-2"/>
                  <c:y val="-1.8880565802488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05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Лист3!$D$4:$H$4</c:f>
              <c:strCache>
                <c:ptCount val="5"/>
                <c:pt idx="0">
                  <c:v>Факт 2022 года
 (1 141,4)</c:v>
                </c:pt>
                <c:pt idx="1">
                  <c:v>Планы на 01.11.2023 год 
(1 314,8)</c:v>
                </c:pt>
                <c:pt idx="2">
                  <c:v>Проект 2024 год 
(1 047,3)</c:v>
                </c:pt>
                <c:pt idx="3">
                  <c:v>Проект 2025 год 
(926,0)</c:v>
                </c:pt>
                <c:pt idx="4">
                  <c:v>Проект 2026 год
 (874,8)</c:v>
                </c:pt>
              </c:strCache>
            </c:strRef>
          </c:cat>
          <c:val>
            <c:numRef>
              <c:f>Лист3!$D$5:$H$5</c:f>
              <c:numCache>
                <c:formatCode>#,##0.0</c:formatCode>
                <c:ptCount val="5"/>
                <c:pt idx="0">
                  <c:v>428.45017263</c:v>
                </c:pt>
                <c:pt idx="1">
                  <c:v>449.21035003999998</c:v>
                </c:pt>
                <c:pt idx="2">
                  <c:v>458.6</c:v>
                </c:pt>
                <c:pt idx="3">
                  <c:v>482.3</c:v>
                </c:pt>
                <c:pt idx="4">
                  <c:v>505.8</c:v>
                </c:pt>
              </c:numCache>
            </c:numRef>
          </c:val>
        </c:ser>
        <c:ser>
          <c:idx val="1"/>
          <c:order val="1"/>
          <c:tx>
            <c:strRef>
              <c:f>Лист3!$C$6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4338966853728086E-2"/>
                  <c:y val="-1.5733804835407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905070168355277E-2"/>
                  <c:y val="-3.70198419092902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508450280592128E-2"/>
                  <c:y val="-1.57338048354070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7206760224473705E-2"/>
                  <c:y val="-4.72014145062211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1508450280592128E-2"/>
                  <c:y val="-9.4402829012442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Лист3!$D$4:$H$4</c:f>
              <c:strCache>
                <c:ptCount val="5"/>
                <c:pt idx="0">
                  <c:v>Факт 2022 года
 (1 141,4)</c:v>
                </c:pt>
                <c:pt idx="1">
                  <c:v>Планы на 01.11.2023 год 
(1 314,8)</c:v>
                </c:pt>
                <c:pt idx="2">
                  <c:v>Проект 2024 год 
(1 047,3)</c:v>
                </c:pt>
                <c:pt idx="3">
                  <c:v>Проект 2025 год 
(926,0)</c:v>
                </c:pt>
                <c:pt idx="4">
                  <c:v>Проект 2026 год
 (874,8)</c:v>
                </c:pt>
              </c:strCache>
            </c:strRef>
          </c:cat>
          <c:val>
            <c:numRef>
              <c:f>Лист3!$D$6:$H$6</c:f>
              <c:numCache>
                <c:formatCode>#,##0.0</c:formatCode>
                <c:ptCount val="5"/>
                <c:pt idx="0">
                  <c:v>712.93636000000004</c:v>
                </c:pt>
                <c:pt idx="1">
                  <c:v>865.63470719999998</c:v>
                </c:pt>
                <c:pt idx="2">
                  <c:v>588.70000000000005</c:v>
                </c:pt>
                <c:pt idx="3">
                  <c:v>443.7</c:v>
                </c:pt>
                <c:pt idx="4">
                  <c:v>369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27829504"/>
        <c:axId val="100497600"/>
        <c:axId val="0"/>
      </c:bar3DChart>
      <c:catAx>
        <c:axId val="12782950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 algn="ctr">
              <a:defRPr lang="ru-RU" sz="105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100497600"/>
        <c:crosses val="autoZero"/>
        <c:auto val="1"/>
        <c:lblAlgn val="ctr"/>
        <c:lblOffset val="100"/>
        <c:noMultiLvlLbl val="0"/>
      </c:catAx>
      <c:valAx>
        <c:axId val="100497600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12782950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 algn="ctr">
            <a:defRPr lang="ru-RU" sz="1050" b="1" i="0" u="none" strike="noStrike" kern="1200" baseline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501188929078669E-2"/>
          <c:y val="0.2449271355695723"/>
          <c:w val="0.23731165230966064"/>
          <c:h val="0.47748251702962935"/>
        </c:manualLayout>
      </c:layout>
      <c:doughnutChart>
        <c:varyColors val="1"/>
        <c:ser>
          <c:idx val="0"/>
          <c:order val="0"/>
          <c:explosion val="34"/>
          <c:dLbls>
            <c:dLbl>
              <c:idx val="0"/>
              <c:layout>
                <c:manualLayout>
                  <c:x val="6.200446200456259E-2"/>
                  <c:y val="-0.218474289297066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5104348140965549E-2"/>
                  <c:y val="-1.79919669611628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382690319180182E-2"/>
                  <c:y val="2.57028099445183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4165576982654916E-2"/>
                  <c:y val="2.82730909389702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Лист6!$A$28:$A$31</c:f>
              <c:strCache>
                <c:ptCount val="4"/>
                <c:pt idx="0">
                  <c:v> налог на доходы физических лиц</c:v>
                </c:pt>
                <c:pt idx="1">
                  <c:v> налог, взим. в связи с примен.патентн. системы</c:v>
                </c:pt>
                <c:pt idx="2">
                  <c:v> госпошлина</c:v>
                </c:pt>
                <c:pt idx="3">
                  <c:v>налог, взимаемый в связи с применением упрощенной системы налогообложения</c:v>
                </c:pt>
              </c:strCache>
            </c:strRef>
          </c:cat>
          <c:val>
            <c:numRef>
              <c:f>Лист6!$B$28:$B$31</c:f>
              <c:numCache>
                <c:formatCode>#,##0.0</c:formatCode>
                <c:ptCount val="4"/>
                <c:pt idx="0">
                  <c:v>372.77474000000001</c:v>
                </c:pt>
                <c:pt idx="1">
                  <c:v>5</c:v>
                </c:pt>
                <c:pt idx="2">
                  <c:v>5.26</c:v>
                </c:pt>
                <c:pt idx="3">
                  <c:v>4.1130000000000004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3"/>
        <c:holeSize val="58"/>
      </c:doughnutChart>
    </c:plotArea>
    <c:legend>
      <c:legendPos val="r"/>
      <c:layout>
        <c:manualLayout>
          <c:xMode val="edge"/>
          <c:yMode val="edge"/>
          <c:x val="3.8317514474356551E-2"/>
          <c:y val="0.68472083307866649"/>
          <c:w val="0.70622256510945791"/>
          <c:h val="0.31013860493242995"/>
        </c:manualLayout>
      </c:layout>
      <c:overlay val="0"/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931501772595776E-2"/>
          <c:y val="9.3665949261451567E-2"/>
          <c:w val="0.80748050353043022"/>
          <c:h val="0.75082936521265098"/>
        </c:manualLayout>
      </c:layout>
      <c:doughnutChart>
        <c:varyColors val="1"/>
        <c:ser>
          <c:idx val="0"/>
          <c:order val="0"/>
          <c:explosion val="31"/>
          <c:dLbls>
            <c:dLbl>
              <c:idx val="0"/>
              <c:layout>
                <c:manualLayout>
                  <c:x val="0.23707248522200081"/>
                  <c:y val="-0.357896280258265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3352881425873317"/>
                  <c:y val="-3.94369060003433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3088129096767026"/>
                  <c:y val="-3.1562149660138772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2939501431057909"/>
                  <c:y val="4.7237806910343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400" b="1" i="0" u="none" strike="noStrike" kern="1200" baseline="0">
                    <a:solidFill>
                      <a:sysClr val="windowText" lastClr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val>
            <c:numRef>
              <c:f>Лист6!$B$33:$B$36</c:f>
              <c:numCache>
                <c:formatCode>#,##0.0</c:formatCode>
                <c:ptCount val="4"/>
                <c:pt idx="0">
                  <c:v>396.41484000000003</c:v>
                </c:pt>
                <c:pt idx="1">
                  <c:v>5.05</c:v>
                </c:pt>
                <c:pt idx="2">
                  <c:v>5.3</c:v>
                </c:pt>
                <c:pt idx="3">
                  <c:v>4.1539999999999999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3"/>
        <c:holeSize val="58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9.37755959535789E-2"/>
          <c:y val="7.5727696922564147E-2"/>
          <c:w val="0.81410722643576683"/>
          <c:h val="0.89699794344567163"/>
        </c:manualLayout>
      </c:layout>
      <c:doughnutChart>
        <c:varyColors val="1"/>
        <c:ser>
          <c:idx val="0"/>
          <c:order val="0"/>
          <c:explosion val="37"/>
          <c:dLbls>
            <c:dLbl>
              <c:idx val="0"/>
              <c:layout>
                <c:manualLayout>
                  <c:x val="0.2887991442308715"/>
                  <c:y val="-0.379493790963980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0860595641754678"/>
                  <c:y val="-3.2143303953844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0942396532172922"/>
                  <c:y val="1.350305838956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0679816721316954"/>
                  <c:y val="7.09789504685844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 rtl="0">
                  <a:defRPr lang="ru-RU" sz="1400" b="1" i="0" u="none" strike="noStrike" kern="1200" baseline="0">
                    <a:solidFill>
                      <a:sysClr val="windowText" lastClr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val>
            <c:numRef>
              <c:f>Лист6!$B$38:$B$41</c:f>
              <c:numCache>
                <c:formatCode>#,##0.0</c:formatCode>
                <c:ptCount val="4"/>
                <c:pt idx="0">
                  <c:v>421.60933</c:v>
                </c:pt>
                <c:pt idx="1">
                  <c:v>5.0999999999999996</c:v>
                </c:pt>
                <c:pt idx="2">
                  <c:v>5.32</c:v>
                </c:pt>
                <c:pt idx="3">
                  <c:v>4.1959999999999997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3"/>
        <c:holeSize val="58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2.6802780783055879E-2"/>
          <c:y val="4.0513056201302591E-2"/>
          <c:w val="0.31897812672311449"/>
          <c:h val="0.46004348573428955"/>
        </c:manualLayout>
      </c:layout>
      <c:doughnutChart>
        <c:varyColors val="1"/>
        <c:ser>
          <c:idx val="0"/>
          <c:order val="0"/>
          <c:spPr>
            <a:scene3d>
              <a:camera prst="orthographicFront"/>
              <a:lightRig rig="threePt" dir="t">
                <a:rot lat="0" lon="0" rev="1800000"/>
              </a:lightRig>
            </a:scene3d>
            <a:sp3d>
              <a:bevelT w="63500" h="25400"/>
            </a:sp3d>
          </c:spPr>
          <c:explosion val="34"/>
          <c:dLbls>
            <c:dLbl>
              <c:idx val="0"/>
              <c:layout>
                <c:manualLayout>
                  <c:x val="8.055555555555545E-2"/>
                  <c:y val="-1.8705834031908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77777777777676E-3"/>
                  <c:y val="4.81007160820514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4681102902235677E-2"/>
                  <c:y val="-0.231730541470234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 rtl="0">
                  <a:defRPr lang="ru-RU" sz="1400" b="1" i="0" u="none" strike="noStrike" kern="1200" baseline="0">
                    <a:solidFill>
                      <a:sysClr val="windowText" lastClr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Лист6!$A$50:$A$52</c:f>
              <c:strCache>
                <c:ptCount val="3"/>
                <c:pt idx="0">
                  <c:v>доходы от использования имущества</c:v>
                </c:pt>
                <c:pt idx="1">
                  <c:v>плата за негат.возд.на окр.среду</c:v>
                </c:pt>
                <c:pt idx="2">
                  <c:v>доходы от оказания платных услуг (работ) </c:v>
                </c:pt>
              </c:strCache>
            </c:strRef>
          </c:cat>
          <c:val>
            <c:numRef>
              <c:f>Лист6!$B$50:$B$52</c:f>
              <c:numCache>
                <c:formatCode>#,##0.0</c:formatCode>
                <c:ptCount val="3"/>
                <c:pt idx="0">
                  <c:v>16.22914012</c:v>
                </c:pt>
                <c:pt idx="1">
                  <c:v>1.5765</c:v>
                </c:pt>
                <c:pt idx="2">
                  <c:v>46.405357469999998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8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858880904771663E-2"/>
          <c:y val="0.16659925811253906"/>
          <c:w val="0.82529248957517409"/>
          <c:h val="0.60321930380731392"/>
        </c:manualLayout>
      </c:layout>
      <c:doughnutChart>
        <c:varyColors val="1"/>
        <c:ser>
          <c:idx val="0"/>
          <c:order val="0"/>
          <c:spPr>
            <a:scene3d>
              <a:camera prst="orthographicFront"/>
              <a:lightRig rig="threePt" dir="t">
                <a:rot lat="0" lon="0" rev="1800000"/>
              </a:lightRig>
            </a:scene3d>
            <a:sp3d>
              <a:bevelT w="63500" h="25400"/>
            </a:sp3d>
          </c:spPr>
          <c:explosion val="34"/>
          <c:dLbls>
            <c:dLbl>
              <c:idx val="0"/>
              <c:layout>
                <c:manualLayout>
                  <c:x val="0.15658007973897203"/>
                  <c:y val="-6.94443997438117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4623006097599874E-2"/>
                  <c:y val="8.65540139201346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2192498822115762E-2"/>
                  <c:y val="-0.358755477168526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0"/>
              <a:lstStyle/>
              <a:p>
                <a:pPr algn="ctr" rtl="0">
                  <a:defRPr lang="ru-RU" sz="1400" b="1" i="0" u="none" strike="noStrike" kern="1200" baseline="0">
                    <a:solidFill>
                      <a:sysClr val="windowText" lastClr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val>
            <c:numRef>
              <c:f>Лист6!$B$54:$B$56</c:f>
              <c:numCache>
                <c:formatCode>#,##0.0</c:formatCode>
                <c:ptCount val="3"/>
                <c:pt idx="0">
                  <c:v>16.037631879999999</c:v>
                </c:pt>
                <c:pt idx="1">
                  <c:v>1.5765</c:v>
                </c:pt>
                <c:pt idx="2">
                  <c:v>46.320357469999998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8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doughnutChart>
        <c:varyColors val="1"/>
        <c:ser>
          <c:idx val="0"/>
          <c:order val="0"/>
          <c:spPr>
            <a:scene3d>
              <a:camera prst="orthographicFront"/>
              <a:lightRig rig="threePt" dir="t">
                <a:rot lat="0" lon="0" rev="1800000"/>
              </a:lightRig>
            </a:scene3d>
            <a:sp3d>
              <a:bevelT w="63500" h="25400"/>
            </a:sp3d>
          </c:spPr>
          <c:explosion val="34"/>
          <c:dLbls>
            <c:dLbl>
              <c:idx val="0"/>
              <c:layout>
                <c:manualLayout>
                  <c:x val="0.15709812736506404"/>
                  <c:y val="-7.65729733733288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2299390917573289"/>
                  <c:y val="9.49450061104321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1384742528772832E-2"/>
                  <c:y val="-0.432323723290004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 rtl="0">
                  <a:defRPr lang="ru-RU" sz="1400" b="1" i="0" u="none" strike="noStrike" kern="1200" baseline="0">
                    <a:solidFill>
                      <a:sysClr val="windowText" lastClr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val>
            <c:numRef>
              <c:f>Лист6!$B$58:$B$60</c:f>
              <c:numCache>
                <c:formatCode>#,##0.0</c:formatCode>
                <c:ptCount val="3"/>
                <c:pt idx="0">
                  <c:v>16.023768969999999</c:v>
                </c:pt>
                <c:pt idx="1">
                  <c:v>1.5765</c:v>
                </c:pt>
                <c:pt idx="2">
                  <c:v>44.696547469999999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8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7565482646746486"/>
          <c:y val="2.2863083190691372E-2"/>
          <c:w val="0.47963234027239288"/>
          <c:h val="0.56665318230156458"/>
        </c:manualLayout>
      </c:layout>
      <c:doughnutChart>
        <c:varyColors val="1"/>
        <c:ser>
          <c:idx val="0"/>
          <c:order val="0"/>
          <c:explosion val="34"/>
          <c:dLbls>
            <c:dLbl>
              <c:idx val="0"/>
              <c:layout>
                <c:manualLayout>
                  <c:x val="0.13310889984970223"/>
                  <c:y val="2.94776878661017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29169888153017"/>
                  <c:y val="-9.82589595536722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6554449924851114E-2"/>
                  <c:y val="-7.5331868991148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9831674887276678E-2"/>
                  <c:y val="-3.9303583821468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9831674887276553E-2"/>
                  <c:y val="-1.9651791910734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6520784902306455E-2"/>
                  <c:y val="-2.62023892143126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9.317622989479156E-2"/>
                  <c:y val="1.63764932589453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Лист5!$Q$57:$Q$63</c:f>
              <c:strCache>
                <c:ptCount val="7"/>
                <c:pt idx="0">
                  <c:v>Общегосударственные вопросы</c:v>
                </c:pt>
                <c:pt idx="1">
                  <c:v>Образование</c:v>
                </c:pt>
                <c:pt idx="2">
                  <c:v>Культура, кинематография </c:v>
                </c:pt>
                <c:pt idx="3">
                  <c:v>Социальная политика</c:v>
                </c:pt>
                <c:pt idx="4">
                  <c:v>Физическая культура</c:v>
                </c:pt>
                <c:pt idx="5">
                  <c:v>Обслуживание государственного и муниципального долга</c:v>
                </c:pt>
                <c:pt idx="6">
                  <c:v>Межбюджетные трансферты </c:v>
                </c:pt>
              </c:strCache>
            </c:strRef>
          </c:cat>
          <c:val>
            <c:numRef>
              <c:f>Лист5!$R$57:$R$63</c:f>
              <c:numCache>
                <c:formatCode>0.0</c:formatCode>
                <c:ptCount val="7"/>
                <c:pt idx="0">
                  <c:v>131.55927711999999</c:v>
                </c:pt>
                <c:pt idx="1">
                  <c:v>209.16790892</c:v>
                </c:pt>
                <c:pt idx="2">
                  <c:v>18.518347559999999</c:v>
                </c:pt>
                <c:pt idx="3">
                  <c:v>11.449854200000001</c:v>
                </c:pt>
                <c:pt idx="4">
                  <c:v>41.904777070000002</c:v>
                </c:pt>
                <c:pt idx="5">
                  <c:v>4.69124125</c:v>
                </c:pt>
                <c:pt idx="6">
                  <c:v>15.8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3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0.29268</cdr:x>
      <cdr:y>0.60748</cdr:y>
    </cdr:from>
    <cdr:to>
      <cdr:x>0.45122</cdr:x>
      <cdr:y>0.661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>
          <a:off x="2592262" y="2537118"/>
          <a:ext cx="1404182" cy="223524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3">
            <a:shade val="50000"/>
          </a:schemeClr>
        </a:lnRef>
        <a:fillRef xmlns:a="http://schemas.openxmlformats.org/drawingml/2006/main" idx="1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0.29675</cdr:x>
      <cdr:y>0.53448</cdr:y>
    </cdr:from>
    <cdr:to>
      <cdr:x>0.44792</cdr:x>
      <cdr:y>0.63743</cdr:y>
    </cdr:to>
    <cdr:sp macro="" textlink="">
      <cdr:nvSpPr>
        <cdr:cNvPr id="3" name="TextBox 9"/>
        <cdr:cNvSpPr txBox="1"/>
      </cdr:nvSpPr>
      <cdr:spPr>
        <a:xfrm xmlns:a="http://schemas.openxmlformats.org/drawingml/2006/main">
          <a:off x="2628292" y="2232248"/>
          <a:ext cx="1338911" cy="42996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50" b="1" dirty="0" smtClean="0">
              <a:latin typeface="Times New Roman" pitchFamily="18" charset="0"/>
              <a:cs typeface="Times New Roman" pitchFamily="18" charset="0"/>
            </a:rPr>
            <a:t>Увеличение на 9,4 млн. рублей</a:t>
          </a:r>
          <a:endParaRPr lang="ru-RU" sz="105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0.40126</cdr:x>
      <cdr:y>0.2835</cdr:y>
    </cdr:from>
    <cdr:to>
      <cdr:x>0.50287</cdr:x>
      <cdr:y>0.33523</cdr:y>
    </cdr:to>
    <cdr:sp macro="" textlink="">
      <cdr:nvSpPr>
        <cdr:cNvPr id="4" name="Стрелка вправо 3"/>
        <cdr:cNvSpPr/>
      </cdr:nvSpPr>
      <cdr:spPr>
        <a:xfrm xmlns:a="http://schemas.openxmlformats.org/drawingml/2006/main" rot="2206882">
          <a:off x="3553963" y="1184041"/>
          <a:ext cx="899988" cy="216024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6">
            <a:shade val="50000"/>
          </a:schemeClr>
        </a:lnRef>
        <a:fillRef xmlns:a="http://schemas.openxmlformats.org/drawingml/2006/main" idx="1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0.39352</cdr:x>
      <cdr:y>0.20597</cdr:y>
    </cdr:from>
    <cdr:to>
      <cdr:x>0.54469</cdr:x>
      <cdr:y>0.30545</cdr:y>
    </cdr:to>
    <cdr:sp macro="" textlink="">
      <cdr:nvSpPr>
        <cdr:cNvPr id="5" name="TextBox 2"/>
        <cdr:cNvSpPr txBox="1"/>
      </cdr:nvSpPr>
      <cdr:spPr>
        <a:xfrm xmlns:a="http://schemas.openxmlformats.org/drawingml/2006/main" rot="2179267">
          <a:off x="3485371" y="860221"/>
          <a:ext cx="1338924" cy="41549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50" b="1" dirty="0" smtClean="0">
              <a:latin typeface="Times New Roman" pitchFamily="18" charset="0"/>
              <a:cs typeface="Times New Roman" pitchFamily="18" charset="0"/>
            </a:rPr>
            <a:t>уменьшение на 276,9 млн. рублей</a:t>
          </a:r>
          <a:endParaRPr lang="ru-RU" sz="105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0.10341</cdr:x>
      <cdr:y>0.00546</cdr:y>
    </cdr:from>
    <cdr:to>
      <cdr:x>0.27</cdr:x>
      <cdr:y>0.0929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41923" y="27000"/>
          <a:ext cx="1517385" cy="4320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u="sng" dirty="0" smtClean="0">
              <a:latin typeface="Times New Roman" pitchFamily="18" charset="0"/>
              <a:cs typeface="Times New Roman" pitchFamily="18" charset="0"/>
            </a:rPr>
            <a:t>2024 год</a:t>
          </a:r>
          <a:endParaRPr lang="ru-RU" sz="1400" b="1" u="sng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0.23821</cdr:x>
      <cdr:y>0.0808</cdr:y>
    </cdr:from>
    <cdr:to>
      <cdr:x>0.40479</cdr:x>
      <cdr:y>0.20524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368174" y="399262"/>
          <a:ext cx="1656184" cy="61487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r>
            <a:rPr lang="ru-RU" b="1" dirty="0" smtClean="0">
              <a:latin typeface="Times New Roman" pitchFamily="18" charset="0"/>
              <a:cs typeface="Times New Roman" pitchFamily="18" charset="0"/>
            </a:rPr>
            <a:t>темп роста 2025 к 2024 году 106,3 % или 23,6 млн. рублей </a:t>
          </a:r>
          <a:endParaRPr lang="ru-RU" sz="11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0.5873</cdr:x>
      <cdr:y>0.0808</cdr:y>
    </cdr:from>
    <cdr:to>
      <cdr:x>0.76659</cdr:x>
      <cdr:y>0.19739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349412" y="399262"/>
          <a:ext cx="1633064" cy="576083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b="1" dirty="0">
              <a:latin typeface="Times New Roman" pitchFamily="18" charset="0"/>
              <a:cs typeface="Times New Roman" pitchFamily="18" charset="0"/>
            </a:rPr>
            <a:t>т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емп роста </a:t>
          </a:r>
          <a:r>
            <a:rPr lang="ru-RU" sz="1000" b="1" kern="1200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rPr>
            <a:t>2026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к 2025 году составил 106,4 % или 25,2 млн. рублей </a:t>
          </a:r>
          <a:endParaRPr lang="ru-RU" sz="11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0.16249</cdr:x>
      <cdr:y>0.50335</cdr:y>
    </cdr:from>
    <cdr:to>
      <cdr:x>0.81326</cdr:x>
      <cdr:y>0.72246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>
          <a:off x="395536" y="2481338"/>
          <a:ext cx="1584157" cy="1080095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6">
            <a:shade val="50000"/>
          </a:schemeClr>
        </a:lnRef>
        <a:fillRef xmlns:a="http://schemas.openxmlformats.org/drawingml/2006/main" idx="1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0.16249</cdr:x>
      <cdr:y>0.5682</cdr:y>
    </cdr:from>
    <cdr:to>
      <cdr:x>0.78368</cdr:x>
      <cdr:y>0.66185</cdr:y>
    </cdr:to>
    <cdr:sp macro="" textlink="">
      <cdr:nvSpPr>
        <cdr:cNvPr id="3" name="TextBox 10"/>
        <cdr:cNvSpPr txBox="1"/>
      </cdr:nvSpPr>
      <cdr:spPr>
        <a:xfrm xmlns:a="http://schemas.openxmlformats.org/drawingml/2006/main">
          <a:off x="395536" y="2800999"/>
          <a:ext cx="1512168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Уменьшение на 271.1 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0.18898</cdr:x>
      <cdr:y>0.08441</cdr:y>
    </cdr:from>
    <cdr:to>
      <cdr:x>0.28133</cdr:x>
      <cdr:y>0.25077</cdr:y>
    </cdr:to>
    <cdr:sp macro="" textlink="">
      <cdr:nvSpPr>
        <cdr:cNvPr id="2" name="Овал 1"/>
        <cdr:cNvSpPr/>
      </cdr:nvSpPr>
      <cdr:spPr>
        <a:xfrm xmlns:a="http://schemas.openxmlformats.org/drawingml/2006/main">
          <a:off x="1728192" y="144016"/>
          <a:ext cx="844568" cy="283820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1">
          <a:schemeClr val="accent3"/>
        </a:lnRef>
        <a:fillRef xmlns:a="http://schemas.openxmlformats.org/drawingml/2006/main" idx="2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800" b="1" dirty="0" smtClean="0">
              <a:latin typeface="Times New Roman" pitchFamily="18" charset="0"/>
              <a:cs typeface="Times New Roman" pitchFamily="18" charset="0"/>
            </a:rPr>
            <a:t>31,57</a:t>
          </a:r>
          <a:r>
            <a:rPr lang="ru-RU" sz="800" b="1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0.51969</cdr:x>
      <cdr:y>0.12662</cdr:y>
    </cdr:from>
    <cdr:to>
      <cdr:x>0.61204</cdr:x>
      <cdr:y>0.29297</cdr:y>
    </cdr:to>
    <cdr:sp macro="" textlink="">
      <cdr:nvSpPr>
        <cdr:cNvPr id="3" name="Овал 2"/>
        <cdr:cNvSpPr/>
      </cdr:nvSpPr>
      <cdr:spPr>
        <a:xfrm xmlns:a="http://schemas.openxmlformats.org/drawingml/2006/main">
          <a:off x="4752528" y="216024"/>
          <a:ext cx="844568" cy="283820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1">
          <a:schemeClr val="accent3"/>
        </a:lnRef>
        <a:fillRef xmlns:a="http://schemas.openxmlformats.org/drawingml/2006/main" idx="2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800" b="1" dirty="0" smtClean="0">
              <a:latin typeface="Times New Roman" pitchFamily="18" charset="0"/>
              <a:cs typeface="Times New Roman" pitchFamily="18" charset="0"/>
            </a:rPr>
            <a:t>19,97</a:t>
          </a:r>
          <a:r>
            <a:rPr lang="ru-RU" sz="800" b="1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0.85146</cdr:x>
      <cdr:y>0.08441</cdr:y>
    </cdr:from>
    <cdr:to>
      <cdr:x>0.94381</cdr:x>
      <cdr:y>0.25077</cdr:y>
    </cdr:to>
    <cdr:sp macro="" textlink="">
      <cdr:nvSpPr>
        <cdr:cNvPr id="4" name="Овал 3"/>
        <cdr:cNvSpPr/>
      </cdr:nvSpPr>
      <cdr:spPr>
        <a:xfrm xmlns:a="http://schemas.openxmlformats.org/drawingml/2006/main">
          <a:off x="7786628" y="144016"/>
          <a:ext cx="844568" cy="283820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1">
          <a:schemeClr val="accent3"/>
        </a:lnRef>
        <a:fillRef xmlns:a="http://schemas.openxmlformats.org/drawingml/2006/main" idx="2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800" b="1" dirty="0" smtClean="0">
              <a:latin typeface="Times New Roman" pitchFamily="18" charset="0"/>
              <a:cs typeface="Times New Roman" pitchFamily="18" charset="0"/>
            </a:rPr>
            <a:t>8,96%</a:t>
          </a:r>
          <a:endParaRPr lang="ru-RU" sz="8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4" cy="497046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4" cy="497046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r">
              <a:defRPr sz="1200"/>
            </a:lvl1pPr>
          </a:lstStyle>
          <a:p>
            <a:fld id="{B0602639-27FB-4993-A5BF-25093D7EFD00}" type="datetimeFigureOut">
              <a:rPr lang="ru-RU" smtClean="0"/>
              <a:t>29.11.2023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7" tIns="45683" rIns="91367" bIns="45683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367" tIns="45683" rIns="91367" bIns="4568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4" cy="497046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8" y="9442154"/>
            <a:ext cx="2950474" cy="497046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r">
              <a:defRPr sz="1200"/>
            </a:lvl1pPr>
          </a:lstStyle>
          <a:p>
            <a:fld id="{D957E4F9-3FF2-4710-B9DA-561417CD26E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6573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F119-4858-4910-BAA6-B1D35923B227}" type="datetime1">
              <a:rPr lang="ru-RU" smtClean="0"/>
              <a:t>29.11.2023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2D83-F76D-4C3E-975D-9E2DB72B014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2231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FD94-0377-4DF3-8604-31D1B57B840B}" type="datetime1">
              <a:rPr lang="ru-RU" smtClean="0"/>
              <a:t>29.11.2023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2D83-F76D-4C3E-975D-9E2DB72B014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1613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D8268-A5B1-4754-9667-EF73367109AC}" type="datetime1">
              <a:rPr lang="ru-RU" smtClean="0"/>
              <a:t>29.11.2023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2D83-F76D-4C3E-975D-9E2DB72B014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26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0BFE1-D573-4F75-90B0-BB461B05669D}" type="datetime1">
              <a:rPr lang="ru-RU" smtClean="0"/>
              <a:t>29.11.2023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2D83-F76D-4C3E-975D-9E2DB72B014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746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62A3-E57B-4107-A280-72D0BC2AF01C}" type="datetime1">
              <a:rPr lang="ru-RU" smtClean="0"/>
              <a:t>29.11.2023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2D83-F76D-4C3E-975D-9E2DB72B014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2873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96FA-C1E3-4270-97BA-3FB9D9FAFE79}" type="datetime1">
              <a:rPr lang="ru-RU" smtClean="0"/>
              <a:t>29.11.2023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2D83-F76D-4C3E-975D-9E2DB72B014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9178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5952-48D5-4B5E-B9AD-496A09D121CB}" type="datetime1">
              <a:rPr lang="ru-RU" smtClean="0"/>
              <a:t>29.11.2023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2D83-F76D-4C3E-975D-9E2DB72B014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2467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5434F-59FE-428E-A9DE-7F9AAE59525E}" type="datetime1">
              <a:rPr lang="ru-RU" smtClean="0"/>
              <a:t>29.11.2023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2D83-F76D-4C3E-975D-9E2DB72B014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1025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1430-62B2-4935-8EA6-C0D5E68BCFEA}" type="datetime1">
              <a:rPr lang="ru-RU" smtClean="0"/>
              <a:t>29.11.2023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2D83-F76D-4C3E-975D-9E2DB72B014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4527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768F-4359-4F20-AA62-F57E41CA0142}" type="datetime1">
              <a:rPr lang="ru-RU" smtClean="0"/>
              <a:t>29.11.2023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2D83-F76D-4C3E-975D-9E2DB72B014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2492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9A44-5A76-4FA5-8158-18587FEE9065}" type="datetime1">
              <a:rPr lang="ru-RU" smtClean="0"/>
              <a:t>29.11.2023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2D83-F76D-4C3E-975D-9E2DB72B014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7225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A02EC-E894-4E85-B4F5-C2B0FD82A363}" type="datetime1">
              <a:rPr lang="ru-RU" smtClean="0"/>
              <a:t>29.11.2023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E2D83-F76D-4C3E-975D-9E2DB72B014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1779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5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kmr10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0" y="0"/>
            <a:ext cx="9144000" cy="9398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/>
              <a:t>          </a:t>
            </a:r>
            <a:r>
              <a:rPr lang="ru-RU" sz="36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Кондопожский муниципальный район</a:t>
            </a:r>
            <a:endParaRPr lang="ru-RU" sz="3600" b="1" dirty="0">
              <a:solidFill>
                <a:srgbClr val="00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 txBox="1">
            <a:spLocks/>
          </p:cNvSpPr>
          <p:nvPr/>
        </p:nvSpPr>
        <p:spPr>
          <a:xfrm>
            <a:off x="251520" y="2492896"/>
            <a:ext cx="8568952" cy="41764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ru-RU" alt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Публичные слушания к проекту бюджета Кондопожского муниципального района на 2024 год и плановый период 2025-2026 гг.</a:t>
            </a:r>
          </a:p>
          <a:p>
            <a:pPr>
              <a:buFont typeface="Arial" charset="0"/>
              <a:buNone/>
            </a:pPr>
            <a:endParaRPr lang="ru-RU" altLang="ru-RU" sz="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ru-RU" altLang="ru-RU" sz="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ru-RU" altLang="ru-RU" sz="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ru-RU" altLang="ru-RU" sz="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ru-RU" alt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ru-RU" altLang="ru-RU" sz="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ru-RU" alt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ru-RU" altLang="ru-RU" sz="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ru-RU" altLang="ru-RU" sz="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Font typeface="Arial" charset="0"/>
              <a:buNone/>
            </a:pPr>
            <a:r>
              <a:rPr lang="ru-RU" alt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Кондопога</a:t>
            </a:r>
          </a:p>
          <a:p>
            <a:pPr>
              <a:spcBef>
                <a:spcPts val="600"/>
              </a:spcBef>
              <a:buFont typeface="Arial" charset="0"/>
              <a:buNone/>
            </a:pPr>
            <a:r>
              <a:rPr lang="ru-RU" alt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2023 г.</a:t>
            </a:r>
          </a:p>
          <a:p>
            <a:pPr>
              <a:buFont typeface="Arial" charset="0"/>
              <a:buNone/>
            </a:pPr>
            <a:endParaRPr lang="ru-RU" sz="2000" dirty="0">
              <a:solidFill>
                <a:srgbClr val="542A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2160" y="5085184"/>
            <a:ext cx="313184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Финансовое</a:t>
            </a:r>
            <a:r>
              <a:rPr lang="ru-RU" dirty="0" smtClean="0"/>
              <a:t> 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управление</a:t>
            </a:r>
          </a:p>
        </p:txBody>
      </p:sp>
    </p:spTree>
    <p:extLst>
      <p:ext uri="{BB962C8B-B14F-4D97-AF65-F5344CB8AC3E}">
        <p14:creationId xmlns:p14="http://schemas.microsoft.com/office/powerpoint/2010/main" val="257547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1" y="5589240"/>
            <a:ext cx="3552177" cy="1254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2D83-F76D-4C3E-975D-9E2DB72B0147}" type="slidenum">
              <a:rPr lang="ru-RU" smtClean="0"/>
              <a:t>10</a:t>
            </a:fld>
            <a:endParaRPr lang="ru-RU" dirty="0"/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0" y="0"/>
            <a:ext cx="9144000" cy="9398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/>
              <a:t>          </a:t>
            </a:r>
            <a:r>
              <a:rPr lang="ru-RU" sz="36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Кондопожский муниципальный район</a:t>
            </a:r>
            <a:endParaRPr lang="ru-RU" sz="3600" b="1" dirty="0">
              <a:solidFill>
                <a:srgbClr val="00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Выгнутая вниз стрелка 2"/>
          <p:cNvSpPr/>
          <p:nvPr/>
        </p:nvSpPr>
        <p:spPr>
          <a:xfrm rot="10957913">
            <a:off x="1964225" y="3065304"/>
            <a:ext cx="2263661" cy="396920"/>
          </a:xfrm>
          <a:prstGeom prst="curvedUp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2411760" y="2600924"/>
            <a:ext cx="1782451" cy="576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Темп роста 2025 к 2024 году составил 79,16 % 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Выгнутая вниз стрелка 13"/>
          <p:cNvSpPr/>
          <p:nvPr/>
        </p:nvSpPr>
        <p:spPr>
          <a:xfrm rot="10800000">
            <a:off x="5207322" y="3071500"/>
            <a:ext cx="2263661" cy="396920"/>
          </a:xfrm>
          <a:prstGeom prst="curvedUp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5542608" y="2605554"/>
            <a:ext cx="1782451" cy="576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Темп роста 2026 к 2025 году составил 82,23 % 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71693" y="5654939"/>
            <a:ext cx="2800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(2023 год -30,1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млн. рублей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87799" y="5892190"/>
            <a:ext cx="2664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(2023 год -712,4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млн. рублей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02579" y="6098662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(2023 год -15,6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млн. рублей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15816" y="6355110"/>
            <a:ext cx="26399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(2023 год - 53,2 млн. рублей)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1583668" y="2173505"/>
            <a:ext cx="1656184" cy="43204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2024 год</a:t>
            </a:r>
            <a:endParaRPr lang="ru-RU" sz="1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4355976" y="2171006"/>
            <a:ext cx="1069312" cy="43204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 2025 год</a:t>
            </a:r>
            <a:endParaRPr lang="ru-RU" sz="1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7291920" y="2168875"/>
            <a:ext cx="1656184" cy="43204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2026 год</a:t>
            </a:r>
            <a:endParaRPr lang="ru-RU" sz="1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02579" y="6581001"/>
            <a:ext cx="26399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(2023 год - 20,7 млн. рублей)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" name="Диаграмма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4599819"/>
              </p:ext>
            </p:extLst>
          </p:nvPr>
        </p:nvGraphicFramePr>
        <p:xfrm>
          <a:off x="615472" y="3091044"/>
          <a:ext cx="2948416" cy="2860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5" name="Диаграмма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4374855"/>
              </p:ext>
            </p:extLst>
          </p:nvPr>
        </p:nvGraphicFramePr>
        <p:xfrm>
          <a:off x="3402579" y="3176956"/>
          <a:ext cx="3178349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6" name="Диаграмма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7799386"/>
              </p:ext>
            </p:extLst>
          </p:nvPr>
        </p:nvGraphicFramePr>
        <p:xfrm>
          <a:off x="6342653" y="3181586"/>
          <a:ext cx="2843808" cy="2451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-4276" y="2606874"/>
            <a:ext cx="17760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Темп роста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году составил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72,65 %</a:t>
            </a:r>
            <a:endParaRPr lang="ru-RU" sz="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755576" y="1124744"/>
            <a:ext cx="7840663" cy="8537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20000"/>
              </a:spcBef>
            </a:pPr>
            <a:r>
              <a:rPr lang="ru-RU" sz="17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Основные расходы бюджета </a:t>
            </a:r>
            <a:br>
              <a:rPr lang="ru-RU" sz="1700" b="1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7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Кондопожского муниципального района за счет целевых межбюджетных трансфертов план на 2023 год, проект на  2024 год и плановый период 2025 и 2026 годов </a:t>
            </a:r>
            <a:r>
              <a:rPr lang="ru-RU" sz="1700" b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(в млн. рублей)</a:t>
            </a:r>
            <a:endParaRPr lang="ru-RU" sz="10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64288" y="5013176"/>
            <a:ext cx="1979712" cy="16004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за счет средств межбюджетных трансфертов всего:</a:t>
            </a:r>
          </a:p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2023 год: 850,5</a:t>
            </a:r>
          </a:p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2024 год: 579,4</a:t>
            </a:r>
          </a:p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2025 год: 443,7</a:t>
            </a:r>
          </a:p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2026 год:369,1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76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2D83-F76D-4C3E-975D-9E2DB72B0147}" type="slidenum">
              <a:rPr lang="ru-RU" smtClean="0"/>
              <a:t>11</a:t>
            </a:fld>
            <a:endParaRPr lang="ru-RU" dirty="0"/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0" y="0"/>
            <a:ext cx="9144000" cy="9398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/>
              <a:t>          </a:t>
            </a:r>
            <a:r>
              <a:rPr lang="ru-RU" sz="36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Кондопожский муниципальный район</a:t>
            </a:r>
            <a:endParaRPr lang="ru-RU" sz="3600" b="1" dirty="0">
              <a:solidFill>
                <a:srgbClr val="00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55576" y="1124744"/>
            <a:ext cx="7840663" cy="365785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20000"/>
              </a:spcBef>
              <a:buFont typeface="Arial" charset="0"/>
            </a:pPr>
            <a:r>
              <a:rPr lang="ru-RU" sz="1700" b="1" dirty="0">
                <a:latin typeface="Times New Roman" pitchFamily="18" charset="0"/>
                <a:ea typeface="+mn-ea"/>
                <a:cs typeface="Times New Roman" pitchFamily="18" charset="0"/>
              </a:rPr>
              <a:t>Основные </a:t>
            </a:r>
            <a:r>
              <a:rPr lang="ru-RU" sz="17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подходы к формированию расходов бюджета</a:t>
            </a:r>
            <a:endParaRPr lang="ru-RU" sz="9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575239"/>
              </p:ext>
            </p:extLst>
          </p:nvPr>
        </p:nvGraphicFramePr>
        <p:xfrm>
          <a:off x="8350" y="2852936"/>
          <a:ext cx="9144000" cy="22961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9144000"/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необходимость соблюдения условий Соглашений между Минфином РК и Администрацией района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финансовое обеспечение расходных обязательств в рамках реализации национальных проектов, отнесенных к полномочиям района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обеспечение расходов на оплату труда с начислениями работников муниципальных учреждений из расчета 100%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обеспечение публично нормативных обязательств в полном объеме, сохранение действующих льгот по питанию в учреждениях дошкольного и общего образования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обеспечение расходов на оплату коммунальных услуг из расчета на 12 месяцев или 100%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исходя из среднего значения показателей фактического потребления ресурсов за два отчетных года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015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2D83-F76D-4C3E-975D-9E2DB72B0147}" type="slidenum">
              <a:rPr lang="ru-RU" smtClean="0"/>
              <a:t>12</a:t>
            </a:fld>
            <a:endParaRPr lang="ru-RU" dirty="0"/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0" y="0"/>
            <a:ext cx="9144000" cy="9398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smtClean="0"/>
              <a:t>          </a:t>
            </a:r>
            <a:r>
              <a:rPr lang="ru-RU" sz="3600" b="1" dirty="0" err="1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Кондопожский</a:t>
            </a:r>
            <a:r>
              <a:rPr lang="ru-RU" sz="36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 муниципальный район</a:t>
            </a:r>
            <a:endParaRPr lang="ru-RU" sz="3600" b="1" dirty="0">
              <a:solidFill>
                <a:srgbClr val="00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1052736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Целевые показатели средней заработной платы отдельных категорий работников </a:t>
            </a:r>
            <a:r>
              <a:rPr lang="ru-RU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</a:p>
          <a:p>
            <a:pPr algn="ctr"/>
            <a:r>
              <a:rPr lang="ru-RU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(в рублях) </a:t>
            </a:r>
            <a:endParaRPr lang="ru-RU" sz="1100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065159"/>
              </p:ext>
            </p:extLst>
          </p:nvPr>
        </p:nvGraphicFramePr>
        <p:xfrm>
          <a:off x="323528" y="1988840"/>
          <a:ext cx="7848872" cy="429451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828320"/>
                <a:gridCol w="1218445"/>
                <a:gridCol w="1075099"/>
                <a:gridCol w="1290118"/>
                <a:gridCol w="1218445"/>
                <a:gridCol w="1218445"/>
              </a:tblGrid>
              <a:tr h="123710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наименование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Целевое значение на 2022 г (по состоянию на 01.01.22)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Распоряжение Правительства РК №886р-П от 10.12.21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Целевое значение на 2022 год (по состоянию на 26.07.2022 г)</a:t>
                      </a:r>
                    </a:p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Распоряжение Правительства РК №631р-П от 26.07.22</a:t>
                      </a:r>
                    </a:p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Целевое значение на 2022</a:t>
                      </a:r>
                      <a:r>
                        <a:rPr kumimoji="0" lang="en-US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-2023</a:t>
                      </a:r>
                      <a:r>
                        <a:rPr kumimoji="0" lang="ru-RU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год (по состоянию на 16.12.2022 г)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Распоряжение Правительства РК №1253р-П от 16.12.22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Целевое значение на 2023 год (по состоянию на 01.11.2023 г)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Распоряжение Правительства РК №810р-П от 04.08.23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Целевое значение на 2024 год</a:t>
                      </a:r>
                    </a:p>
                  </a:txBody>
                  <a:tcPr marL="9525" marR="9525" marT="9525" marB="0" anchor="ctr"/>
                </a:tc>
              </a:tr>
              <a:tr h="15941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6347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педагогических работников дошкольных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образовательных учреждений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40822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43188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45301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46301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46301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2458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педагогических работников общеобразовательных учреждений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37898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39890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41846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43997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43997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1297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педагогических работников дополнительного образования детей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42511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45042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46602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47290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47290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51297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работников культуры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31574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33313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34934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36521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36521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51297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МРОТ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01.01.2022 г -13890 (с1,65-22918,5)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01.06.2022 г на 10% индексация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15279 (с 1,65-25210,35)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01.01.2023 – 16242 на 6,3% (с 1,65-26799,30)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01.01.2023 – 16242 на 6,3% (с 1,65-26799,30)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01.01.2024 – 19242 на 18,4% (с 1,65-31749,30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448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2D83-F76D-4C3E-975D-9E2DB72B0147}" type="slidenum">
              <a:rPr lang="ru-RU" smtClean="0"/>
              <a:t>13</a:t>
            </a:fld>
            <a:endParaRPr lang="ru-RU" dirty="0"/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0" y="0"/>
            <a:ext cx="9144000" cy="9398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/>
              <a:t>          </a:t>
            </a:r>
            <a:r>
              <a:rPr lang="ru-RU" sz="36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Кондопожский муниципальный район</a:t>
            </a:r>
            <a:endParaRPr lang="ru-RU" sz="3600" b="1" dirty="0">
              <a:solidFill>
                <a:srgbClr val="00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51668" y="1196752"/>
            <a:ext cx="7840663" cy="581809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7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Социально-значимые расходы </a:t>
            </a:r>
            <a:r>
              <a:rPr lang="ru-RU" sz="1700" b="1" dirty="0">
                <a:latin typeface="Times New Roman" pitchFamily="18" charset="0"/>
                <a:ea typeface="+mn-ea"/>
                <a:cs typeface="Times New Roman" pitchFamily="18" charset="0"/>
              </a:rPr>
              <a:t>бюджета Кондопожского муниципального района </a:t>
            </a:r>
            <a:r>
              <a:rPr lang="ru-RU" sz="17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оценка 2023 </a:t>
            </a:r>
            <a:r>
              <a:rPr lang="ru-RU" sz="1700" b="1" dirty="0">
                <a:latin typeface="Times New Roman" pitchFamily="18" charset="0"/>
                <a:ea typeface="+mn-ea"/>
                <a:cs typeface="Times New Roman" pitchFamily="18" charset="0"/>
              </a:rPr>
              <a:t>года, проект </a:t>
            </a:r>
            <a:r>
              <a:rPr lang="ru-RU" sz="17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2024 </a:t>
            </a:r>
            <a:r>
              <a:rPr lang="ru-RU" sz="1700" b="1" dirty="0">
                <a:latin typeface="Times New Roman" pitchFamily="18" charset="0"/>
                <a:ea typeface="+mn-ea"/>
                <a:cs typeface="Times New Roman" pitchFamily="18" charset="0"/>
              </a:rPr>
              <a:t>года </a:t>
            </a:r>
            <a:br>
              <a:rPr lang="ru-RU" sz="17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700" b="1" dirty="0">
                <a:latin typeface="Times New Roman" pitchFamily="18" charset="0"/>
                <a:ea typeface="+mn-ea"/>
                <a:cs typeface="Times New Roman" pitchFamily="18" charset="0"/>
              </a:rPr>
              <a:t>за счет средств местного бюджета</a:t>
            </a:r>
            <a:br>
              <a:rPr lang="ru-RU" sz="17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(в млн. рублей)</a:t>
            </a:r>
            <a:endParaRPr lang="ru-RU" sz="14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50105"/>
              </p:ext>
            </p:extLst>
          </p:nvPr>
        </p:nvGraphicFramePr>
        <p:xfrm>
          <a:off x="539552" y="2276872"/>
          <a:ext cx="8426000" cy="230927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36649"/>
                <a:gridCol w="1224291"/>
                <a:gridCol w="1387738"/>
                <a:gridCol w="1025774"/>
                <a:gridCol w="1043309"/>
                <a:gridCol w="1008239"/>
              </a:tblGrid>
              <a:tr h="7602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 расходов на 2023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предварительные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обоснования на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Решения на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Отклонения (гр5=гр4-гр3)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месяцев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23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2900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Заработная плата и начисления на выплаты по оплате труда 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288,3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Коммунальные услуги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30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338,9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338,9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</a:t>
                      </a:r>
                      <a:endParaRPr lang="ru-RU" sz="14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712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2D83-F76D-4C3E-975D-9E2DB72B0147}" type="slidenum">
              <a:rPr lang="ru-RU" smtClean="0"/>
              <a:t>14</a:t>
            </a:fld>
            <a:endParaRPr lang="ru-RU" dirty="0"/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0" y="0"/>
            <a:ext cx="9144000" cy="9398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/>
              <a:t>          </a:t>
            </a:r>
            <a:r>
              <a:rPr lang="ru-RU" sz="36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Кондопожский муниципальный район</a:t>
            </a:r>
            <a:endParaRPr lang="ru-RU" sz="3600" b="1" dirty="0">
              <a:solidFill>
                <a:srgbClr val="00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4935" y="980728"/>
            <a:ext cx="87129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бюджета Кондопожского муниципального района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факт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2022 года,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 на 2023 год и проект 2024 год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 счет средств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субвенции на образование</a:t>
            </a:r>
            <a:r>
              <a:rPr lang="ru-RU" b="1" dirty="0">
                <a:solidFill>
                  <a:srgbClr val="542A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542A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  (в млн. рублей)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946036"/>
              </p:ext>
            </p:extLst>
          </p:nvPr>
        </p:nvGraphicFramePr>
        <p:xfrm>
          <a:off x="299191" y="2057946"/>
          <a:ext cx="8272774" cy="354476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126112"/>
                <a:gridCol w="1060705"/>
                <a:gridCol w="1060705"/>
                <a:gridCol w="1060705"/>
                <a:gridCol w="1058526"/>
                <a:gridCol w="1032500"/>
                <a:gridCol w="873521"/>
              </a:tblGrid>
              <a:tr h="12961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2022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2023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 расходов на 2023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предварительные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обоснования на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Решения на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месяцев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181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763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Заработная плата и начисления на выплаты по оплате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труда, в том числе: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456,1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464,2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lang="ru-RU" sz="14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188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дошкольное образование в том числе: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178,0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179,3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178,1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178,1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188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МДОУ № 20 «Колосок»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156,0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147,9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155,7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154,2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154,2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lang="ru-RU" sz="1400" i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общее образование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278,1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284,9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281,9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281,9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95536" y="5805264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* </a:t>
            </a:r>
            <a:r>
              <a:rPr lang="ru-RU" sz="1400" dirty="0" smtClean="0"/>
              <a:t>Расходы предусмотрены свыше норматива затрат, утвержденные проектом Постановления Правительства РК № 48-П на 2024 год на сумму 38,9 </a:t>
            </a:r>
            <a:r>
              <a:rPr lang="ru-RU" sz="1400" dirty="0" err="1" smtClean="0"/>
              <a:t>млн.руб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793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927305"/>
            <a:ext cx="8568952" cy="6294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Муниципальные программы и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непрограммное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направление деятельности бюджета</a:t>
            </a:r>
            <a:br>
              <a:rPr lang="ru-RU" sz="17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Кондопожского муниципального района на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2024 год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(рубли)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0" y="0"/>
            <a:ext cx="9144000" cy="9398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/>
              <a:t>          </a:t>
            </a:r>
            <a:r>
              <a:rPr lang="ru-RU" sz="36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Кондопожский муниципальный район</a:t>
            </a:r>
            <a:endParaRPr lang="ru-RU" sz="3600" b="1" dirty="0">
              <a:solidFill>
                <a:srgbClr val="00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010400" y="6525344"/>
            <a:ext cx="2133600" cy="365125"/>
          </a:xfrm>
        </p:spPr>
        <p:txBody>
          <a:bodyPr/>
          <a:lstStyle/>
          <a:p>
            <a:fld id="{470E2D83-F76D-4C3E-975D-9E2DB72B0147}" type="slidenum">
              <a:rPr lang="ru-RU" smtClean="0"/>
              <a:t>15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899898"/>
              </p:ext>
            </p:extLst>
          </p:nvPr>
        </p:nvGraphicFramePr>
        <p:xfrm>
          <a:off x="179511" y="1556792"/>
          <a:ext cx="8856985" cy="4870806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4726939"/>
                <a:gridCol w="948940"/>
                <a:gridCol w="1110691"/>
                <a:gridCol w="1110691"/>
                <a:gridCol w="959724"/>
              </a:tblGrid>
              <a:tr h="12583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на 2024 год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Удельный вес, %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</a:tr>
              <a:tr h="3637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местный бюджет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целевые безвозмездные поступления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6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</a:tr>
              <a:tr h="2853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на реализацию муниципальных программ всего, в том числе:</a:t>
                      </a:r>
                      <a:endParaRPr lang="ru-RU" sz="9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825 794 253,83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272 834 752,23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552 959 501,60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80,88%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</a:tr>
              <a:tr h="1795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«Социальная поддержка населения Кондопожского муниципального района»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37 551 176,60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2 923 175,00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34 628 001,60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4,55%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</a:tr>
              <a:tr h="4279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«Отдых и занятость детей и подростков в каникулярное время в Кондопожском муниципальном районе»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3 912 980,28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1 972 980,28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1 940 000,00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0,47%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</a:tr>
              <a:tr h="2297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«Развитие образования в Кондопожском муниципальном районе»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712 254 186,20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196 618 686,20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515 635 500,00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86,25%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</a:tr>
              <a:tr h="2467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«Культура в Кондопожском муниципальном районе»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18 902 817,56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18 514 317,56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388 500,00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2,29%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</a:tr>
              <a:tr h="3923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«Профилактика терроризма и экстремизма, а также минимизация и (или) ликвидация последствий проявлений терроризма и экстремизма в Кондопожском муниципальном районе»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55 560,00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55 560,00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</a:tr>
              <a:tr h="4279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«Комплексное развитие коммунальной инфраструктуры Кондопожского муниципального района»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4 627 930,00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4 627 930,00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0,56%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</a:tr>
              <a:tr h="4065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«Поддержка малого и среднего предпринимательства в Кондопожском муниципальном районе»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100 000,00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100 000,00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</a:tr>
              <a:tr h="328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«Развитие физической культуры и массового спорта, формирование здорового образа жизни населения Кондопожского муниципального района»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42 058 263,41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41 690 763,41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367 500,00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5,09%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</a:tr>
              <a:tr h="3566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«Энергосбережение и  повышение энергетической эффективности в Кондопожском муниципальном районе»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1 066 945,25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1 066 945,25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0,13%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</a:tr>
              <a:tr h="2139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«Профилактика правонарушений на территории Кондопожского муниципального района»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573 153,28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573 153,28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0,07%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</a:tr>
              <a:tr h="1854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«Укрепление общественного здоровья в Кондопожском муниципальном районе»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</a:tr>
              <a:tr h="1854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«Управление муниципальными финансами»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4 691 241,25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4 691 241,25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0,57%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</a:tr>
              <a:tr h="1497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Непрограммные направления деятельности</a:t>
                      </a:r>
                      <a:endParaRPr lang="ru-RU" sz="9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195 221 075,38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168 798 470,33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26 422 605,05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19,12%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</a:tr>
              <a:tr h="1497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1 021 015 329,21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436 100 055,56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491 944 412,32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100,00%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1" marR="6411" marT="6411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358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1052737"/>
            <a:ext cx="9144000" cy="288031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20000"/>
              </a:spcBef>
              <a:buFont typeface="Arial" charset="0"/>
            </a:pPr>
            <a:r>
              <a:rPr lang="ru-RU" sz="1800" b="1" dirty="0">
                <a:latin typeface="Times New Roman" pitchFamily="18" charset="0"/>
                <a:ea typeface="+mn-ea"/>
                <a:cs typeface="Times New Roman" pitchFamily="18" charset="0"/>
              </a:rPr>
              <a:t>Муниципальный </a:t>
            </a:r>
            <a:r>
              <a:rPr lang="ru-RU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долг Кондопожского </a:t>
            </a:r>
            <a:r>
              <a:rPr lang="ru-RU" sz="1800" b="1" dirty="0">
                <a:latin typeface="Times New Roman" pitchFamily="18" charset="0"/>
                <a:ea typeface="+mn-ea"/>
                <a:cs typeface="Times New Roman" pitchFamily="18" charset="0"/>
              </a:rPr>
              <a:t>муниципального </a:t>
            </a:r>
            <a:r>
              <a:rPr lang="ru-RU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района </a:t>
            </a:r>
            <a:r>
              <a:rPr lang="ru-RU" sz="9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(в млн. рублей)</a:t>
            </a:r>
            <a:endParaRPr lang="ru-RU" sz="9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0" y="0"/>
            <a:ext cx="9144000" cy="9398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/>
              <a:t>          </a:t>
            </a:r>
            <a:r>
              <a:rPr lang="ru-RU" sz="36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Кондопожский муниципальный район</a:t>
            </a:r>
            <a:endParaRPr lang="ru-RU" sz="3600" b="1" dirty="0">
              <a:solidFill>
                <a:srgbClr val="00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823683" y="6453336"/>
            <a:ext cx="2133600" cy="365125"/>
          </a:xfrm>
        </p:spPr>
        <p:txBody>
          <a:bodyPr/>
          <a:lstStyle/>
          <a:p>
            <a:fld id="{470E2D83-F76D-4C3E-975D-9E2DB72B0147}" type="slidenum">
              <a:rPr lang="ru-RU" smtClean="0"/>
              <a:t>16</a:t>
            </a:fld>
            <a:endParaRPr lang="ru-RU" dirty="0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834334"/>
              </p:ext>
            </p:extLst>
          </p:nvPr>
        </p:nvGraphicFramePr>
        <p:xfrm>
          <a:off x="1835696" y="5733256"/>
          <a:ext cx="5616624" cy="94639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04"/>
                <a:gridCol w="936104"/>
                <a:gridCol w="936104"/>
                <a:gridCol w="936104"/>
                <a:gridCol w="936104"/>
                <a:gridCol w="936104"/>
              </a:tblGrid>
              <a:tr h="323557">
                <a:tc gridSpan="6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 на обслуживание долга по годам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млн. рублей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11419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2025 год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2026 год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1419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8,8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4,9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4,7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4183393"/>
              </p:ext>
            </p:extLst>
          </p:nvPr>
        </p:nvGraphicFramePr>
        <p:xfrm>
          <a:off x="-36512" y="1772816"/>
          <a:ext cx="8964488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39552" y="1695291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183,5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19872" y="1679676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171,1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60032" y="1847691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144,8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72200" y="2140705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96,3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12360" y="2417704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45,3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3079752"/>
              </p:ext>
            </p:extLst>
          </p:nvPr>
        </p:nvGraphicFramePr>
        <p:xfrm>
          <a:off x="107504" y="3789040"/>
          <a:ext cx="9145016" cy="1706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8922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2D83-F76D-4C3E-975D-9E2DB72B0147}" type="slidenum">
              <a:rPr lang="ru-RU" smtClean="0"/>
              <a:t>17</a:t>
            </a:fld>
            <a:endParaRPr lang="ru-RU" dirty="0"/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0" y="0"/>
            <a:ext cx="9144000" cy="9398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/>
              <a:t>          </a:t>
            </a:r>
            <a:r>
              <a:rPr lang="ru-RU" sz="36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Кондопожский муниципальный район</a:t>
            </a:r>
            <a:endParaRPr lang="ru-RU" sz="3600" b="1" dirty="0">
              <a:solidFill>
                <a:srgbClr val="00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980728"/>
            <a:ext cx="89289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ПОДРОБНОЕ ОЗНАКОМЛЕНИЕ С ПОКАЗАТЕЛЯМИ ПРОЕКТА БЮДЖЕТА</a:t>
            </a:r>
          </a:p>
          <a:p>
            <a:pPr algn="ctr"/>
            <a:r>
              <a:rPr lang="en-US" sz="2400" dirty="0">
                <a:hlinkClick r:id="rId3"/>
              </a:rPr>
              <a:t>https://kmr10.ru</a:t>
            </a:r>
            <a:r>
              <a:rPr lang="en-US" sz="2400" dirty="0" smtClean="0">
                <a:hlinkClick r:id="rId3"/>
              </a:rPr>
              <a:t>/</a:t>
            </a:r>
            <a:endParaRPr lang="ru-RU" sz="2400" dirty="0" smtClean="0"/>
          </a:p>
          <a:p>
            <a:pPr algn="ctr"/>
            <a:r>
              <a:rPr lang="ru-RU" sz="2400" dirty="0" smtClean="0"/>
              <a:t>Деятельность/Финансы/ Составление проекта бюджета Кондопожского муниципального района </a:t>
            </a:r>
            <a:endParaRPr lang="ru-RU" sz="24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932338"/>
            <a:ext cx="8208912" cy="3739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-16889" y="939800"/>
            <a:ext cx="8964488" cy="838200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buFont typeface="Arial" charset="0"/>
            </a:pPr>
            <a: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Динамика основных характеристик бюджета </a:t>
            </a:r>
            <a:b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Кондопожского муниципального района </a:t>
            </a:r>
            <a:r>
              <a:rPr lang="ru-RU" sz="105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(в млн. рублей)</a:t>
            </a:r>
            <a:endParaRPr lang="ru-RU" sz="105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0" y="0"/>
            <a:ext cx="9144000" cy="9398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/>
              <a:t>          </a:t>
            </a:r>
            <a:r>
              <a:rPr lang="ru-RU" sz="36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Кондопожский муниципальный район</a:t>
            </a:r>
            <a:endParaRPr lang="ru-RU" sz="3600" b="1" dirty="0">
              <a:solidFill>
                <a:srgbClr val="00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2D83-F76D-4C3E-975D-9E2DB72B0147}" type="slidenum">
              <a:rPr lang="ru-RU" smtClean="0"/>
              <a:t>2</a:t>
            </a:fld>
            <a:endParaRPr 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1555500"/>
              </p:ext>
            </p:extLst>
          </p:nvPr>
        </p:nvGraphicFramePr>
        <p:xfrm>
          <a:off x="251520" y="2057400"/>
          <a:ext cx="8784976" cy="4395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9614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0" y="0"/>
            <a:ext cx="9144000" cy="9398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/>
              <a:t>          </a:t>
            </a:r>
            <a:r>
              <a:rPr lang="ru-RU" sz="36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Кондопожский муниципальный район</a:t>
            </a:r>
            <a:endParaRPr lang="ru-RU" sz="3600" b="1" dirty="0">
              <a:solidFill>
                <a:srgbClr val="00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51668" y="1124744"/>
            <a:ext cx="7840663" cy="790575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20000"/>
              </a:spcBef>
            </a:pPr>
            <a:r>
              <a:rPr lang="ru-RU" sz="2000" b="1" dirty="0">
                <a:latin typeface="Times New Roman" pitchFamily="18" charset="0"/>
                <a:ea typeface="+mn-ea"/>
                <a:cs typeface="Times New Roman" pitchFamily="18" charset="0"/>
              </a:rPr>
              <a:t>Динамика структуры доходов бюджета</a:t>
            </a:r>
            <a:br>
              <a:rPr lang="ru-RU" sz="20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ea typeface="+mn-ea"/>
                <a:cs typeface="Times New Roman" pitchFamily="18" charset="0"/>
              </a:rPr>
              <a:t>Кондопожского муниципального района</a:t>
            </a:r>
            <a:r>
              <a:rPr lang="en-US" sz="2000" b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b="1" dirty="0"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lang="ru-RU" sz="1200" b="1" dirty="0">
                <a:latin typeface="Times New Roman" pitchFamily="18" charset="0"/>
                <a:ea typeface="+mn-ea"/>
                <a:cs typeface="Times New Roman" pitchFamily="18" charset="0"/>
              </a:rPr>
              <a:t>в млн. рублей)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2D83-F76D-4C3E-975D-9E2DB72B0147}" type="slidenum">
              <a:rPr lang="ru-RU" smtClean="0"/>
              <a:t>3</a:t>
            </a:fld>
            <a:endParaRPr lang="ru-RU" dirty="0"/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972157"/>
              </p:ext>
            </p:extLst>
          </p:nvPr>
        </p:nvGraphicFramePr>
        <p:xfrm>
          <a:off x="143508" y="2276872"/>
          <a:ext cx="8856984" cy="417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100367" y="2348880"/>
            <a:ext cx="1872208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Дотация: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2022: 10,6 млн. рублей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2023: 18,7 млн. рублей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2024: 7,4 млн. рублей</a:t>
            </a:r>
          </a:p>
        </p:txBody>
      </p:sp>
    </p:spTree>
    <p:extLst>
      <p:ext uri="{BB962C8B-B14F-4D97-AF65-F5344CB8AC3E}">
        <p14:creationId xmlns:p14="http://schemas.microsoft.com/office/powerpoint/2010/main" val="369180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 txBox="1">
            <a:spLocks/>
          </p:cNvSpPr>
          <p:nvPr/>
        </p:nvSpPr>
        <p:spPr>
          <a:xfrm>
            <a:off x="0" y="0"/>
            <a:ext cx="9144000" cy="9398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/>
              <a:t>          </a:t>
            </a:r>
            <a:r>
              <a:rPr lang="ru-RU" sz="36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Кондопожский муниципальный район</a:t>
            </a:r>
            <a:endParaRPr lang="ru-RU" sz="3600" b="1" dirty="0">
              <a:solidFill>
                <a:srgbClr val="00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17047" y="963929"/>
            <a:ext cx="9108504" cy="120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Динамика налоговых и неналоговых доходов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в бюджет  Кондопожского муниципального района за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2022-2023 годы и прогноз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поступления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налоговых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и неналоговых доходов на 2024 год и на плановый период 2025 и 2026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годов </a:t>
            </a: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в млн. рублей)</a:t>
            </a:r>
          </a:p>
          <a:p>
            <a:pPr algn="ctr">
              <a:spcBef>
                <a:spcPct val="20000"/>
              </a:spcBef>
            </a:pPr>
            <a:endParaRPr lang="ru-RU" sz="1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957857" y="6525344"/>
            <a:ext cx="2133600" cy="365125"/>
          </a:xfrm>
        </p:spPr>
        <p:txBody>
          <a:bodyPr/>
          <a:lstStyle/>
          <a:p>
            <a:fld id="{470E2D83-F76D-4C3E-975D-9E2DB72B0147}" type="slidenum">
              <a:rPr lang="ru-RU" smtClean="0"/>
              <a:t>4</a:t>
            </a:fld>
            <a:endParaRPr lang="ru-RU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69" y="1988840"/>
            <a:ext cx="9030022" cy="4694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959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2D83-F76D-4C3E-975D-9E2DB72B0147}" type="slidenum">
              <a:rPr lang="ru-RU" smtClean="0"/>
              <a:t>5</a:t>
            </a:fld>
            <a:endParaRPr lang="ru-RU" dirty="0"/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0" y="0"/>
            <a:ext cx="9144000" cy="9398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/>
              <a:t>          </a:t>
            </a:r>
            <a:r>
              <a:rPr lang="ru-RU" sz="36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Кондопожский муниципальный район</a:t>
            </a:r>
            <a:endParaRPr lang="ru-RU" sz="3600" b="1" dirty="0">
              <a:solidFill>
                <a:srgbClr val="00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7047" y="963929"/>
            <a:ext cx="9108504" cy="92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Основные налоговые доходы план на 2023 год,  проект на 2024 год и  плановый период 2025 и 2026 годов</a:t>
            </a:r>
          </a:p>
          <a:p>
            <a:pPr algn="ctr">
              <a:spcBef>
                <a:spcPct val="20000"/>
              </a:spcBef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(в млн. рублей)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0978115"/>
              </p:ext>
            </p:extLst>
          </p:nvPr>
        </p:nvGraphicFramePr>
        <p:xfrm>
          <a:off x="-17047" y="1905684"/>
          <a:ext cx="9108504" cy="4941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9437815"/>
              </p:ext>
            </p:extLst>
          </p:nvPr>
        </p:nvGraphicFramePr>
        <p:xfrm>
          <a:off x="3275856" y="2905110"/>
          <a:ext cx="2879111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1"/>
          <p:cNvSpPr txBox="1"/>
          <p:nvPr/>
        </p:nvSpPr>
        <p:spPr>
          <a:xfrm>
            <a:off x="4099046" y="1988840"/>
            <a:ext cx="1476164" cy="43204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2025 год</a:t>
            </a:r>
            <a:endParaRPr lang="ru-RU" sz="1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6737054" y="1988840"/>
            <a:ext cx="1656184" cy="43204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2026 год</a:t>
            </a:r>
            <a:endParaRPr lang="ru-RU" sz="1400" b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8677514"/>
              </p:ext>
            </p:extLst>
          </p:nvPr>
        </p:nvGraphicFramePr>
        <p:xfrm>
          <a:off x="5908808" y="2876935"/>
          <a:ext cx="3008288" cy="2730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Выгнутая влево стрелка 3"/>
          <p:cNvSpPr/>
          <p:nvPr/>
        </p:nvSpPr>
        <p:spPr>
          <a:xfrm rot="5400000">
            <a:off x="2462180" y="2318046"/>
            <a:ext cx="436605" cy="1833590"/>
          </a:xfrm>
          <a:prstGeom prst="curved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лево стрелка 12"/>
          <p:cNvSpPr/>
          <p:nvPr/>
        </p:nvSpPr>
        <p:spPr>
          <a:xfrm rot="5400000">
            <a:off x="5633063" y="2369434"/>
            <a:ext cx="456886" cy="1751096"/>
          </a:xfrm>
          <a:prstGeom prst="curved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75744" y="5360611"/>
            <a:ext cx="33524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(2023 год - 343,7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млн.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рублей)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28649" y="5731948"/>
            <a:ext cx="2099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(2023 год - 4,3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млн. рублей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07193" y="6133916"/>
            <a:ext cx="20727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(2023 год - 5,1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млн. рублей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28225" y="6493530"/>
            <a:ext cx="21042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(2023 год -4,5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млн. рублей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7504" y="2304946"/>
            <a:ext cx="1656184" cy="6001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темп роста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2024 к 2023 году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108,5% или 29,1 млн. рублей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948264" y="5360611"/>
            <a:ext cx="2205002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Налоговые доходы всего: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2023 год: 374,9 млн. рублей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2024 год: 392,4 млн. рублей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2025 год: 416,3 млн. рублей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2026 год: 441,7 млн. рублей</a:t>
            </a:r>
          </a:p>
        </p:txBody>
      </p:sp>
    </p:spTree>
    <p:extLst>
      <p:ext uri="{BB962C8B-B14F-4D97-AF65-F5344CB8AC3E}">
        <p14:creationId xmlns:p14="http://schemas.microsoft.com/office/powerpoint/2010/main" val="45445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2D83-F76D-4C3E-975D-9E2DB72B0147}" type="slidenum">
              <a:rPr lang="ru-RU" smtClean="0"/>
              <a:t>6</a:t>
            </a:fld>
            <a:endParaRPr lang="ru-RU" dirty="0"/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0" y="0"/>
            <a:ext cx="9144000" cy="9398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/>
              <a:t>          </a:t>
            </a:r>
            <a:r>
              <a:rPr lang="ru-RU" sz="36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Кондопожский муниципальный район</a:t>
            </a:r>
            <a:endParaRPr lang="ru-RU" sz="3600" b="1" dirty="0">
              <a:solidFill>
                <a:srgbClr val="00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-32670" y="1052736"/>
            <a:ext cx="9108504" cy="92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неналоговые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доходы план на 2023 год,  проект на 2024 год и  плановый период 2025 и 2026 годов</a:t>
            </a:r>
          </a:p>
          <a:p>
            <a:pPr algn="ctr">
              <a:spcBef>
                <a:spcPct val="20000"/>
              </a:spcBef>
            </a:pP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(в млн. рублей)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0347535"/>
              </p:ext>
            </p:extLst>
          </p:nvPr>
        </p:nvGraphicFramePr>
        <p:xfrm>
          <a:off x="107504" y="2852936"/>
          <a:ext cx="5504205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8097771"/>
              </p:ext>
            </p:extLst>
          </p:nvPr>
        </p:nvGraphicFramePr>
        <p:xfrm>
          <a:off x="3305755" y="2502474"/>
          <a:ext cx="2043919" cy="2796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025793"/>
              </p:ext>
            </p:extLst>
          </p:nvPr>
        </p:nvGraphicFramePr>
        <p:xfrm>
          <a:off x="6139134" y="2732392"/>
          <a:ext cx="2410347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64" y="5233057"/>
            <a:ext cx="4191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"/>
          <p:cNvSpPr txBox="1"/>
          <p:nvPr/>
        </p:nvSpPr>
        <p:spPr>
          <a:xfrm>
            <a:off x="827584" y="2302246"/>
            <a:ext cx="1656184" cy="43204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2024 год</a:t>
            </a:r>
            <a:endParaRPr lang="ru-RU" sz="1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3693490" y="2276870"/>
            <a:ext cx="1656184" cy="43204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2025 год</a:t>
            </a:r>
            <a:endParaRPr lang="ru-RU" sz="1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6866569" y="2293617"/>
            <a:ext cx="1656184" cy="43204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2026 год</a:t>
            </a:r>
            <a:endParaRPr lang="ru-RU" sz="1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69065" y="5373216"/>
            <a:ext cx="24482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(2023 год - 16,8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млн. рублей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17693" y="5650215"/>
            <a:ext cx="27086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(2023 год  - 1,6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млн. рублей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86378" y="5941068"/>
            <a:ext cx="26294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(2023 год  - 50, 9 млн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. рублей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70832" y="4923785"/>
            <a:ext cx="2205002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Неналоговые доходы всего: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2023 год: 74,3 млн. рублей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2024 год: 66,2 млн. рублей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2025 год: 65,9 млн. рублей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2026 год: 64,1 млн. рублей</a:t>
            </a:r>
          </a:p>
        </p:txBody>
      </p:sp>
    </p:spTree>
    <p:extLst>
      <p:ext uri="{BB962C8B-B14F-4D97-AF65-F5344CB8AC3E}">
        <p14:creationId xmlns:p14="http://schemas.microsoft.com/office/powerpoint/2010/main" val="210901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0" y="0"/>
            <a:ext cx="9144000" cy="9398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/>
              <a:t>          </a:t>
            </a:r>
            <a:r>
              <a:rPr lang="ru-RU" sz="36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Кондопожский муниципальный район</a:t>
            </a:r>
            <a:endParaRPr lang="ru-RU" sz="3600" b="1" dirty="0">
              <a:solidFill>
                <a:srgbClr val="00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51669" y="939800"/>
            <a:ext cx="7840662" cy="689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20000"/>
              </a:spcBef>
              <a:buFont typeface="Arial" charset="0"/>
            </a:pPr>
            <a:r>
              <a:rPr lang="ru-RU" sz="17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Распределение расходов по </a:t>
            </a:r>
            <a:r>
              <a:rPr lang="ru-RU" sz="1700" b="1" dirty="0">
                <a:latin typeface="Times New Roman" pitchFamily="18" charset="0"/>
                <a:ea typeface="+mn-ea"/>
                <a:cs typeface="Times New Roman" pitchFamily="18" charset="0"/>
              </a:rPr>
              <a:t>разделам </a:t>
            </a:r>
            <a:r>
              <a:rPr lang="ru-RU" sz="17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классификации расходов бюджетов </a:t>
            </a:r>
            <a:r>
              <a:rPr lang="ru-RU" sz="17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бюджета Кондопожского муниципального района </a:t>
            </a:r>
            <a:r>
              <a:rPr lang="ru-RU" sz="9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lang="ru-RU" sz="900" b="1" dirty="0">
                <a:latin typeface="Times New Roman" pitchFamily="18" charset="0"/>
                <a:ea typeface="+mn-ea"/>
                <a:cs typeface="Times New Roman" pitchFamily="18" charset="0"/>
              </a:rPr>
              <a:t>в млн. рублей)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2D83-F76D-4C3E-975D-9E2DB72B0147}" type="slidenum">
              <a:rPr lang="ru-RU" smtClean="0"/>
              <a:t>7</a:t>
            </a:fld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700808"/>
            <a:ext cx="8856984" cy="4757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524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013175"/>
            <a:ext cx="4964038" cy="1759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2D83-F76D-4C3E-975D-9E2DB72B0147}" type="slidenum">
              <a:rPr lang="ru-RU" smtClean="0"/>
              <a:t>8</a:t>
            </a:fld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55576" y="1124744"/>
            <a:ext cx="7840663" cy="8537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20000"/>
              </a:spcBef>
            </a:pPr>
            <a:r>
              <a:rPr lang="ru-RU" sz="17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Основные расходы бюджета </a:t>
            </a:r>
            <a:br>
              <a:rPr lang="ru-RU" sz="1700" b="1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7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Кондопожского муниципального района за счет средств местного бюджета план на 2023 год, проект на  2024 год и плановый период 2025 и 2026 годов </a:t>
            </a:r>
          </a:p>
          <a:p>
            <a:pPr>
              <a:spcBef>
                <a:spcPct val="20000"/>
              </a:spcBef>
            </a:pPr>
            <a:r>
              <a:rPr lang="ru-RU" sz="17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(в млн. рублей)</a:t>
            </a:r>
            <a:endParaRPr lang="ru-RU" sz="10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0" y="0"/>
            <a:ext cx="9144000" cy="9398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/>
              <a:t>          </a:t>
            </a:r>
            <a:r>
              <a:rPr lang="ru-RU" sz="36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Кондопожский муниципальный район</a:t>
            </a:r>
            <a:endParaRPr lang="ru-RU" sz="3600" b="1" dirty="0">
              <a:solidFill>
                <a:srgbClr val="00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1245786" y="2173505"/>
            <a:ext cx="1656184" cy="43204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2024 год</a:t>
            </a:r>
            <a:endParaRPr lang="ru-RU" sz="1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3839892" y="2190404"/>
            <a:ext cx="1656184" cy="43204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2025 год</a:t>
            </a:r>
            <a:endParaRPr lang="ru-RU" sz="1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6804248" y="2198678"/>
            <a:ext cx="1656184" cy="43204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2026 год</a:t>
            </a:r>
            <a:endParaRPr lang="ru-RU" sz="1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39852" y="4941168"/>
            <a:ext cx="2664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(2023 год -127,9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млн. рублей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55062" y="5218167"/>
            <a:ext cx="27773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(2023 год -266,3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млн. рублей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01970" y="5466801"/>
            <a:ext cx="26286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(2023 год -20,2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млн. рублей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95278" y="5754224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(2023 год -13,0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млн. рублей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05268" y="6031223"/>
            <a:ext cx="29163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(2023 год -12,4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млн. рублей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92080" y="6237252"/>
            <a:ext cx="1946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(2023 год -1,6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млн. рублей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90141" y="6499458"/>
            <a:ext cx="25619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(2023 год -13,2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млн. рублей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" name="Диаграмма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4155043"/>
              </p:ext>
            </p:extLst>
          </p:nvPr>
        </p:nvGraphicFramePr>
        <p:xfrm>
          <a:off x="-252536" y="2447256"/>
          <a:ext cx="3528392" cy="3877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Диаграмма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9715967"/>
              </p:ext>
            </p:extLst>
          </p:nvPr>
        </p:nvGraphicFramePr>
        <p:xfrm>
          <a:off x="2286000" y="2492896"/>
          <a:ext cx="3798168" cy="2307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8" name="Диаграмма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5372995"/>
              </p:ext>
            </p:extLst>
          </p:nvPr>
        </p:nvGraphicFramePr>
        <p:xfrm>
          <a:off x="4555111" y="244733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238656" y="4713299"/>
            <a:ext cx="1761835" cy="16004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за счет средств местного бюджета всего:</a:t>
            </a:r>
          </a:p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2023 год: 466,7</a:t>
            </a:r>
          </a:p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2024 год: 441,6</a:t>
            </a:r>
          </a:p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2025 год: 421,6</a:t>
            </a:r>
          </a:p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2026 год: 429,5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05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2D83-F76D-4C3E-975D-9E2DB72B0147}" type="slidenum">
              <a:rPr lang="ru-RU" smtClean="0"/>
              <a:t>9</a:t>
            </a:fld>
            <a:endParaRPr lang="ru-RU" dirty="0"/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0" y="0"/>
            <a:ext cx="9144000" cy="9398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/>
              <a:t>          </a:t>
            </a:r>
            <a:r>
              <a:rPr lang="ru-RU" sz="36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Кондопожский муниципальный район</a:t>
            </a:r>
            <a:endParaRPr lang="ru-RU" sz="3600" b="1" dirty="0">
              <a:solidFill>
                <a:srgbClr val="00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7047" y="963929"/>
            <a:ext cx="9108504" cy="92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Межбюджетные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трансферы, предоставляемые бюджету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Кондопожского муниципального района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из бюджета Республики Карелия</a:t>
            </a:r>
          </a:p>
          <a:p>
            <a:pPr algn="ctr">
              <a:spcBef>
                <a:spcPct val="20000"/>
              </a:spcBef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на 2024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(в млн. рублей)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34279" y="1700808"/>
            <a:ext cx="646367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1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b="1" i="1" u="sng" dirty="0" smtClean="0">
                <a:latin typeface="Times New Roman" pitchFamily="18" charset="0"/>
                <a:cs typeface="Times New Roman" pitchFamily="18" charset="0"/>
              </a:rPr>
              <a:t>Субвенции – 502,6: </a:t>
            </a:r>
            <a:r>
              <a:rPr lang="ru-RU" sz="1200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(в 2023 году  - 482,8 млн. рублей)</a:t>
            </a:r>
            <a:endParaRPr lang="ru-RU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на осуществление полномочий по первичному воинскому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учету – 1,3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омпенсация родительской платы – 14,2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соц. поддержка обучающихся с ОВЗ – 10,3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осгарантии на образование– 466,6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по организации мероприятий при осуществлении деятельности по обращению с животными без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владельцев – 0,9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жилье детям сиротам – 4,0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единая субвенция- 2,7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административные комиссии – 0,4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На выравнивание бюджетной обеспеченности – 2,2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06287" y="3553686"/>
            <a:ext cx="5594106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i="1" u="sng" dirty="0">
                <a:latin typeface="Times New Roman" pitchFamily="18" charset="0"/>
                <a:cs typeface="Times New Roman" pitchFamily="18" charset="0"/>
              </a:rPr>
              <a:t>Субсидии </a:t>
            </a:r>
            <a:r>
              <a:rPr lang="ru-RU" sz="1100" b="1" i="1" u="sng" dirty="0" smtClean="0">
                <a:latin typeface="Times New Roman" pitchFamily="18" charset="0"/>
                <a:cs typeface="Times New Roman" pitchFamily="18" charset="0"/>
              </a:rPr>
              <a:t>–76,4: </a:t>
            </a:r>
            <a:r>
              <a:rPr lang="ru-RU" sz="1200" b="1" i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(в 2023 году </a:t>
            </a:r>
            <a:r>
              <a:rPr lang="ru-RU" sz="1200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- 313,6 </a:t>
            </a:r>
            <a:r>
              <a:rPr lang="ru-RU" sz="1200" b="1" i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млн. </a:t>
            </a:r>
            <a:r>
              <a:rPr lang="ru-RU" sz="1200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рублей)</a:t>
            </a:r>
            <a:endParaRPr lang="ru-RU" sz="1100" b="1" i="1" u="sng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подготовка спортивного резерва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спортивных сборных команд-0,4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жилье молодым семьям – 2,5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жилье детям-сиротам- 2,0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физкультура на селе – 2,0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развитие транспортной системы (ремонт дорог)–15,0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горячее питание  с 1-4 классы –22,0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обеспечение деятельности советников- 2,0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адресная социальная помощь – 9,7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подвоз школьников в месту обучения и обратно – 6,3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отдых детей в каникулярное время – 1,9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астичная компенсация расходов на оплату труда в сфере дополнительного образования –6,5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частичная компенсация расходов на оплату труда в сфере культуры – 5,2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вековечение памяти погибших– 0,9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06286" y="5814298"/>
            <a:ext cx="6463673" cy="423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i="1" u="sng" dirty="0" smtClean="0">
                <a:latin typeface="Times New Roman" pitchFamily="18" charset="0"/>
                <a:cs typeface="Times New Roman" pitchFamily="18" charset="0"/>
              </a:rPr>
              <a:t>Иные межбюджетные трансферты –0,4: </a:t>
            </a:r>
            <a:r>
              <a:rPr lang="ru-RU" sz="1100" b="1" i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(в 2023 году </a:t>
            </a:r>
            <a:r>
              <a:rPr lang="ru-RU" sz="1100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- 52,9 </a:t>
            </a:r>
            <a:r>
              <a:rPr lang="ru-RU" sz="1100" b="1" i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млн. рублей)</a:t>
            </a:r>
            <a:r>
              <a:rPr lang="ru-RU" sz="1100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100" b="1" i="1" u="sng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азвитие деятельности модельных муниципальных библиотек -0,4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1656194"/>
              </p:ext>
            </p:extLst>
          </p:nvPr>
        </p:nvGraphicFramePr>
        <p:xfrm>
          <a:off x="0" y="1883766"/>
          <a:ext cx="2434279" cy="4929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506287" y="6309320"/>
            <a:ext cx="4610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Прочие безвозмездные поступления в </a:t>
            </a:r>
            <a:r>
              <a:rPr lang="ru-RU" sz="1200" b="1" i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2023 году </a:t>
            </a:r>
            <a:r>
              <a:rPr lang="ru-RU" sz="1200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- 1,3 </a:t>
            </a:r>
            <a:r>
              <a:rPr lang="ru-RU" sz="1200" b="1" i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млн. </a:t>
            </a:r>
            <a:r>
              <a:rPr lang="ru-RU" sz="1200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рублей.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03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4988</TotalTime>
  <Words>1738</Words>
  <Application>Microsoft Office PowerPoint</Application>
  <PresentationFormat>Экран (4:3)</PresentationFormat>
  <Paragraphs>442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Динамика основных характеристик бюджета  Кондопожского муниципального района (в млн. рублей)</vt:lpstr>
      <vt:lpstr>Динамика структуры доходов бюджета Кондопожского муниципального района (в млн. рублей)</vt:lpstr>
      <vt:lpstr>Презентация PowerPoint</vt:lpstr>
      <vt:lpstr>Презентация PowerPoint</vt:lpstr>
      <vt:lpstr>Презентация PowerPoint</vt:lpstr>
      <vt:lpstr>Распределение расходов по разделам классификации расходов бюджетов бюджета Кондопожского муниципального района (в млн. рублей)</vt:lpstr>
      <vt:lpstr>Презентация PowerPoint</vt:lpstr>
      <vt:lpstr>Презентация PowerPoint</vt:lpstr>
      <vt:lpstr>Презентация PowerPoint</vt:lpstr>
      <vt:lpstr>Основные подходы к формированию расходов бюджета</vt:lpstr>
      <vt:lpstr>Презентация PowerPoint</vt:lpstr>
      <vt:lpstr>Социально-значимые расходы бюджета Кондопожского муниципального района оценка 2023 года, проект 2024 года  за счет средств местного бюджета   (в млн. рублей)</vt:lpstr>
      <vt:lpstr>Презентация PowerPoint</vt:lpstr>
      <vt:lpstr>Презентация PowerPoint</vt:lpstr>
      <vt:lpstr>Муниципальный долг Кондопожского муниципального района (в млн. рублей)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Регина Полькина</dc:creator>
  <cp:lastModifiedBy>Ирина Давыдченко</cp:lastModifiedBy>
  <cp:revision>215</cp:revision>
  <cp:lastPrinted>2023-11-29T06:45:08Z</cp:lastPrinted>
  <dcterms:created xsi:type="dcterms:W3CDTF">2021-11-22T09:08:57Z</dcterms:created>
  <dcterms:modified xsi:type="dcterms:W3CDTF">2023-11-29T12:16:20Z</dcterms:modified>
</cp:coreProperties>
</file>