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4" r:id="rId10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net3\D\&#1041;&#1102;&#1076;&#1078;&#1077;&#1090;&#1085;&#1099;&#1081;%20&#1086;&#1090;&#1076;&#1077;&#1083;\&#1040;&#1085;&#1072;&#1083;&#1080;&#1079;\!!!&#1087;&#1091;&#1073;&#1083;&#1080;&#1095;&#1085;&#1099;&#1077;%20&#1089;&#1083;&#1091;&#1096;&#1072;&#1085;&#1080;&#1103;%20&#1087;&#1086;%20&#1080;&#1089;&#1087;&#1086;&#1083;&#1085;&#1077;&#1085;&#1080;&#1102;%20&#1079;&#1072;%202022%20&#1075;&#1086;&#1076;\&#1075;&#1086;&#1088;&#1086;&#1076;\&#1082;%20&#1087;&#1088;&#1080;&#1079;&#1077;&#1085;&#1090;&#1072;&#1094;&#1080;&#108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net3\D\&#1041;&#1102;&#1076;&#1078;&#1077;&#1090;&#1085;&#1099;&#1081;%20&#1086;&#1090;&#1076;&#1077;&#1083;\&#1040;&#1085;&#1072;&#1083;&#1080;&#1079;\!!!&#1087;&#1091;&#1073;&#1083;&#1080;&#1095;&#1085;&#1099;&#1077;%20&#1089;&#1083;&#1091;&#1096;&#1072;&#1085;&#1080;&#1103;%20&#1087;&#1086;%20&#1080;&#1089;&#1087;&#1086;&#1083;&#1085;&#1077;&#1085;&#1080;&#1102;%20&#1079;&#1072;%202022%20&#1075;&#1086;&#1076;\&#1075;&#1086;&#1088;&#1086;&#1076;\&#1082;%20&#1087;&#1088;&#1080;&#1079;&#1077;&#1085;&#1090;&#1072;&#1094;&#1080;&#108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net3\D\&#1041;&#1102;&#1076;&#1078;&#1077;&#1090;&#1085;&#1099;&#1081;%20&#1086;&#1090;&#1076;&#1077;&#1083;\&#1040;&#1085;&#1072;&#1083;&#1080;&#1079;\!!!&#1087;&#1091;&#1073;&#1083;&#1080;&#1095;&#1085;&#1099;&#1077;%20&#1089;&#1083;&#1091;&#1096;&#1072;&#1085;&#1080;&#1103;%20&#1087;&#1086;%20&#1080;&#1089;&#1087;&#1086;&#1083;&#1085;&#1077;&#1085;&#1080;&#1102;%20&#1079;&#1072;%202022%20&#1075;&#1086;&#1076;\&#1075;&#1086;&#1088;&#1086;&#1076;\&#1082;%20&#1087;&#1088;&#1080;&#1079;&#1077;&#1085;&#1090;&#1072;&#1094;&#1080;&#108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net3\D\&#1041;&#1102;&#1076;&#1078;&#1077;&#1090;&#1085;&#1099;&#1081;%20&#1086;&#1090;&#1076;&#1077;&#1083;\&#1040;&#1085;&#1072;&#1083;&#1080;&#1079;\!!!&#1087;&#1091;&#1073;&#1083;&#1080;&#1095;&#1085;&#1099;&#1077;%20&#1089;&#1083;&#1091;&#1096;&#1072;&#1085;&#1080;&#1103;%20&#1087;&#1086;%20&#1080;&#1089;&#1087;&#1086;&#1083;&#1085;&#1077;&#1085;&#1080;&#1102;%20&#1079;&#1072;%202022%20&#1075;&#1086;&#1076;\&#1075;&#1086;&#1088;&#1086;&#1076;\&#1085;&#1072;&#1073;&#1086;&#1088;&#1082;&#1072;%20&#1087;&#1086;%20&#1094;&#1077;&#1083;&#1077;&#1074;&#1082;&#1077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net3\D\&#1041;&#1102;&#1076;&#1078;&#1077;&#1090;&#1085;&#1099;&#1081;%20&#1086;&#1090;&#1076;&#1077;&#1083;\&#1040;&#1085;&#1072;&#1083;&#1080;&#1079;\!!!&#1087;&#1091;&#1073;&#1083;&#1080;&#1095;&#1085;&#1099;&#1077;%20&#1089;&#1083;&#1091;&#1096;&#1072;&#1085;&#1080;&#1103;%20&#1087;&#1086;%20&#1080;&#1089;&#1087;&#1086;&#1083;&#1085;&#1077;&#1085;&#1080;&#1102;%20&#1079;&#1072;%202022%20&#1075;&#1086;&#1076;\&#1075;&#1086;&#1088;&#1086;&#1076;\&#1082;%20&#1087;&#1088;&#1080;&#1079;&#1077;&#1085;&#1090;&#1072;&#1094;&#1080;&#108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net3\D\&#1041;&#1102;&#1076;&#1078;&#1077;&#1090;&#1085;&#1099;&#1081;%20&#1086;&#1090;&#1076;&#1077;&#1083;\&#1040;&#1085;&#1072;&#1083;&#1080;&#1079;\!!!&#1087;&#1091;&#1073;&#1083;&#1080;&#1095;&#1085;&#1099;&#1077;%20&#1089;&#1083;&#1091;&#1096;&#1072;&#1085;&#1080;&#1103;%20&#1087;&#1086;%20&#1080;&#1089;&#1087;&#1086;&#1083;&#1085;&#1077;&#1085;&#1080;&#1102;%20&#1079;&#1072;%202022%20&#1075;&#1086;&#1076;\&#1075;&#1086;&#1088;&#1086;&#1076;\&#1082;%20&#1087;&#1088;&#1080;&#1079;&#1077;&#1085;&#1090;&#1072;&#1094;&#1080;&#1080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net3\D\&#1041;&#1102;&#1076;&#1078;&#1077;&#1090;&#1085;&#1099;&#1081;%20&#1086;&#1090;&#1076;&#1077;&#1083;\&#1040;&#1085;&#1072;&#1083;&#1080;&#1079;\!!!&#1087;&#1091;&#1073;&#1083;&#1080;&#1095;&#1085;&#1099;&#1077;%20&#1089;&#1083;&#1091;&#1096;&#1072;&#1085;&#1080;&#1103;%20&#1087;&#1086;%20&#1080;&#1089;&#1087;&#1086;&#1083;&#1085;&#1077;&#1085;&#1080;&#1102;%20&#1079;&#1072;%202022%20&#1075;&#1086;&#1076;\&#1075;&#1086;&#1088;&#1086;&#1076;\&#1082;%20&#1087;&#1088;&#1080;&#1079;&#1077;&#1085;&#1090;&#1072;&#1094;&#1080;&#1080;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Mynet3\D\&#1041;&#1102;&#1076;&#1078;&#1077;&#1090;&#1085;&#1099;&#1081;%20&#1086;&#1090;&#1076;&#1077;&#1083;\&#1040;&#1085;&#1072;&#1083;&#1080;&#1079;\&#1087;&#1088;&#1077;&#1079;&#1077;&#1085;&#1090;&#1072;&#1094;&#1080;&#1080;%202019\&#1085;&#1072;%2001.01.2020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Лист2!$C$3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txPr>
              <a:bodyPr/>
              <a:lstStyle/>
              <a:p>
                <a:pPr>
                  <a:defRPr sz="105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Лист2!$D$2:$E$2</c:f>
              <c:strCache>
                <c:ptCount val="2"/>
                <c:pt idx="0">
                  <c:v>Факт 2021 года 
(252,7 млн. рублей)</c:v>
                </c:pt>
                <c:pt idx="1">
                  <c:v>Факт 2022 года 
(163,1 млн.рублей)</c:v>
                </c:pt>
              </c:strCache>
            </c:strRef>
          </c:cat>
          <c:val>
            <c:numRef>
              <c:f>Лист2!$D$3:$E$3</c:f>
              <c:numCache>
                <c:formatCode>0.0</c:formatCode>
                <c:ptCount val="2"/>
                <c:pt idx="0">
                  <c:v>112.2</c:v>
                </c:pt>
                <c:pt idx="1">
                  <c:v>122.99771020999999</c:v>
                </c:pt>
              </c:numCache>
            </c:numRef>
          </c:val>
        </c:ser>
        <c:ser>
          <c:idx val="1"/>
          <c:order val="1"/>
          <c:tx>
            <c:strRef>
              <c:f>Лист2!$C$4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txPr>
              <a:bodyPr/>
              <a:lstStyle/>
              <a:p>
                <a:pPr algn="ctr">
                  <a:defRPr lang="ru-RU" sz="105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Лист2!$D$2:$E$2</c:f>
              <c:strCache>
                <c:ptCount val="2"/>
                <c:pt idx="0">
                  <c:v>Факт 2021 года 
(252,7 млн. рублей)</c:v>
                </c:pt>
                <c:pt idx="1">
                  <c:v>Факт 2022 года 
(163,1 млн.рублей)</c:v>
                </c:pt>
              </c:strCache>
            </c:strRef>
          </c:cat>
          <c:val>
            <c:numRef>
              <c:f>Лист2!$D$4:$E$4</c:f>
              <c:numCache>
                <c:formatCode>0.0</c:formatCode>
                <c:ptCount val="2"/>
                <c:pt idx="0">
                  <c:v>140.5</c:v>
                </c:pt>
                <c:pt idx="1">
                  <c:v>40.090571799999999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93088256"/>
        <c:axId val="71232896"/>
      </c:barChart>
      <c:catAx>
        <c:axId val="930882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 algn="ctr">
              <a:defRPr lang="ru-RU" sz="105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71232896"/>
        <c:crosses val="autoZero"/>
        <c:auto val="1"/>
        <c:lblAlgn val="ctr"/>
        <c:lblOffset val="100"/>
        <c:noMultiLvlLbl val="0"/>
      </c:catAx>
      <c:valAx>
        <c:axId val="71232896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9308825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 algn="ctr">
            <a:defRPr lang="ru-RU" sz="1050" b="1" i="0" u="none" strike="noStrike" kern="1200" baseline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Лист3!$D$6</c:f>
              <c:strCache>
                <c:ptCount val="1"/>
                <c:pt idx="0">
                  <c:v>Факт 2021 года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txPr>
              <a:bodyPr/>
              <a:lstStyle/>
              <a:p>
                <a:pPr algn="ctr">
                  <a:defRPr lang="ru-RU" sz="105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Лист3!$C$7:$C$11</c:f>
              <c:strCache>
                <c:ptCount val="5"/>
                <c:pt idx="0">
                  <c:v>НДФЛ</c:v>
                </c:pt>
                <c:pt idx="1">
                  <c:v>Акцизы</c:v>
                </c:pt>
                <c:pt idx="2">
                  <c:v>Налоги на имущество</c:v>
                </c:pt>
                <c:pt idx="3">
                  <c:v>Доходы от использования имущества</c:v>
                </c:pt>
                <c:pt idx="4">
                  <c:v>Доходы от оказания платных услуг</c:v>
                </c:pt>
              </c:strCache>
            </c:strRef>
          </c:cat>
          <c:val>
            <c:numRef>
              <c:f>Лист3!$D$7:$D$11</c:f>
              <c:numCache>
                <c:formatCode>0.0</c:formatCode>
                <c:ptCount val="5"/>
                <c:pt idx="0">
                  <c:v>60.716324999999998</c:v>
                </c:pt>
                <c:pt idx="1">
                  <c:v>6.2843985900000003</c:v>
                </c:pt>
                <c:pt idx="2">
                  <c:v>20.265773719999999</c:v>
                </c:pt>
                <c:pt idx="3">
                  <c:v>7.8270133800000004</c:v>
                </c:pt>
                <c:pt idx="4">
                  <c:v>9.1367589000000002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93128192"/>
        <c:axId val="71234624"/>
      </c:barChart>
      <c:catAx>
        <c:axId val="93128192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05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1234624"/>
        <c:crosses val="autoZero"/>
        <c:auto val="1"/>
        <c:lblAlgn val="ctr"/>
        <c:lblOffset val="100"/>
        <c:noMultiLvlLbl val="0"/>
      </c:catAx>
      <c:valAx>
        <c:axId val="71234624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9312819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 algn="ctr">
            <a:defRPr lang="ru-RU" sz="1050" b="1" i="0" u="none" strike="noStrike" kern="1200" baseline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Лист3!$D$31</c:f>
              <c:strCache>
                <c:ptCount val="1"/>
                <c:pt idx="0">
                  <c:v>Факт 2022 года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txPr>
              <a:bodyPr/>
              <a:lstStyle/>
              <a:p>
                <a:pPr>
                  <a:defRPr sz="105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Лист3!$C$32:$C$36</c:f>
              <c:strCache>
                <c:ptCount val="5"/>
                <c:pt idx="0">
                  <c:v>НДФЛ</c:v>
                </c:pt>
                <c:pt idx="1">
                  <c:v>Акцизы</c:v>
                </c:pt>
                <c:pt idx="2">
                  <c:v>Налоги на имущество</c:v>
                </c:pt>
                <c:pt idx="3">
                  <c:v>Доходы от использования имущества</c:v>
                </c:pt>
                <c:pt idx="4">
                  <c:v>Доходы от оказания платных услуг</c:v>
                </c:pt>
              </c:strCache>
            </c:strRef>
          </c:cat>
          <c:val>
            <c:numRef>
              <c:f>Лист3!$D$32:$D$36</c:f>
              <c:numCache>
                <c:formatCode>0.0</c:formatCode>
                <c:ptCount val="5"/>
                <c:pt idx="0">
                  <c:v>68.010104839999997</c:v>
                </c:pt>
                <c:pt idx="1">
                  <c:v>7.6183656600000003</c:v>
                </c:pt>
                <c:pt idx="2">
                  <c:v>20.66293911</c:v>
                </c:pt>
                <c:pt idx="3">
                  <c:v>11.05849332</c:v>
                </c:pt>
                <c:pt idx="4">
                  <c:v>8.5599069799999992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93129728"/>
        <c:axId val="71236352"/>
      </c:barChart>
      <c:catAx>
        <c:axId val="9312972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 algn="ctr">
              <a:defRPr lang="ru-RU" sz="105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71236352"/>
        <c:crosses val="autoZero"/>
        <c:auto val="1"/>
        <c:lblAlgn val="ctr"/>
        <c:lblOffset val="100"/>
        <c:noMultiLvlLbl val="0"/>
      </c:catAx>
      <c:valAx>
        <c:axId val="71236352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9312972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 algn="ctr">
            <a:defRPr lang="ru-RU" sz="1050" b="1" i="0" u="none" strike="noStrike" kern="1200" baseline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doughnutChart>
        <c:varyColors val="1"/>
        <c:ser>
          <c:idx val="0"/>
          <c:order val="0"/>
          <c:explosion val="25"/>
          <c:dPt>
            <c:idx val="2"/>
            <c:bubble3D val="0"/>
            <c:explosion val="14"/>
          </c:dPt>
          <c:dLbls>
            <c:dLbl>
              <c:idx val="0"/>
              <c:layout>
                <c:manualLayout>
                  <c:x val="0.11666666666666657"/>
                  <c:y val="0.13888888888888881"/>
                </c:manualLayout>
              </c:layout>
              <c:spPr/>
              <c:txPr>
                <a:bodyPr/>
                <a:lstStyle/>
                <a:p>
                  <a:pPr algn="ctr" rtl="0">
                    <a:defRPr lang="ru-RU" sz="1000" b="1" i="0" u="none" strike="noStrike" kern="1200" baseline="0">
                      <a:solidFill>
                        <a:prstClr val="black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9722222222222222"/>
                  <c:y val="-0.11574074074074076"/>
                </c:manualLayout>
              </c:layout>
              <c:spPr/>
              <c:txPr>
                <a:bodyPr/>
                <a:lstStyle/>
                <a:p>
                  <a:pPr algn="ctr">
                    <a:defRPr lang="ru-RU" sz="1000" b="1" i="0" u="none" strike="noStrike" kern="1200" baseline="0">
                      <a:solidFill>
                        <a:prstClr val="black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326619459426075"/>
                  <c:y val="-0.15740777194517352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ru-RU" sz="1000" b="1" i="0" u="none" strike="noStrike" kern="1200" baseline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000" b="1" i="0" u="none" strike="noStrike" kern="1200" baseline="0" dirty="0" smtClean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дотации; </a:t>
                    </a:r>
                    <a:r>
                      <a:rPr lang="ru-RU" sz="1000" b="1" i="0" u="none" strike="noStrike" kern="1200" baseline="0" dirty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1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TDSheet!$A$30:$A$32</c:f>
              <c:strCache>
                <c:ptCount val="3"/>
                <c:pt idx="0">
                  <c:v>субсидии</c:v>
                </c:pt>
                <c:pt idx="1">
                  <c:v>иные межбюджетные трансферты</c:v>
                </c:pt>
                <c:pt idx="2">
                  <c:v>дотации</c:v>
                </c:pt>
              </c:strCache>
            </c:strRef>
          </c:cat>
          <c:val>
            <c:numRef>
              <c:f>TDSheet!$B$30:$B$32</c:f>
              <c:numCache>
                <c:formatCode>#,##0</c:formatCode>
                <c:ptCount val="3"/>
                <c:pt idx="0">
                  <c:v>19.600000000000001</c:v>
                </c:pt>
                <c:pt idx="1">
                  <c:v>21.3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9"/>
        <c:holeSize val="36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Лист4!$D$13</c:f>
              <c:strCache>
                <c:ptCount val="1"/>
                <c:pt idx="0">
                  <c:v>Местный бюджет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 algn="ctr">
                    <a:defRPr lang="ru-RU" sz="1050" b="1" i="0" u="none" strike="noStrike" kern="1200" baseline="0">
                      <a:solidFill>
                        <a:prstClr val="black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Лист4!$E$12:$F$12</c:f>
              <c:strCache>
                <c:ptCount val="2"/>
                <c:pt idx="0">
                  <c:v>Факт 2021 года (243,3 млн. рублей)
</c:v>
                </c:pt>
                <c:pt idx="1">
                  <c:v>Факт 2022 года (148,0 млн. рублей)</c:v>
                </c:pt>
              </c:strCache>
            </c:strRef>
          </c:cat>
          <c:val>
            <c:numRef>
              <c:f>Лист4!$E$13:$F$13</c:f>
              <c:numCache>
                <c:formatCode>0.0</c:formatCode>
                <c:ptCount val="2"/>
                <c:pt idx="0">
                  <c:v>99.6</c:v>
                </c:pt>
                <c:pt idx="1">
                  <c:v>106.4</c:v>
                </c:pt>
              </c:numCache>
            </c:numRef>
          </c:val>
        </c:ser>
        <c:ser>
          <c:idx val="1"/>
          <c:order val="1"/>
          <c:tx>
            <c:strRef>
              <c:f>Лист4!$D$14</c:f>
              <c:strCache>
                <c:ptCount val="1"/>
                <c:pt idx="0">
                  <c:v>Целевые межбюджетные трансферты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txPr>
              <a:bodyPr/>
              <a:lstStyle/>
              <a:p>
                <a:pPr algn="ctr">
                  <a:defRPr lang="ru-RU" sz="105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Лист4!$E$12:$F$12</c:f>
              <c:strCache>
                <c:ptCount val="2"/>
                <c:pt idx="0">
                  <c:v>Факт 2021 года (243,3 млн. рублей)
</c:v>
                </c:pt>
                <c:pt idx="1">
                  <c:v>Факт 2022 года (148,0 млн. рублей)</c:v>
                </c:pt>
              </c:strCache>
            </c:strRef>
          </c:cat>
          <c:val>
            <c:numRef>
              <c:f>Лист4!$E$14:$F$14</c:f>
              <c:numCache>
                <c:formatCode>0.0</c:formatCode>
                <c:ptCount val="2"/>
                <c:pt idx="0">
                  <c:v>143.69999999999999</c:v>
                </c:pt>
                <c:pt idx="1">
                  <c:v>41.6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95813120"/>
        <c:axId val="93967424"/>
      </c:barChart>
      <c:catAx>
        <c:axId val="9581312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 algn="ctr">
              <a:defRPr lang="ru-RU" sz="105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93967424"/>
        <c:crosses val="autoZero"/>
        <c:auto val="1"/>
        <c:lblAlgn val="ctr"/>
        <c:lblOffset val="100"/>
        <c:noMultiLvlLbl val="0"/>
      </c:catAx>
      <c:valAx>
        <c:axId val="93967424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9581312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 algn="ctr">
            <a:defRPr lang="ru-RU" sz="1050" b="1" i="0" u="none" strike="noStrike" kern="1200" baseline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360809372435327E-2"/>
          <c:y val="0.18661172421171307"/>
          <c:w val="0.74414551310308408"/>
          <c:h val="0.71496119772700151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7.0245032511321914E-2"/>
                  <c:y val="-9.328310228904607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национальная</a:t>
                    </a:r>
                    <a:r>
                      <a:rPr lang="ru-RU" dirty="0"/>
                      <a:t>
 экономика; </a:t>
                    </a:r>
                    <a:endParaRPr lang="ru-RU" dirty="0" smtClean="0"/>
                  </a:p>
                  <a:p>
                    <a:r>
                      <a:rPr lang="ru-RU" dirty="0" smtClean="0"/>
                      <a:t>44,2 млн. рублей или 30%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4760068475067883"/>
                  <c:y val="-0.2989372065655256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ЖКХ</a:t>
                    </a:r>
                    <a:r>
                      <a:rPr lang="ru-RU" dirty="0"/>
                      <a:t>; </a:t>
                    </a:r>
                    <a:endParaRPr lang="ru-RU" dirty="0" smtClean="0"/>
                  </a:p>
                  <a:p>
                    <a:r>
                      <a:rPr lang="ru-RU" dirty="0" smtClean="0"/>
                      <a:t>62,5 млн. рублей или 42%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5044278234318048E-4"/>
                  <c:y val="-0.10431685574030869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культура, кинематография; </a:t>
                    </a: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16,1</a:t>
                    </a:r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млн.</a:t>
                    </a:r>
                    <a:r>
                      <a:rPr lang="ru-RU" sz="1200" baseline="0" dirty="0" smtClean="0">
                        <a:latin typeface="Times New Roman" pitchFamily="18" charset="0"/>
                        <a:cs typeface="Times New Roman" pitchFamily="18" charset="0"/>
                      </a:rPr>
                      <a:t> рублей или 11%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7946930627779709"/>
                  <c:y val="-0.1208427973023573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физическая культура и спорт; </a:t>
                    </a:r>
                    <a:r>
                      <a:rPr lang="ru-RU" dirty="0" smtClean="0"/>
                      <a:t>20,3</a:t>
                    </a:r>
                    <a:r>
                      <a:rPr lang="en-US" dirty="0" smtClean="0"/>
                      <a:t> </a:t>
                    </a:r>
                    <a:r>
                      <a:rPr lang="ru-RU" dirty="0" smtClean="0"/>
                      <a:t>млн.</a:t>
                    </a:r>
                    <a:r>
                      <a:rPr lang="ru-RU" baseline="0" dirty="0" smtClean="0"/>
                      <a:t> рублей или14%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Лист5!$E$17:$E$20</c:f>
              <c:strCache>
                <c:ptCount val="4"/>
                <c:pt idx="0">
                  <c:v>национальная
 экономика</c:v>
                </c:pt>
                <c:pt idx="1">
                  <c:v>ЖКХ</c:v>
                </c:pt>
                <c:pt idx="2">
                  <c:v>культура, кинематография</c:v>
                </c:pt>
                <c:pt idx="3">
                  <c:v>физическая культура и спорт</c:v>
                </c:pt>
              </c:strCache>
            </c:strRef>
          </c:cat>
          <c:val>
            <c:numRef>
              <c:f>Лист5!$F$17:$F$20</c:f>
              <c:numCache>
                <c:formatCode>0.0</c:formatCode>
                <c:ptCount val="4"/>
                <c:pt idx="0">
                  <c:v>44.246249059999997</c:v>
                </c:pt>
                <c:pt idx="1">
                  <c:v>62.530958769999998</c:v>
                </c:pt>
                <c:pt idx="2">
                  <c:v>16.101113470000001</c:v>
                </c:pt>
                <c:pt idx="3">
                  <c:v>20.31356371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Лист6!$D$13</c:f>
              <c:strCache>
                <c:ptCount val="1"/>
                <c:pt idx="0">
                  <c:v>бюджетный кредит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"/>
              <c:layout>
                <c:manualLayout>
                  <c:x val="-8.3333333333333332E-3"/>
                  <c:y val="-0.307725324859637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2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Лист6!$E$12:$F$12</c:f>
              <c:strCache>
                <c:ptCount val="2"/>
                <c:pt idx="0">
                  <c:v>01.01.2022 год</c:v>
                </c:pt>
                <c:pt idx="1">
                  <c:v>01.01.2023 год</c:v>
                </c:pt>
              </c:strCache>
            </c:strRef>
          </c:cat>
          <c:val>
            <c:numRef>
              <c:f>Лист6!$E$13:$F$13</c:f>
              <c:numCache>
                <c:formatCode>General</c:formatCode>
                <c:ptCount val="2"/>
                <c:pt idx="1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Лист6!$D$14</c:f>
              <c:strCache>
                <c:ptCount val="1"/>
                <c:pt idx="0">
                  <c:v>коммерческий кредит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1.1111111111111112E-2"/>
                  <c:y val="-0.307725324859637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Лист6!$E$12:$F$12</c:f>
              <c:strCache>
                <c:ptCount val="2"/>
                <c:pt idx="0">
                  <c:v>01.01.2022 год</c:v>
                </c:pt>
                <c:pt idx="1">
                  <c:v>01.01.2023 год</c:v>
                </c:pt>
              </c:strCache>
            </c:strRef>
          </c:cat>
          <c:val>
            <c:numRef>
              <c:f>Лист6!$E$14:$F$14</c:f>
              <c:numCache>
                <c:formatCode>General</c:formatCode>
                <c:ptCount val="2"/>
                <c:pt idx="0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96818688"/>
        <c:axId val="117891648"/>
      </c:barChart>
      <c:catAx>
        <c:axId val="968186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 algn="ctr">
              <a:defRPr lang="ru-RU" sz="12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17891648"/>
        <c:crosses val="autoZero"/>
        <c:auto val="1"/>
        <c:lblAlgn val="ctr"/>
        <c:lblOffset val="100"/>
        <c:noMultiLvlLbl val="0"/>
      </c:catAx>
      <c:valAx>
        <c:axId val="1178916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681868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 algn="ctr">
            <a:defRPr lang="ru-RU" sz="1200" b="1" i="0" u="none" strike="noStrike" kern="1200" baseline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Муниципальный долг на 01.01.2020 равен 139 917 (40%) к факту налоговых и неналоговых поступлений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i="1"/>
      </a:pPr>
      <a:endParaRPr lang="ru-RU"/>
    </a:p>
  </c:txPr>
  <c:externalData r:id="rId2">
    <c:autoUpdate val="0"/>
  </c:externalData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30B548-FF91-4C2F-9DF7-8F864A564188}" type="doc">
      <dgm:prSet loTypeId="urn:microsoft.com/office/officeart/2005/8/layout/hProcess3" loCatId="process" qsTypeId="urn:microsoft.com/office/officeart/2005/8/quickstyle/simple1" qsCatId="simple" csTypeId="urn:microsoft.com/office/officeart/2005/8/colors/accent5_2" csCatId="accent5" phldr="1"/>
      <dgm:spPr/>
    </dgm:pt>
    <dgm:pt modelId="{2325E674-7C6F-4FE0-AB46-032A6B4995A6}">
      <dgm:prSet phldrT="[Текст]" custT="1"/>
      <dgm:spPr/>
      <dgm:t>
        <a:bodyPr/>
        <a:lstStyle/>
        <a:p>
          <a:pPr algn="l"/>
          <a:r>
            <a:rPr lang="ru-RU" sz="1100" b="1" i="0" u="none" dirty="0" smtClean="0">
              <a:latin typeface="Times New Roman" pitchFamily="18" charset="0"/>
              <a:cs typeface="Times New Roman" pitchFamily="18" charset="0"/>
            </a:rPr>
            <a:t>Использовано МБТ в 2022 году 42 млн. рублей или 28% от общего объема расходов</a:t>
          </a:r>
          <a:endParaRPr lang="ru-RU" sz="1100" b="1" i="0" u="none" dirty="0">
            <a:latin typeface="Times New Roman" pitchFamily="18" charset="0"/>
            <a:cs typeface="Times New Roman" pitchFamily="18" charset="0"/>
          </a:endParaRPr>
        </a:p>
      </dgm:t>
    </dgm:pt>
    <dgm:pt modelId="{DC9B89C2-0C99-4A46-BDE3-E6E38A49231C}" type="parTrans" cxnId="{FF731EB2-5CFD-4439-8855-CE4A795EA62B}">
      <dgm:prSet/>
      <dgm:spPr/>
      <dgm:t>
        <a:bodyPr/>
        <a:lstStyle/>
        <a:p>
          <a:endParaRPr lang="ru-RU"/>
        </a:p>
      </dgm:t>
    </dgm:pt>
    <dgm:pt modelId="{18DB7E84-A38A-4111-9CF2-2186A6AB5FC2}" type="sibTrans" cxnId="{FF731EB2-5CFD-4439-8855-CE4A795EA62B}">
      <dgm:prSet/>
      <dgm:spPr/>
      <dgm:t>
        <a:bodyPr/>
        <a:lstStyle/>
        <a:p>
          <a:endParaRPr lang="ru-RU"/>
        </a:p>
      </dgm:t>
    </dgm:pt>
    <dgm:pt modelId="{2EFD0482-135A-4F42-B775-E4E67B3B45D3}" type="pres">
      <dgm:prSet presAssocID="{3430B548-FF91-4C2F-9DF7-8F864A564188}" presName="Name0" presStyleCnt="0">
        <dgm:presLayoutVars>
          <dgm:dir/>
          <dgm:animLvl val="lvl"/>
          <dgm:resizeHandles val="exact"/>
        </dgm:presLayoutVars>
      </dgm:prSet>
      <dgm:spPr/>
    </dgm:pt>
    <dgm:pt modelId="{70A3FB5E-66BC-4E4C-8D7A-046073A9A13B}" type="pres">
      <dgm:prSet presAssocID="{3430B548-FF91-4C2F-9DF7-8F864A564188}" presName="dummy" presStyleCnt="0"/>
      <dgm:spPr/>
    </dgm:pt>
    <dgm:pt modelId="{B319E446-F39C-4345-8F5C-F2B98AD50A8C}" type="pres">
      <dgm:prSet presAssocID="{3430B548-FF91-4C2F-9DF7-8F864A564188}" presName="linH" presStyleCnt="0"/>
      <dgm:spPr/>
    </dgm:pt>
    <dgm:pt modelId="{907482D8-8B1B-477D-8779-517032DAE0B1}" type="pres">
      <dgm:prSet presAssocID="{3430B548-FF91-4C2F-9DF7-8F864A564188}" presName="padding1" presStyleCnt="0"/>
      <dgm:spPr/>
    </dgm:pt>
    <dgm:pt modelId="{3482D17A-95D3-4254-A0C4-66DDD38F7564}" type="pres">
      <dgm:prSet presAssocID="{2325E674-7C6F-4FE0-AB46-032A6B4995A6}" presName="linV" presStyleCnt="0"/>
      <dgm:spPr/>
    </dgm:pt>
    <dgm:pt modelId="{B1FAE5C5-5704-4490-B72A-2D85EA123CED}" type="pres">
      <dgm:prSet presAssocID="{2325E674-7C6F-4FE0-AB46-032A6B4995A6}" presName="spVertical1" presStyleCnt="0"/>
      <dgm:spPr/>
    </dgm:pt>
    <dgm:pt modelId="{008D5138-7A8F-4411-AF3E-A794B58EF9F0}" type="pres">
      <dgm:prSet presAssocID="{2325E674-7C6F-4FE0-AB46-032A6B4995A6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A9401C-FD87-44EC-858A-0B623B11806B}" type="pres">
      <dgm:prSet presAssocID="{2325E674-7C6F-4FE0-AB46-032A6B4995A6}" presName="spVertical2" presStyleCnt="0"/>
      <dgm:spPr/>
    </dgm:pt>
    <dgm:pt modelId="{58FEB045-7813-445B-8B9A-4E959D0A0CA6}" type="pres">
      <dgm:prSet presAssocID="{2325E674-7C6F-4FE0-AB46-032A6B4995A6}" presName="spVertical3" presStyleCnt="0"/>
      <dgm:spPr/>
    </dgm:pt>
    <dgm:pt modelId="{73B50368-6ED9-4795-9B5E-736E87E8FE2B}" type="pres">
      <dgm:prSet presAssocID="{3430B548-FF91-4C2F-9DF7-8F864A564188}" presName="padding2" presStyleCnt="0"/>
      <dgm:spPr/>
    </dgm:pt>
    <dgm:pt modelId="{74DB7D37-E81E-4085-9995-F2E496934A9E}" type="pres">
      <dgm:prSet presAssocID="{3430B548-FF91-4C2F-9DF7-8F864A564188}" presName="negArrow" presStyleCnt="0"/>
      <dgm:spPr/>
    </dgm:pt>
    <dgm:pt modelId="{D8DDACC9-ADF6-48B8-808D-82E133C98031}" type="pres">
      <dgm:prSet presAssocID="{3430B548-FF91-4C2F-9DF7-8F864A564188}" presName="backgroundArrow" presStyleLbl="node1" presStyleIdx="0" presStyleCn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</dgm:pt>
  </dgm:ptLst>
  <dgm:cxnLst>
    <dgm:cxn modelId="{AFA76C10-2642-464D-B2D6-709814A5EF1E}" type="presOf" srcId="{3430B548-FF91-4C2F-9DF7-8F864A564188}" destId="{2EFD0482-135A-4F42-B775-E4E67B3B45D3}" srcOrd="0" destOrd="0" presId="urn:microsoft.com/office/officeart/2005/8/layout/hProcess3"/>
    <dgm:cxn modelId="{2E8BE27D-BB29-4594-A377-6C46961B2963}" type="presOf" srcId="{2325E674-7C6F-4FE0-AB46-032A6B4995A6}" destId="{008D5138-7A8F-4411-AF3E-A794B58EF9F0}" srcOrd="0" destOrd="0" presId="urn:microsoft.com/office/officeart/2005/8/layout/hProcess3"/>
    <dgm:cxn modelId="{FF731EB2-5CFD-4439-8855-CE4A795EA62B}" srcId="{3430B548-FF91-4C2F-9DF7-8F864A564188}" destId="{2325E674-7C6F-4FE0-AB46-032A6B4995A6}" srcOrd="0" destOrd="0" parTransId="{DC9B89C2-0C99-4A46-BDE3-E6E38A49231C}" sibTransId="{18DB7E84-A38A-4111-9CF2-2186A6AB5FC2}"/>
    <dgm:cxn modelId="{EE5989C6-1845-411C-8E9E-FDC8211FF3F1}" type="presParOf" srcId="{2EFD0482-135A-4F42-B775-E4E67B3B45D3}" destId="{70A3FB5E-66BC-4E4C-8D7A-046073A9A13B}" srcOrd="0" destOrd="0" presId="urn:microsoft.com/office/officeart/2005/8/layout/hProcess3"/>
    <dgm:cxn modelId="{A7ABC68E-EBBC-49B5-B143-3246B9262BCB}" type="presParOf" srcId="{2EFD0482-135A-4F42-B775-E4E67B3B45D3}" destId="{B319E446-F39C-4345-8F5C-F2B98AD50A8C}" srcOrd="1" destOrd="0" presId="urn:microsoft.com/office/officeart/2005/8/layout/hProcess3"/>
    <dgm:cxn modelId="{90676F0C-ED01-4F85-B4CE-476A9CE17CD3}" type="presParOf" srcId="{B319E446-F39C-4345-8F5C-F2B98AD50A8C}" destId="{907482D8-8B1B-477D-8779-517032DAE0B1}" srcOrd="0" destOrd="0" presId="urn:microsoft.com/office/officeart/2005/8/layout/hProcess3"/>
    <dgm:cxn modelId="{0762DF31-2310-49C8-A8EC-19F253FB4739}" type="presParOf" srcId="{B319E446-F39C-4345-8F5C-F2B98AD50A8C}" destId="{3482D17A-95D3-4254-A0C4-66DDD38F7564}" srcOrd="1" destOrd="0" presId="urn:microsoft.com/office/officeart/2005/8/layout/hProcess3"/>
    <dgm:cxn modelId="{4395B012-72AE-4660-A986-680FED4F9B47}" type="presParOf" srcId="{3482D17A-95D3-4254-A0C4-66DDD38F7564}" destId="{B1FAE5C5-5704-4490-B72A-2D85EA123CED}" srcOrd="0" destOrd="0" presId="urn:microsoft.com/office/officeart/2005/8/layout/hProcess3"/>
    <dgm:cxn modelId="{A7EB9C12-5D6B-4E97-A562-C828527A3980}" type="presParOf" srcId="{3482D17A-95D3-4254-A0C4-66DDD38F7564}" destId="{008D5138-7A8F-4411-AF3E-A794B58EF9F0}" srcOrd="1" destOrd="0" presId="urn:microsoft.com/office/officeart/2005/8/layout/hProcess3"/>
    <dgm:cxn modelId="{8A33FD8A-3EA0-4175-AB66-7F6CCC5E9177}" type="presParOf" srcId="{3482D17A-95D3-4254-A0C4-66DDD38F7564}" destId="{2EA9401C-FD87-44EC-858A-0B623B11806B}" srcOrd="2" destOrd="0" presId="urn:microsoft.com/office/officeart/2005/8/layout/hProcess3"/>
    <dgm:cxn modelId="{C002C421-2BE1-4045-B9A0-F3F1047DB621}" type="presParOf" srcId="{3482D17A-95D3-4254-A0C4-66DDD38F7564}" destId="{58FEB045-7813-445B-8B9A-4E959D0A0CA6}" srcOrd="3" destOrd="0" presId="urn:microsoft.com/office/officeart/2005/8/layout/hProcess3"/>
    <dgm:cxn modelId="{C41F310A-9B2E-4408-8481-540884582625}" type="presParOf" srcId="{B319E446-F39C-4345-8F5C-F2B98AD50A8C}" destId="{73B50368-6ED9-4795-9B5E-736E87E8FE2B}" srcOrd="2" destOrd="0" presId="urn:microsoft.com/office/officeart/2005/8/layout/hProcess3"/>
    <dgm:cxn modelId="{197819FE-A728-44DB-97FB-259AFDAA631B}" type="presParOf" srcId="{B319E446-F39C-4345-8F5C-F2B98AD50A8C}" destId="{74DB7D37-E81E-4085-9995-F2E496934A9E}" srcOrd="3" destOrd="0" presId="urn:microsoft.com/office/officeart/2005/8/layout/hProcess3"/>
    <dgm:cxn modelId="{CBBBCF58-2088-4ABF-AEBF-FD9C45ACDE92}" type="presParOf" srcId="{B319E446-F39C-4345-8F5C-F2B98AD50A8C}" destId="{D8DDACC9-ADF6-48B8-808D-82E133C98031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30B548-FF91-4C2F-9DF7-8F864A564188}" type="doc">
      <dgm:prSet loTypeId="urn:microsoft.com/office/officeart/2005/8/layout/hProcess3" loCatId="process" qsTypeId="urn:microsoft.com/office/officeart/2005/8/quickstyle/simple1" qsCatId="simple" csTypeId="urn:microsoft.com/office/officeart/2005/8/colors/accent6_1" csCatId="accent6" phldr="1"/>
      <dgm:spPr/>
    </dgm:pt>
    <dgm:pt modelId="{2325E674-7C6F-4FE0-AB46-032A6B4995A6}">
      <dgm:prSet phldrT="[Текст]" custT="1"/>
      <dgm:spPr/>
      <dgm:t>
        <a:bodyPr/>
        <a:lstStyle/>
        <a:p>
          <a:r>
            <a:rPr lang="ru-RU" sz="1100" b="1" i="0" u="none" dirty="0" smtClean="0">
              <a:latin typeface="Times New Roman" pitchFamily="18" charset="0"/>
              <a:cs typeface="Times New Roman" pitchFamily="18" charset="0"/>
            </a:rPr>
            <a:t>Общий объем расходов    </a:t>
          </a:r>
          <a:r>
            <a:rPr lang="en-US" sz="1100" b="1" i="0" u="none" dirty="0" smtClean="0">
              <a:latin typeface="Times New Roman" pitchFamily="18" charset="0"/>
              <a:cs typeface="Times New Roman" pitchFamily="18" charset="0"/>
            </a:rPr>
            <a:t>148 </a:t>
          </a:r>
          <a:r>
            <a:rPr lang="ru-RU" sz="1200" b="1" i="0" u="none" dirty="0" smtClean="0">
              <a:latin typeface="Times New Roman" pitchFamily="18" charset="0"/>
              <a:cs typeface="Times New Roman" pitchFamily="18" charset="0"/>
            </a:rPr>
            <a:t>млн</a:t>
          </a:r>
          <a:r>
            <a:rPr lang="ru-RU" sz="1100" b="1" i="0" u="none" dirty="0" smtClean="0">
              <a:latin typeface="Times New Roman" pitchFamily="18" charset="0"/>
              <a:cs typeface="Times New Roman" pitchFamily="18" charset="0"/>
            </a:rPr>
            <a:t>. рублей</a:t>
          </a:r>
          <a:endParaRPr lang="ru-RU" sz="1100" b="1" i="0" u="none" dirty="0">
            <a:latin typeface="Times New Roman" pitchFamily="18" charset="0"/>
            <a:cs typeface="Times New Roman" pitchFamily="18" charset="0"/>
          </a:endParaRPr>
        </a:p>
      </dgm:t>
    </dgm:pt>
    <dgm:pt modelId="{DC9B89C2-0C99-4A46-BDE3-E6E38A49231C}" type="parTrans" cxnId="{FF731EB2-5CFD-4439-8855-CE4A795EA62B}">
      <dgm:prSet/>
      <dgm:spPr/>
      <dgm:t>
        <a:bodyPr/>
        <a:lstStyle/>
        <a:p>
          <a:endParaRPr lang="ru-RU"/>
        </a:p>
      </dgm:t>
    </dgm:pt>
    <dgm:pt modelId="{18DB7E84-A38A-4111-9CF2-2186A6AB5FC2}" type="sibTrans" cxnId="{FF731EB2-5CFD-4439-8855-CE4A795EA62B}">
      <dgm:prSet/>
      <dgm:spPr/>
      <dgm:t>
        <a:bodyPr/>
        <a:lstStyle/>
        <a:p>
          <a:endParaRPr lang="ru-RU"/>
        </a:p>
      </dgm:t>
    </dgm:pt>
    <dgm:pt modelId="{2EFD0482-135A-4F42-B775-E4E67B3B45D3}" type="pres">
      <dgm:prSet presAssocID="{3430B548-FF91-4C2F-9DF7-8F864A564188}" presName="Name0" presStyleCnt="0">
        <dgm:presLayoutVars>
          <dgm:dir/>
          <dgm:animLvl val="lvl"/>
          <dgm:resizeHandles val="exact"/>
        </dgm:presLayoutVars>
      </dgm:prSet>
      <dgm:spPr/>
    </dgm:pt>
    <dgm:pt modelId="{70A3FB5E-66BC-4E4C-8D7A-046073A9A13B}" type="pres">
      <dgm:prSet presAssocID="{3430B548-FF91-4C2F-9DF7-8F864A564188}" presName="dummy" presStyleCnt="0"/>
      <dgm:spPr/>
    </dgm:pt>
    <dgm:pt modelId="{B319E446-F39C-4345-8F5C-F2B98AD50A8C}" type="pres">
      <dgm:prSet presAssocID="{3430B548-FF91-4C2F-9DF7-8F864A564188}" presName="linH" presStyleCnt="0"/>
      <dgm:spPr/>
    </dgm:pt>
    <dgm:pt modelId="{907482D8-8B1B-477D-8779-517032DAE0B1}" type="pres">
      <dgm:prSet presAssocID="{3430B548-FF91-4C2F-9DF7-8F864A564188}" presName="padding1" presStyleCnt="0"/>
      <dgm:spPr/>
    </dgm:pt>
    <dgm:pt modelId="{3482D17A-95D3-4254-A0C4-66DDD38F7564}" type="pres">
      <dgm:prSet presAssocID="{2325E674-7C6F-4FE0-AB46-032A6B4995A6}" presName="linV" presStyleCnt="0"/>
      <dgm:spPr/>
    </dgm:pt>
    <dgm:pt modelId="{B1FAE5C5-5704-4490-B72A-2D85EA123CED}" type="pres">
      <dgm:prSet presAssocID="{2325E674-7C6F-4FE0-AB46-032A6B4995A6}" presName="spVertical1" presStyleCnt="0"/>
      <dgm:spPr/>
    </dgm:pt>
    <dgm:pt modelId="{008D5138-7A8F-4411-AF3E-A794B58EF9F0}" type="pres">
      <dgm:prSet presAssocID="{2325E674-7C6F-4FE0-AB46-032A6B4995A6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A9401C-FD87-44EC-858A-0B623B11806B}" type="pres">
      <dgm:prSet presAssocID="{2325E674-7C6F-4FE0-AB46-032A6B4995A6}" presName="spVertical2" presStyleCnt="0"/>
      <dgm:spPr/>
    </dgm:pt>
    <dgm:pt modelId="{58FEB045-7813-445B-8B9A-4E959D0A0CA6}" type="pres">
      <dgm:prSet presAssocID="{2325E674-7C6F-4FE0-AB46-032A6B4995A6}" presName="spVertical3" presStyleCnt="0"/>
      <dgm:spPr/>
    </dgm:pt>
    <dgm:pt modelId="{73B50368-6ED9-4795-9B5E-736E87E8FE2B}" type="pres">
      <dgm:prSet presAssocID="{3430B548-FF91-4C2F-9DF7-8F864A564188}" presName="padding2" presStyleCnt="0"/>
      <dgm:spPr/>
    </dgm:pt>
    <dgm:pt modelId="{74DB7D37-E81E-4085-9995-F2E496934A9E}" type="pres">
      <dgm:prSet presAssocID="{3430B548-FF91-4C2F-9DF7-8F864A564188}" presName="negArrow" presStyleCnt="0"/>
      <dgm:spPr/>
    </dgm:pt>
    <dgm:pt modelId="{D8DDACC9-ADF6-48B8-808D-82E133C98031}" type="pres">
      <dgm:prSet presAssocID="{3430B548-FF91-4C2F-9DF7-8F864A564188}" presName="backgroundArrow" presStyleLbl="node1" presStyleIdx="0" presStyleCn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</dgm:pt>
  </dgm:ptLst>
  <dgm:cxnLst>
    <dgm:cxn modelId="{F5483826-917E-49F5-AE4A-5A8AA8789E7F}" type="presOf" srcId="{3430B548-FF91-4C2F-9DF7-8F864A564188}" destId="{2EFD0482-135A-4F42-B775-E4E67B3B45D3}" srcOrd="0" destOrd="0" presId="urn:microsoft.com/office/officeart/2005/8/layout/hProcess3"/>
    <dgm:cxn modelId="{FF731EB2-5CFD-4439-8855-CE4A795EA62B}" srcId="{3430B548-FF91-4C2F-9DF7-8F864A564188}" destId="{2325E674-7C6F-4FE0-AB46-032A6B4995A6}" srcOrd="0" destOrd="0" parTransId="{DC9B89C2-0C99-4A46-BDE3-E6E38A49231C}" sibTransId="{18DB7E84-A38A-4111-9CF2-2186A6AB5FC2}"/>
    <dgm:cxn modelId="{87CF2DD0-0B64-408A-9003-DD8CB3B7AA99}" type="presOf" srcId="{2325E674-7C6F-4FE0-AB46-032A6B4995A6}" destId="{008D5138-7A8F-4411-AF3E-A794B58EF9F0}" srcOrd="0" destOrd="0" presId="urn:microsoft.com/office/officeart/2005/8/layout/hProcess3"/>
    <dgm:cxn modelId="{BE843B54-DFCF-4609-BA03-225A0CD206A5}" type="presParOf" srcId="{2EFD0482-135A-4F42-B775-E4E67B3B45D3}" destId="{70A3FB5E-66BC-4E4C-8D7A-046073A9A13B}" srcOrd="0" destOrd="0" presId="urn:microsoft.com/office/officeart/2005/8/layout/hProcess3"/>
    <dgm:cxn modelId="{2B628EF3-1115-4D62-9532-0243425819ED}" type="presParOf" srcId="{2EFD0482-135A-4F42-B775-E4E67B3B45D3}" destId="{B319E446-F39C-4345-8F5C-F2B98AD50A8C}" srcOrd="1" destOrd="0" presId="urn:microsoft.com/office/officeart/2005/8/layout/hProcess3"/>
    <dgm:cxn modelId="{2D738FA4-C2B0-470C-87F6-B27C2EDB2909}" type="presParOf" srcId="{B319E446-F39C-4345-8F5C-F2B98AD50A8C}" destId="{907482D8-8B1B-477D-8779-517032DAE0B1}" srcOrd="0" destOrd="0" presId="urn:microsoft.com/office/officeart/2005/8/layout/hProcess3"/>
    <dgm:cxn modelId="{EC8859FD-9817-48F5-8923-C017F4136CE2}" type="presParOf" srcId="{B319E446-F39C-4345-8F5C-F2B98AD50A8C}" destId="{3482D17A-95D3-4254-A0C4-66DDD38F7564}" srcOrd="1" destOrd="0" presId="urn:microsoft.com/office/officeart/2005/8/layout/hProcess3"/>
    <dgm:cxn modelId="{96CDD7AF-DA63-496F-9E70-082FF9CDD818}" type="presParOf" srcId="{3482D17A-95D3-4254-A0C4-66DDD38F7564}" destId="{B1FAE5C5-5704-4490-B72A-2D85EA123CED}" srcOrd="0" destOrd="0" presId="urn:microsoft.com/office/officeart/2005/8/layout/hProcess3"/>
    <dgm:cxn modelId="{44E657BC-9A62-4E61-8D7C-32D2330130A0}" type="presParOf" srcId="{3482D17A-95D3-4254-A0C4-66DDD38F7564}" destId="{008D5138-7A8F-4411-AF3E-A794B58EF9F0}" srcOrd="1" destOrd="0" presId="urn:microsoft.com/office/officeart/2005/8/layout/hProcess3"/>
    <dgm:cxn modelId="{5FB00D7B-9679-4576-8C45-199CC8E74551}" type="presParOf" srcId="{3482D17A-95D3-4254-A0C4-66DDD38F7564}" destId="{2EA9401C-FD87-44EC-858A-0B623B11806B}" srcOrd="2" destOrd="0" presId="urn:microsoft.com/office/officeart/2005/8/layout/hProcess3"/>
    <dgm:cxn modelId="{155114AC-1167-477F-8700-E61D7E94D588}" type="presParOf" srcId="{3482D17A-95D3-4254-A0C4-66DDD38F7564}" destId="{58FEB045-7813-445B-8B9A-4E959D0A0CA6}" srcOrd="3" destOrd="0" presId="urn:microsoft.com/office/officeart/2005/8/layout/hProcess3"/>
    <dgm:cxn modelId="{0C06FD06-0FAC-4BE8-B803-669F6AB3D4D9}" type="presParOf" srcId="{B319E446-F39C-4345-8F5C-F2B98AD50A8C}" destId="{73B50368-6ED9-4795-9B5E-736E87E8FE2B}" srcOrd="2" destOrd="0" presId="urn:microsoft.com/office/officeart/2005/8/layout/hProcess3"/>
    <dgm:cxn modelId="{7B12A269-B06A-4975-9831-F3549AC93644}" type="presParOf" srcId="{B319E446-F39C-4345-8F5C-F2B98AD50A8C}" destId="{74DB7D37-E81E-4085-9995-F2E496934A9E}" srcOrd="3" destOrd="0" presId="urn:microsoft.com/office/officeart/2005/8/layout/hProcess3"/>
    <dgm:cxn modelId="{696706B7-90AE-4EED-8AE9-7BA16BC86510}" type="presParOf" srcId="{B319E446-F39C-4345-8F5C-F2B98AD50A8C}" destId="{D8DDACC9-ADF6-48B8-808D-82E133C98031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DDACC9-ADF6-48B8-808D-82E133C98031}">
      <dsp:nvSpPr>
        <dsp:cNvPr id="0" name=""/>
        <dsp:cNvSpPr/>
      </dsp:nvSpPr>
      <dsp:spPr>
        <a:xfrm>
          <a:off x="0" y="83"/>
          <a:ext cx="2251077" cy="1512000"/>
        </a:xfrm>
        <a:prstGeom prst="rightArrow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008D5138-7A8F-4411-AF3E-A794B58EF9F0}">
      <dsp:nvSpPr>
        <dsp:cNvPr id="0" name=""/>
        <dsp:cNvSpPr/>
      </dsp:nvSpPr>
      <dsp:spPr>
        <a:xfrm>
          <a:off x="181581" y="378083"/>
          <a:ext cx="1844388" cy="75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1760" rIns="0" bIns="11176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0" u="none" kern="1200" dirty="0" smtClean="0">
              <a:latin typeface="Times New Roman" pitchFamily="18" charset="0"/>
              <a:cs typeface="Times New Roman" pitchFamily="18" charset="0"/>
            </a:rPr>
            <a:t>Использовано МБТ в 2022 году 42 млн. рублей или 28% от общего объема расходов</a:t>
          </a:r>
          <a:endParaRPr lang="ru-RU" sz="1100" b="1" i="0" u="none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1581" y="378083"/>
        <a:ext cx="1844388" cy="756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DDACC9-ADF6-48B8-808D-82E133C98031}">
      <dsp:nvSpPr>
        <dsp:cNvPr id="0" name=""/>
        <dsp:cNvSpPr/>
      </dsp:nvSpPr>
      <dsp:spPr>
        <a:xfrm>
          <a:off x="0" y="64"/>
          <a:ext cx="2029761" cy="1152000"/>
        </a:xfrm>
        <a:prstGeom prst="rightArrow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008D5138-7A8F-4411-AF3E-A794B58EF9F0}">
      <dsp:nvSpPr>
        <dsp:cNvPr id="0" name=""/>
        <dsp:cNvSpPr/>
      </dsp:nvSpPr>
      <dsp:spPr>
        <a:xfrm>
          <a:off x="163728" y="288064"/>
          <a:ext cx="1663056" cy="57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1760" rIns="0" bIns="11176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0" u="none" kern="1200" dirty="0" smtClean="0">
              <a:latin typeface="Times New Roman" pitchFamily="18" charset="0"/>
              <a:cs typeface="Times New Roman" pitchFamily="18" charset="0"/>
            </a:rPr>
            <a:t>Общий объем расходов    </a:t>
          </a:r>
          <a:r>
            <a:rPr lang="en-US" sz="1100" b="1" i="0" u="none" kern="1200" dirty="0" smtClean="0">
              <a:latin typeface="Times New Roman" pitchFamily="18" charset="0"/>
              <a:cs typeface="Times New Roman" pitchFamily="18" charset="0"/>
            </a:rPr>
            <a:t>148 </a:t>
          </a:r>
          <a:r>
            <a:rPr lang="ru-RU" sz="1200" b="1" i="0" u="none" kern="1200" dirty="0" smtClean="0">
              <a:latin typeface="Times New Roman" pitchFamily="18" charset="0"/>
              <a:cs typeface="Times New Roman" pitchFamily="18" charset="0"/>
            </a:rPr>
            <a:t>млн</a:t>
          </a:r>
          <a:r>
            <a:rPr lang="ru-RU" sz="1100" b="1" i="0" u="none" kern="1200" dirty="0" smtClean="0">
              <a:latin typeface="Times New Roman" pitchFamily="18" charset="0"/>
              <a:cs typeface="Times New Roman" pitchFamily="18" charset="0"/>
            </a:rPr>
            <a:t>. рублей</a:t>
          </a:r>
          <a:endParaRPr lang="ru-RU" sz="1100" b="1" i="0" u="none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3728" y="288064"/>
        <a:ext cx="1663056" cy="57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0.01942</cdr:x>
      <cdr:y>0.05755</cdr:y>
    </cdr:from>
    <cdr:to>
      <cdr:x>0.98295</cdr:x>
      <cdr:y>0.69707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44016" y="157877"/>
          <a:ext cx="7146358" cy="175432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endParaRPr lang="ru-RU" sz="5400" b="1" i="1" dirty="0" smtClean="0">
            <a:ln w="17780" cmpd="sng">
              <a:solidFill>
                <a:schemeClr val="accent1">
                  <a:tint val="3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1">
                    <a:tint val="63000"/>
                    <a:sat val="105000"/>
                  </a:schemeClr>
                </a:gs>
                <a:gs pos="90000">
                  <a:schemeClr val="accent1">
                    <a:shade val="50000"/>
                    <a:satMod val="100000"/>
                  </a:schemeClr>
                </a:gs>
              </a:gsLst>
              <a:lin ang="5400000"/>
            </a:gradFill>
            <a:effectLst>
              <a:outerShdw blurRad="55000" dist="50800" dir="5400000" algn="tl">
                <a:srgbClr val="000000">
                  <a:alpha val="33000"/>
                </a:srgbClr>
              </a:outerShdw>
            </a:effectLst>
          </a:endParaRPr>
        </a:p>
        <a:p xmlns:a="http://schemas.openxmlformats.org/drawingml/2006/main">
          <a:pPr algn="ctr"/>
          <a:r>
            <a:rPr lang="ru-RU" sz="54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Спасибо за внимание!</a:t>
          </a:r>
          <a:endParaRPr lang="ru-RU" sz="5400" b="1" i="1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4B95-8438-4531-9BDF-86FE3AADECB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A509-961B-41F4-819F-C00554583C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289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4B95-8438-4531-9BDF-86FE3AADECB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A509-961B-41F4-819F-C00554583C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834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4B95-8438-4531-9BDF-86FE3AADECB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A509-961B-41F4-819F-C00554583C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533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4B95-8438-4531-9BDF-86FE3AADECB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A509-961B-41F4-819F-C00554583C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493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4B95-8438-4531-9BDF-86FE3AADECB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A509-961B-41F4-819F-C00554583C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42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4B95-8438-4531-9BDF-86FE3AADECB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A509-961B-41F4-819F-C00554583C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48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4B95-8438-4531-9BDF-86FE3AADECB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A509-961B-41F4-819F-C00554583C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17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4B95-8438-4531-9BDF-86FE3AADECB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A509-961B-41F4-819F-C00554583C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780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4B95-8438-4531-9BDF-86FE3AADECB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A509-961B-41F4-819F-C00554583C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457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4B95-8438-4531-9BDF-86FE3AADECB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A509-961B-41F4-819F-C00554583C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846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4B95-8438-4531-9BDF-86FE3AADECB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A509-961B-41F4-819F-C00554583C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226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14B95-8438-4531-9BDF-86FE3AADECB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AA509-961B-41F4-819F-C00554583C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581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 bwMode="auto"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         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873375"/>
            <a:ext cx="8207375" cy="1416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Публичные слушания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к исполнению бюджета Кондопожского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городского поселения за 2022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год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/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</a:br>
            <a:endParaRPr lang="ru-RU" b="1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0063" y="4868863"/>
            <a:ext cx="3563937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Финансовое управление</a:t>
            </a:r>
          </a:p>
          <a:p>
            <a:pPr algn="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Администрации Кондопожского муниципального района</a:t>
            </a:r>
          </a:p>
        </p:txBody>
      </p:sp>
    </p:spTree>
    <p:extLst>
      <p:ext uri="{BB962C8B-B14F-4D97-AF65-F5344CB8AC3E}">
        <p14:creationId xmlns:p14="http://schemas.microsoft.com/office/powerpoint/2010/main" val="3147838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C:\Users\polki\AppData\Local\Microsoft\Windows\INetCache\IE\ZFDSWWC6\Brass_scales_with_cupped_trays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362888"/>
            <a:ext cx="5813528" cy="3554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3568" y="1052736"/>
            <a:ext cx="8003232" cy="1323439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Основные характеристики бюджета Кондопожского городского поселения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(исполнено за 2022 год)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(в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млн.рублей)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         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31941" y="433283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163,1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6136" y="472028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148,0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02118" y="5908987"/>
            <a:ext cx="2407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Профицит 15,1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99065" y="5089620"/>
            <a:ext cx="1317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Доходы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41406" y="5464738"/>
            <a:ext cx="1317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87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875" y="827187"/>
            <a:ext cx="9109075" cy="1015663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Динамика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поступления доходов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бюджета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Кондопожского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городского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поселения</a:t>
            </a:r>
          </a:p>
          <a:p>
            <a:pPr algn="ctr">
              <a:spcBef>
                <a:spcPct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за 2021-2022 годы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(в млн.рублей)</a:t>
            </a: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         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172140"/>
              </p:ext>
            </p:extLst>
          </p:nvPr>
        </p:nvGraphicFramePr>
        <p:xfrm>
          <a:off x="1664804" y="2492896"/>
          <a:ext cx="581439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22664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 bwMode="auto"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         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-17463" y="963613"/>
            <a:ext cx="9109076" cy="70788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Основные источники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тупления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налоговых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 неналоговых доходов  бюджета Кондопожского городского поселения за 2021-2022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годы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(в млн.рублей)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2402433"/>
              </p:ext>
            </p:extLst>
          </p:nvPr>
        </p:nvGraphicFramePr>
        <p:xfrm>
          <a:off x="23698" y="1916832"/>
          <a:ext cx="45720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9985446"/>
              </p:ext>
            </p:extLst>
          </p:nvPr>
        </p:nvGraphicFramePr>
        <p:xfrm>
          <a:off x="4572000" y="2060848"/>
          <a:ext cx="457200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96332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5401872"/>
              </p:ext>
            </p:extLst>
          </p:nvPr>
        </p:nvGraphicFramePr>
        <p:xfrm>
          <a:off x="2483768" y="2708920"/>
          <a:ext cx="595840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7544" y="951545"/>
            <a:ext cx="84604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Межбюджетные трансферты предоставленные из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бюджетов других уровней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в бюджет Кондопожского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городского поселения в 2022 году </a:t>
            </a:r>
            <a:r>
              <a:rPr lang="ru-RU" sz="1100" b="1" dirty="0" smtClean="0">
                <a:solidFill>
                  <a:schemeClr val="bg2">
                    <a:lumMod val="25000"/>
                  </a:schemeClr>
                </a:solidFill>
              </a:rPr>
              <a:t>(в </a:t>
            </a:r>
            <a:r>
              <a:rPr lang="ru-RU" sz="1100" b="1" dirty="0">
                <a:solidFill>
                  <a:schemeClr val="bg2">
                    <a:lumMod val="25000"/>
                  </a:schemeClr>
                </a:solidFill>
              </a:rPr>
              <a:t>млн.рублей)</a:t>
            </a:r>
          </a:p>
        </p:txBody>
      </p:sp>
      <p:sp>
        <p:nvSpPr>
          <p:cNvPr id="6" name="Заголовок 3"/>
          <p:cNvSpPr txBox="1">
            <a:spLocks/>
          </p:cNvSpPr>
          <p:nvPr/>
        </p:nvSpPr>
        <p:spPr bwMode="auto"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         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325208263"/>
              </p:ext>
            </p:extLst>
          </p:nvPr>
        </p:nvGraphicFramePr>
        <p:xfrm>
          <a:off x="8438" y="3140968"/>
          <a:ext cx="2251077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070879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         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875" y="981075"/>
            <a:ext cx="9109075" cy="70788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Динамика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расходов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бюджета Кондопожского городского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поселения </a:t>
            </a:r>
            <a:endParaRPr lang="ru-RU" sz="2000" b="1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2021-2022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годы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(в млн.рублей)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8730306"/>
              </p:ext>
            </p:extLst>
          </p:nvPr>
        </p:nvGraphicFramePr>
        <p:xfrm>
          <a:off x="1979712" y="2564904"/>
          <a:ext cx="559836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4262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 bwMode="auto"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         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078707" y="895072"/>
            <a:ext cx="8047037" cy="1323439"/>
          </a:xfr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  <a:t>Основные направления расходов </a:t>
            </a:r>
            <a:b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  <a:t>бюджета  Кондопожского городского поселения </a:t>
            </a: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2021-2022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годы </a:t>
            </a:r>
            <a:r>
              <a:rPr lang="ru-RU" sz="1400" b="1" dirty="0">
                <a:latin typeface="Times New Roman" pitchFamily="18" charset="0"/>
                <a:ea typeface="+mn-ea"/>
                <a:cs typeface="Times New Roman" pitchFamily="18" charset="0"/>
              </a:rPr>
              <a:t>(в млн. рублей)</a:t>
            </a:r>
            <a: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                                                         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640049165"/>
              </p:ext>
            </p:extLst>
          </p:nvPr>
        </p:nvGraphicFramePr>
        <p:xfrm>
          <a:off x="0" y="1916832"/>
          <a:ext cx="2029761" cy="115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989998"/>
              </p:ext>
            </p:extLst>
          </p:nvPr>
        </p:nvGraphicFramePr>
        <p:xfrm>
          <a:off x="1835696" y="2780928"/>
          <a:ext cx="669674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703876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>           </a:t>
            </a:r>
            <a:r>
              <a:rPr lang="ru-RU" sz="3600" dirty="0" smtClean="0">
                <a:latin typeface="Arial" charset="0"/>
              </a:rPr>
              <a:t>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  <a:endParaRPr lang="ru-RU" sz="3600" b="1" dirty="0">
              <a:solidFill>
                <a:srgbClr val="00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4122608"/>
              </p:ext>
            </p:extLst>
          </p:nvPr>
        </p:nvGraphicFramePr>
        <p:xfrm>
          <a:off x="2201729" y="3645024"/>
          <a:ext cx="4572000" cy="2311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31345" y="1124744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Объем муниципального долга бюджета Кондопожского городского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в млн. рублей)</a:t>
            </a:r>
          </a:p>
        </p:txBody>
      </p:sp>
    </p:spTree>
    <p:extLst>
      <p:ext uri="{BB962C8B-B14F-4D97-AF65-F5344CB8AC3E}">
        <p14:creationId xmlns:p14="http://schemas.microsoft.com/office/powerpoint/2010/main" val="2438416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>           </a:t>
            </a:r>
            <a:r>
              <a:rPr lang="ru-RU" sz="3600" dirty="0" smtClean="0">
                <a:latin typeface="Arial" charset="0"/>
              </a:rPr>
              <a:t>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  <a:endParaRPr lang="ru-RU" sz="3600" b="1" dirty="0">
              <a:solidFill>
                <a:srgbClr val="00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79512" y="1909936"/>
          <a:ext cx="856895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C0384D-76F6-46E3-BDC0-A9C39C4975C0}" type="slidenum">
              <a:rPr lang="ru-RU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5440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237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направления расходов  бюджета  Кондопожского городского поселения  за 2021-2022 годы (в млн. рублей)                                                                                                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Регина Полькина</dc:creator>
  <cp:lastModifiedBy>Регина Полькина</cp:lastModifiedBy>
  <cp:revision>33</cp:revision>
  <cp:lastPrinted>2023-05-19T05:42:39Z</cp:lastPrinted>
  <dcterms:created xsi:type="dcterms:W3CDTF">2023-05-10T06:45:11Z</dcterms:created>
  <dcterms:modified xsi:type="dcterms:W3CDTF">2023-05-22T07:54:10Z</dcterms:modified>
</cp:coreProperties>
</file>