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heme/themeOverride4.xml" ContentType="application/vnd.openxmlformats-officedocument.themeOverr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7" r:id="rId2"/>
    <p:sldId id="268" r:id="rId3"/>
    <p:sldId id="271" r:id="rId4"/>
    <p:sldId id="270" r:id="rId5"/>
    <p:sldId id="269" r:id="rId6"/>
    <p:sldId id="259" r:id="rId7"/>
    <p:sldId id="273" r:id="rId8"/>
    <p:sldId id="276" r:id="rId9"/>
    <p:sldId id="274" r:id="rId10"/>
    <p:sldId id="275" r:id="rId11"/>
    <p:sldId id="260" r:id="rId12"/>
    <p:sldId id="272" r:id="rId13"/>
    <p:sldId id="261" r:id="rId14"/>
    <p:sldId id="262" r:id="rId15"/>
    <p:sldId id="265" r:id="rId16"/>
    <p:sldId id="277" r:id="rId17"/>
    <p:sldId id="287" r:id="rId18"/>
    <p:sldId id="298" r:id="rId19"/>
    <p:sldId id="297" r:id="rId20"/>
    <p:sldId id="296" r:id="rId21"/>
    <p:sldId id="289" r:id="rId22"/>
    <p:sldId id="286" r:id="rId23"/>
    <p:sldId id="290" r:id="rId24"/>
    <p:sldId id="288" r:id="rId25"/>
    <p:sldId id="291" r:id="rId26"/>
    <p:sldId id="292" r:id="rId27"/>
    <p:sldId id="293" r:id="rId28"/>
    <p:sldId id="280" r:id="rId29"/>
    <p:sldId id="281" r:id="rId30"/>
    <p:sldId id="282" r:id="rId31"/>
    <p:sldId id="279" r:id="rId32"/>
    <p:sldId id="284" r:id="rId33"/>
    <p:sldId id="285" r:id="rId34"/>
    <p:sldId id="283" r:id="rId35"/>
    <p:sldId id="294" r:id="rId36"/>
    <p:sldId id="295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33CC"/>
    <a:srgbClr val="CC0000"/>
    <a:srgbClr val="FF0000"/>
    <a:srgbClr val="0099CC"/>
    <a:srgbClr val="008000"/>
    <a:srgbClr val="99CCFF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2" autoAdjust="0"/>
    <p:restoredTop sz="94660"/>
  </p:normalViewPr>
  <p:slideViewPr>
    <p:cSldViewPr>
      <p:cViewPr>
        <p:scale>
          <a:sx n="75" d="100"/>
          <a:sy n="75" d="100"/>
        </p:scale>
        <p:origin x="-1056" y="-6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mynet\Fin\&#1060;&#1080;&#1085;&#1072;&#1085;&#1089;&#1086;&#1074;&#1086;&#1077;%20&#1091;&#1087;&#1088;&#1072;&#1074;&#1083;&#1077;&#1085;&#1080;&#1077;\&#1054;&#1073;&#1097;&#1080;&#1077;\!!!&#1054;&#1058;&#1063;&#1045;&#1058;&#1067;%20&#1043;&#1051;&#1040;&#1042;%20%20&#1047;&#1040;%202018%20&#1043;&#1054;&#1044;\&#1075;&#1086;&#1088;&#1086;&#1076;\&#1090;&#1072;&#1073;&#1083;&#1080;&#1094;&#1099;%20&#1087;&#1086;%20&#1076;&#1086;&#1093;&#1086;&#1076;&#1072;&#1084;%20&#1082;%20&#1087;&#1088;&#1077;&#1079;&#1077;&#1085;&#1090;&#1072;&#1094;&#1080;&#1080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mynet\Fin\&#1060;&#1080;&#1085;&#1072;&#1085;&#1089;&#1086;&#1074;&#1086;&#1077;%20&#1091;&#1087;&#1088;&#1072;&#1074;&#1083;&#1077;&#1085;&#1080;&#1077;\&#1054;&#1073;&#1097;&#1080;&#1077;\!!!&#1054;&#1058;&#1063;&#1045;&#1058;&#1067;%20&#1043;&#1051;&#1040;&#1042;%20%20&#1047;&#1040;%202018%20&#1043;&#1054;&#1044;\&#1075;&#1086;&#1088;&#1086;&#1076;\&#1090;&#1072;&#1073;&#1083;&#1080;&#1094;&#1099;%20&#1087;&#1086;%20&#1076;&#1086;&#1093;&#1086;&#1076;&#1072;&#1084;%20&#1082;%20&#1087;&#1088;&#1077;&#1079;&#1077;&#1085;&#1090;&#1072;&#1094;&#1080;&#1080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mynet\Fin\&#1060;&#1080;&#1085;&#1072;&#1085;&#1089;&#1086;&#1074;&#1086;&#1077;%20&#1091;&#1087;&#1088;&#1072;&#1074;&#1083;&#1077;&#1085;&#1080;&#1077;\&#1054;&#1073;&#1097;&#1080;&#1077;\!!!&#1054;&#1058;&#1063;&#1045;&#1058;&#1067;%20&#1043;&#1051;&#1040;&#1042;%20%20&#1047;&#1040;%202018%20&#1043;&#1054;&#1044;\&#1075;&#1086;&#1088;&#1086;&#1076;\&#1090;&#1072;&#1073;&#1083;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Mynet\Fin\&#1060;&#1080;&#1085;&#1072;&#1085;&#1089;&#1086;&#1074;&#1086;&#1077;%20&#1091;&#1087;&#1088;&#1072;&#1074;&#1083;&#1077;&#1085;&#1080;&#1077;\&#1054;&#1073;&#1097;&#1080;&#1077;\!!!&#1054;&#1058;&#1063;&#1045;&#1058;&#1067;%20&#1043;&#1051;&#1040;&#1042;%20%20&#1047;&#1040;%202018%20&#1043;&#1054;&#1044;\&#1075;&#1086;&#1088;&#1086;&#1076;\&#1088;&#1072;&#1073;&#1086;&#1095;&#1072;&#1103;%20&#1087;&#1086;%20&#1087;&#1088;&#1077;&#1079;&#1077;&#1085;&#1090;&#1072;&#1094;&#1080;&#1080;\&#1090;&#1072;&#1073;&#1083;%202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/>
      <c:bar3DChart>
        <c:barDir val="bar"/>
        <c:grouping val="clustered"/>
        <c:ser>
          <c:idx val="0"/>
          <c:order val="0"/>
          <c:dLbls>
            <c:showVal val="1"/>
          </c:dLbls>
          <c:cat>
            <c:strRef>
              <c:f>Лист1!$A$10:$A$14</c:f>
              <c:strCache>
                <c:ptCount val="5"/>
                <c:pt idx="0">
                  <c:v>Аренда</c:v>
                </c:pt>
                <c:pt idx="1">
                  <c:v>дох. от ком затрат гос-ва</c:v>
                </c:pt>
                <c:pt idx="2">
                  <c:v>доходы от реал. им-ва</c:v>
                </c:pt>
                <c:pt idx="3">
                  <c:v>доходы от прод зем. участков</c:v>
                </c:pt>
                <c:pt idx="4">
                  <c:v>штрафы</c:v>
                </c:pt>
              </c:strCache>
            </c:strRef>
          </c:cat>
          <c:val>
            <c:numRef>
              <c:f>Лист1!$B$10:$B$14</c:f>
              <c:numCache>
                <c:formatCode>#,##0.00</c:formatCode>
                <c:ptCount val="5"/>
                <c:pt idx="0">
                  <c:v>8.261865929999999</c:v>
                </c:pt>
                <c:pt idx="1">
                  <c:v>8.1375730000000007E-2</c:v>
                </c:pt>
                <c:pt idx="2">
                  <c:v>2.1377917300000195</c:v>
                </c:pt>
                <c:pt idx="3">
                  <c:v>0.12772984000000001</c:v>
                </c:pt>
                <c:pt idx="4">
                  <c:v>5.356650000000027E-3</c:v>
                </c:pt>
              </c:numCache>
            </c:numRef>
          </c:val>
        </c:ser>
        <c:shape val="cylinder"/>
        <c:axId val="84341888"/>
        <c:axId val="84343424"/>
        <c:axId val="0"/>
      </c:bar3DChart>
      <c:catAx>
        <c:axId val="84341888"/>
        <c:scaling>
          <c:orientation val="minMax"/>
        </c:scaling>
        <c:axPos val="l"/>
        <c:tickLblPos val="nextTo"/>
        <c:crossAx val="84343424"/>
        <c:crosses val="autoZero"/>
        <c:auto val="1"/>
        <c:lblAlgn val="ctr"/>
        <c:lblOffset val="100"/>
      </c:catAx>
      <c:valAx>
        <c:axId val="84343424"/>
        <c:scaling>
          <c:orientation val="minMax"/>
        </c:scaling>
        <c:axPos val="b"/>
        <c:numFmt formatCode="#,##0.00" sourceLinked="1"/>
        <c:tickLblPos val="nextTo"/>
        <c:crossAx val="84341888"/>
        <c:crosses val="autoZero"/>
        <c:crossBetween val="between"/>
      </c:valAx>
    </c:plotArea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6.84786200779951E-2"/>
          <c:y val="0.17962417427903132"/>
          <c:w val="0.84211758957102656"/>
          <c:h val="0.82037582572096857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19368612118505935"/>
                  <c:y val="-0.28510707099460625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dLblPos val="bestFit"/>
              <c:showVal val="1"/>
              <c:showCatName val="1"/>
              <c:showPercent val="1"/>
            </c:dLbl>
            <c:dLbl>
              <c:idx val="1"/>
              <c:layout>
                <c:manualLayout>
                  <c:x val="-4.9837741663355674E-2"/>
                  <c:y val="-7.2659339610911131E-2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dLblPos val="bestFit"/>
              <c:showVal val="1"/>
              <c:showCatName val="1"/>
              <c:showPercent val="1"/>
            </c:dLbl>
            <c:dLbl>
              <c:idx val="2"/>
              <c:layout>
                <c:manualLayout>
                  <c:x val="3.868367262394605E-2"/>
                  <c:y val="-7.1261664884952364E-2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dLblPos val="bestFit"/>
              <c:showVal val="1"/>
              <c:showCatName val="1"/>
              <c:showPercent val="1"/>
            </c:dLbl>
            <c:dLbl>
              <c:idx val="3"/>
              <c:layout>
                <c:manualLayout>
                  <c:x val="0.27310713122270786"/>
                  <c:y val="-7.2389540880763825E-2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dLblPos val="bestFit"/>
              <c:showVal val="1"/>
              <c:showCatName val="1"/>
              <c:showPercent val="1"/>
            </c:dLbl>
            <c:dLbl>
              <c:idx val="4"/>
              <c:layout>
                <c:manualLayout>
                  <c:x val="0.15135883948116619"/>
                  <c:y val="3.3398345703670516E-3"/>
                </c:manualLayout>
              </c:layout>
              <c:dLblPos val="bestFit"/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bestFit"/>
            <c:showVal val="1"/>
            <c:showCatName val="1"/>
            <c:showPercent val="1"/>
            <c:showLeaderLines val="1"/>
          </c:dLbls>
          <c:cat>
            <c:strRef>
              <c:f>Лист1!$G$3:$G$6</c:f>
              <c:strCache>
                <c:ptCount val="4"/>
                <c:pt idx="0">
                  <c:v>Субсидии</c:v>
                </c:pt>
                <c:pt idx="1">
                  <c:v>Иные межбюджетные трансферты</c:v>
                </c:pt>
                <c:pt idx="2">
                  <c:v>прочие безвозмездные поступления</c:v>
                </c:pt>
                <c:pt idx="3">
                  <c:v>возврат остатков</c:v>
                </c:pt>
              </c:strCache>
            </c:strRef>
          </c:cat>
          <c:val>
            <c:numRef>
              <c:f>Лист1!$H$3:$H$6</c:f>
              <c:numCache>
                <c:formatCode>#,##0.00</c:formatCode>
                <c:ptCount val="4"/>
                <c:pt idx="0">
                  <c:v>32.531025750000005</c:v>
                </c:pt>
                <c:pt idx="1">
                  <c:v>3.0190746799999997</c:v>
                </c:pt>
                <c:pt idx="2">
                  <c:v>0.20193700000000109</c:v>
                </c:pt>
                <c:pt idx="3">
                  <c:v>-0.30258572000000183</c:v>
                </c:pt>
              </c:numCache>
            </c:numRef>
          </c:val>
        </c:ser>
      </c:pie3DChart>
    </c:plotArea>
    <c:plotVisOnly val="1"/>
    <c:dispBlanksAs val="zero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.1878401212780727"/>
          <c:y val="0.17966591992061762"/>
          <c:w val="0.67324677599924798"/>
          <c:h val="0.66427855048069784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2.7148336794487221E-2"/>
                  <c:y val="-1.923892018086272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Общегосударственные вопросы; </a:t>
                    </a:r>
                    <a:r>
                      <a:rPr lang="ru-RU" dirty="0" smtClean="0"/>
                      <a:t>28,54; </a:t>
                    </a:r>
                    <a:r>
                      <a:rPr lang="ru-RU" dirty="0"/>
                      <a:t>21%</a:t>
                    </a:r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1"/>
              <c:layout>
                <c:manualLayout>
                  <c:x val="-0.2207152671545517"/>
                  <c:y val="-0.21531093196646525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Национальная экономика; </a:t>
                    </a:r>
                    <a:r>
                      <a:rPr lang="ru-RU" dirty="0" smtClean="0"/>
                      <a:t>46, 76; </a:t>
                    </a:r>
                    <a:r>
                      <a:rPr lang="ru-RU" dirty="0"/>
                      <a:t>34%</a:t>
                    </a:r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2"/>
              <c:layout>
                <c:manualLayout>
                  <c:x val="0.2264512157718469"/>
                  <c:y val="-0.1540055290660247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Жилищно-коммунальное </a:t>
                    </a:r>
                    <a:r>
                      <a:rPr lang="ru-RU" dirty="0"/>
                      <a:t>хозяйство; </a:t>
                    </a:r>
                    <a:r>
                      <a:rPr lang="ru-RU" dirty="0" smtClean="0"/>
                      <a:t>35, 71; </a:t>
                    </a:r>
                    <a:r>
                      <a:rPr lang="ru-RU" dirty="0"/>
                      <a:t>26%</a:t>
                    </a:r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3"/>
              <c:layout>
                <c:manualLayout>
                  <c:x val="-5.3123608298033392E-2"/>
                  <c:y val="-4.816245683508573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Культура</a:t>
                    </a:r>
                    <a:r>
                      <a:rPr lang="ru-RU" dirty="0"/>
                      <a:t>, кинематография; </a:t>
                    </a:r>
                    <a:r>
                      <a:rPr lang="ru-RU" dirty="0" smtClean="0"/>
                      <a:t>         </a:t>
                    </a:r>
                  </a:p>
                  <a:p>
                    <a:r>
                      <a:rPr lang="ru-RU" dirty="0" smtClean="0"/>
                      <a:t>11, 81; </a:t>
                    </a:r>
                    <a:r>
                      <a:rPr lang="ru-RU" dirty="0"/>
                      <a:t>9%</a:t>
                    </a:r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4"/>
              <c:layout>
                <c:manualLayout>
                  <c:x val="8.2901045183014568E-2"/>
                  <c:y val="-0.10509905292106109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Социальная политика; </a:t>
                    </a:r>
                    <a:r>
                      <a:rPr lang="ru-RU" dirty="0" smtClean="0"/>
                      <a:t>0,82; </a:t>
                    </a:r>
                    <a:r>
                      <a:rPr lang="ru-RU" dirty="0"/>
                      <a:t>1%</a:t>
                    </a:r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5"/>
              <c:layout>
                <c:manualLayout>
                  <c:x val="0.22423980431424048"/>
                  <c:y val="-8.121357900872495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Физическая культура и спорт; </a:t>
                    </a:r>
                    <a:r>
                      <a:rPr lang="ru-RU" dirty="0" smtClean="0"/>
                      <a:t>12, 88; </a:t>
                    </a:r>
                    <a:r>
                      <a:rPr lang="ru-RU" dirty="0"/>
                      <a:t>9%</a:t>
                    </a:r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6"/>
              <c:layout>
                <c:manualLayout>
                  <c:x val="0.34385162435608418"/>
                  <c:y val="-0.100859367607416"/>
                </c:manualLayout>
              </c:layout>
              <c:dLblPos val="bestFit"/>
              <c:showVal val="1"/>
              <c:showCatName val="1"/>
              <c:showPercent val="1"/>
            </c:dLbl>
            <c:dLbl>
              <c:idx val="7"/>
              <c:layout>
                <c:manualLayout>
                  <c:x val="8.0295647691341496E-2"/>
                  <c:y val="-0.20233321159806192"/>
                </c:manualLayout>
              </c:layout>
              <c:dLblPos val="bestFit"/>
              <c:showVal val="1"/>
              <c:showCatName val="1"/>
              <c:showPercent val="1"/>
            </c:dLbl>
            <c:dLbl>
              <c:idx val="8"/>
              <c:layout>
                <c:manualLayout>
                  <c:x val="0.23090164559305609"/>
                  <c:y val="-0.17348508013022515"/>
                </c:manualLayout>
              </c:layout>
              <c:dLblPos val="bestFit"/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dLblPos val="bestFit"/>
            <c:showVal val="1"/>
            <c:showCatName val="1"/>
            <c:showPercent val="1"/>
          </c:dLbls>
          <c:cat>
            <c:strRef>
              <c:f>Лист1!$G$3:$G$8</c:f>
              <c:strCache>
                <c:ptCount val="6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Культура, кинематография</c:v>
                </c:pt>
                <c:pt idx="4">
                  <c:v>Социальная политика</c:v>
                </c:pt>
                <c:pt idx="5">
                  <c:v>Физическая культура и спорт</c:v>
                </c:pt>
              </c:strCache>
            </c:strRef>
          </c:cat>
          <c:val>
            <c:numRef>
              <c:f>Лист1!$H$3:$H$8</c:f>
              <c:numCache>
                <c:formatCode>#,##0.00</c:formatCode>
                <c:ptCount val="6"/>
                <c:pt idx="0">
                  <c:v>28537.725030000001</c:v>
                </c:pt>
                <c:pt idx="1">
                  <c:v>46761.573540000005</c:v>
                </c:pt>
                <c:pt idx="2">
                  <c:v>35711.442750000002</c:v>
                </c:pt>
                <c:pt idx="3">
                  <c:v>11805.692429999999</c:v>
                </c:pt>
                <c:pt idx="4">
                  <c:v>824.39491999999996</c:v>
                </c:pt>
                <c:pt idx="5">
                  <c:v>12880.260050000004</c:v>
                </c:pt>
              </c:numCache>
            </c:numRef>
          </c:val>
        </c:ser>
        <c:ser>
          <c:idx val="1"/>
          <c:order val="1"/>
          <c:cat>
            <c:strRef>
              <c:f>Лист1!$G$3:$G$8</c:f>
              <c:strCache>
                <c:ptCount val="6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Культура, кинематография</c:v>
                </c:pt>
                <c:pt idx="4">
                  <c:v>Социальная политика</c:v>
                </c:pt>
                <c:pt idx="5">
                  <c:v>Физическая культура и спорт</c:v>
                </c:pt>
              </c:strCache>
            </c:strRef>
          </c:cat>
          <c:val>
            <c:numRef>
              <c:f>Лист1!$I$3:$I$8</c:f>
              <c:numCache>
                <c:formatCode>General</c:formatCode>
                <c:ptCount val="6"/>
                <c:pt idx="0">
                  <c:v>20.82</c:v>
                </c:pt>
                <c:pt idx="1">
                  <c:v>34.120000000000012</c:v>
                </c:pt>
                <c:pt idx="2">
                  <c:v>26.06</c:v>
                </c:pt>
                <c:pt idx="3">
                  <c:v>8.61</c:v>
                </c:pt>
                <c:pt idx="4">
                  <c:v>0.60000000000000064</c:v>
                </c:pt>
                <c:pt idx="5">
                  <c:v>9.4</c:v>
                </c:pt>
              </c:numCache>
            </c:numRef>
          </c:val>
        </c:ser>
      </c:pie3DChart>
    </c:plotArea>
    <c:plotVisOnly val="1"/>
    <c:dispBlanksAs val="zero"/>
  </c:chart>
  <c:externalData r:id="rId2"/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75"/>
      <c:perspective val="30"/>
    </c:view3D>
    <c:plotArea>
      <c:layout>
        <c:manualLayout>
          <c:layoutTarget val="inner"/>
          <c:xMode val="edge"/>
          <c:yMode val="edge"/>
          <c:x val="4.6335827660368638E-2"/>
          <c:y val="6.0691296870670902E-2"/>
          <c:w val="0.55238928091099226"/>
          <c:h val="0.82289851423990101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0.34460769153291532"/>
                  <c:y val="1.3182123114102433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Заработная </a:t>
                    </a:r>
                    <a:r>
                      <a:rPr lang="ru-RU" sz="1400" dirty="0"/>
                      <a:t>плата и начисления на оплату </a:t>
                    </a:r>
                    <a:r>
                      <a:rPr lang="ru-RU" sz="1400" dirty="0" smtClean="0"/>
                      <a:t>труда персоналу ОМС; 19,50 </a:t>
                    </a:r>
                    <a:r>
                      <a:rPr lang="ru-RU" sz="1400" dirty="0" err="1" smtClean="0"/>
                      <a:t>млн.руб</a:t>
                    </a:r>
                    <a:r>
                      <a:rPr lang="ru-RU" sz="1400" dirty="0" smtClean="0"/>
                      <a:t>.; </a:t>
                    </a:r>
                    <a:r>
                      <a:rPr lang="ru-RU" sz="1400" dirty="0"/>
                      <a:t>14%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1"/>
              <c:layout>
                <c:manualLayout>
                  <c:x val="-0.19695158872635279"/>
                  <c:y val="3.9323777823261331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Субсидии </a:t>
                    </a:r>
                    <a:r>
                      <a:rPr lang="ru-RU" sz="1400" dirty="0"/>
                      <a:t>автономному учреждению МАУ "ЦКД"; </a:t>
                    </a:r>
                    <a:r>
                      <a:rPr lang="ru-RU" sz="1400" dirty="0" smtClean="0"/>
                      <a:t>24,33</a:t>
                    </a:r>
                    <a:r>
                      <a:rPr lang="ru-RU" sz="1400" baseline="0" dirty="0" smtClean="0"/>
                      <a:t> </a:t>
                    </a:r>
                    <a:r>
                      <a:rPr lang="ru-RU" sz="1400" baseline="0" dirty="0" err="1" smtClean="0"/>
                      <a:t>млн.руб</a:t>
                    </a:r>
                    <a:r>
                      <a:rPr lang="ru-RU" sz="1400" baseline="0" dirty="0" smtClean="0"/>
                      <a:t>.</a:t>
                    </a:r>
                    <a:r>
                      <a:rPr lang="ru-RU" sz="1400" dirty="0" smtClean="0"/>
                      <a:t>; </a:t>
                    </a:r>
                    <a:r>
                      <a:rPr lang="ru-RU" sz="1400" dirty="0"/>
                      <a:t>18%</a:t>
                    </a:r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2"/>
              <c:layout>
                <c:manualLayout>
                  <c:x val="5.1145079776991745E-2"/>
                  <c:y val="-0.41488670363133667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Бюджетные </a:t>
                    </a:r>
                    <a:r>
                      <a:rPr lang="ru-RU" sz="1400" dirty="0"/>
                      <a:t>инвестиции в объекты капитального строительства ; </a:t>
                    </a:r>
                    <a:r>
                      <a:rPr lang="ru-RU" sz="1400" dirty="0" smtClean="0"/>
                      <a:t>          3,25 </a:t>
                    </a:r>
                    <a:r>
                      <a:rPr lang="ru-RU" sz="1400" dirty="0" err="1" smtClean="0"/>
                      <a:t>млн.руб</a:t>
                    </a:r>
                    <a:r>
                      <a:rPr lang="ru-RU" sz="1400" dirty="0" smtClean="0"/>
                      <a:t>.; </a:t>
                    </a:r>
                    <a:r>
                      <a:rPr lang="ru-RU" sz="1400" dirty="0"/>
                      <a:t>2%</a:t>
                    </a:r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3"/>
              <c:layout>
                <c:manualLayout>
                  <c:x val="0.27409419195061202"/>
                  <c:y val="2.6002308798861919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Социальное обеспечение и иные выплаты населению; </a:t>
                    </a:r>
                    <a:r>
                      <a:rPr lang="ru-RU" sz="1400" dirty="0" smtClean="0"/>
                      <a:t>1,22 </a:t>
                    </a:r>
                    <a:r>
                      <a:rPr lang="ru-RU" sz="1400" dirty="0" err="1" smtClean="0"/>
                      <a:t>млн.руб</a:t>
                    </a:r>
                    <a:r>
                      <a:rPr lang="ru-RU" sz="1400" dirty="0" smtClean="0"/>
                      <a:t>.; </a:t>
                    </a:r>
                    <a:r>
                      <a:rPr lang="ru-RU" sz="1400" dirty="0"/>
                      <a:t>1%</a:t>
                    </a:r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4"/>
              <c:layout>
                <c:manualLayout>
                  <c:x val="0.13807587257010481"/>
                  <c:y val="0.1346571918686413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/>
                      <a:t>Уплата налогов, сборов и иных платежей; </a:t>
                    </a:r>
                    <a:r>
                      <a:rPr lang="ru-RU" sz="1400" dirty="0" smtClean="0"/>
                      <a:t>                1,33 </a:t>
                    </a:r>
                    <a:r>
                      <a:rPr lang="ru-RU" sz="1400" dirty="0" err="1" smtClean="0"/>
                      <a:t>млн.руб</a:t>
                    </a:r>
                    <a:r>
                      <a:rPr lang="ru-RU" sz="1400" dirty="0" smtClean="0"/>
                      <a:t>.; </a:t>
                    </a:r>
                    <a:r>
                      <a:rPr lang="ru-RU" sz="1400" dirty="0"/>
                      <a:t>1%</a:t>
                    </a:r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5"/>
              <c:layout>
                <c:manualLayout>
                  <c:x val="-5.1925727117067506E-2"/>
                  <c:y val="9.707090343724796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Специальные расходы </a:t>
                    </a:r>
                    <a:r>
                      <a:rPr lang="ru-RU" sz="1400" dirty="0"/>
                      <a:t>на обеспечение проведения выборов ; </a:t>
                    </a:r>
                    <a:r>
                      <a:rPr lang="ru-RU" sz="1400" dirty="0" smtClean="0"/>
                      <a:t>0,96 </a:t>
                    </a:r>
                    <a:r>
                      <a:rPr lang="ru-RU" sz="1400" dirty="0" err="1" smtClean="0"/>
                      <a:t>млн.руб</a:t>
                    </a:r>
                    <a:r>
                      <a:rPr lang="ru-RU" sz="1400" dirty="0" smtClean="0"/>
                      <a:t>; </a:t>
                    </a:r>
                    <a:r>
                      <a:rPr lang="ru-RU" sz="1400" dirty="0"/>
                      <a:t>1%</a:t>
                    </a:r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6"/>
              <c:layout>
                <c:manualLayout>
                  <c:x val="9.8870337545196238E-2"/>
                  <c:y val="-0.17337653418489971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Расходы на дорожное хозяйство и вопросы ЖКХ)</a:t>
                    </a:r>
                    <a:r>
                      <a:rPr lang="ru-RU" sz="1400" dirty="0" smtClean="0"/>
                      <a:t>; 79,23 </a:t>
                    </a:r>
                    <a:r>
                      <a:rPr lang="ru-RU" sz="1400" dirty="0" err="1" smtClean="0"/>
                      <a:t>млн.руб</a:t>
                    </a:r>
                    <a:r>
                      <a:rPr lang="ru-RU" sz="1400" dirty="0" smtClean="0"/>
                      <a:t>.; 58%</a:t>
                    </a:r>
                    <a:endParaRPr lang="ru-RU" sz="1400" dirty="0"/>
                  </a:p>
                </c:rich>
              </c:tx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  <c:showCatName val="1"/>
            <c:showPercent val="1"/>
            <c:showLeaderLines val="1"/>
          </c:dLbls>
          <c:cat>
            <c:strRef>
              <c:f>'[Диаграмма в Microsoft Office PowerPoint]Лист1'!$A$5:$A$11</c:f>
              <c:strCache>
                <c:ptCount val="7"/>
                <c:pt idx="0">
                  <c:v>Заработная плата и начисления на оплату труда</c:v>
                </c:pt>
                <c:pt idx="1">
                  <c:v>Субсидии автономному учреждению МАУ "ЦКД"</c:v>
                </c:pt>
                <c:pt idx="2">
                  <c:v>Бюджетные инвестиции в объекты капитального строительства </c:v>
                </c:pt>
                <c:pt idx="3">
                  <c:v>Социальное обеспечение и иные выплаты населению</c:v>
                </c:pt>
                <c:pt idx="4">
                  <c:v>Уплата налогов, сборов и иных платежей</c:v>
                </c:pt>
                <c:pt idx="5">
                  <c:v>Специальные расходв на обеспечение проведения выборов </c:v>
                </c:pt>
                <c:pt idx="6">
                  <c:v>Прочие расходы</c:v>
                </c:pt>
              </c:strCache>
            </c:strRef>
          </c:cat>
          <c:val>
            <c:numRef>
              <c:f>'[Диаграмма в Microsoft Office PowerPoint]Лист1'!$B$5:$B$11</c:f>
              <c:numCache>
                <c:formatCode>#,##0.00</c:formatCode>
                <c:ptCount val="7"/>
                <c:pt idx="0">
                  <c:v>19497.861949999944</c:v>
                </c:pt>
                <c:pt idx="1">
                  <c:v>24335.065790000055</c:v>
                </c:pt>
                <c:pt idx="2">
                  <c:v>3246.9868899999883</c:v>
                </c:pt>
                <c:pt idx="3">
                  <c:v>1224.3924999999958</c:v>
                </c:pt>
                <c:pt idx="4">
                  <c:v>1325.7875700000011</c:v>
                </c:pt>
                <c:pt idx="5">
                  <c:v>960.73538000000053</c:v>
                </c:pt>
                <c:pt idx="6">
                  <c:v>86464.714209999918</c:v>
                </c:pt>
              </c:numCache>
            </c:numRef>
          </c:val>
        </c:ser>
        <c:ser>
          <c:idx val="1"/>
          <c:order val="1"/>
          <c:cat>
            <c:strRef>
              <c:f>'[Диаграмма в Microsoft Office PowerPoint]Лист1'!$A$5:$A$11</c:f>
              <c:strCache>
                <c:ptCount val="7"/>
                <c:pt idx="0">
                  <c:v>Заработная плата и начисления на оплату труда</c:v>
                </c:pt>
                <c:pt idx="1">
                  <c:v>Субсидии автономному учреждению МАУ "ЦКД"</c:v>
                </c:pt>
                <c:pt idx="2">
                  <c:v>Бюджетные инвестиции в объекты капитального строительства </c:v>
                </c:pt>
                <c:pt idx="3">
                  <c:v>Социальное обеспечение и иные выплаты населению</c:v>
                </c:pt>
                <c:pt idx="4">
                  <c:v>Уплата налогов, сборов и иных платежей</c:v>
                </c:pt>
                <c:pt idx="5">
                  <c:v>Специальные расходв на обеспечение проведения выборов </c:v>
                </c:pt>
                <c:pt idx="6">
                  <c:v>Прочие расходы</c:v>
                </c:pt>
              </c:strCache>
            </c:strRef>
          </c:cat>
          <c:val>
            <c:numRef>
              <c:f>'[Диаграмма в Microsoft Office PowerPoint]Лист1'!$C$5:$C$11</c:f>
              <c:numCache>
                <c:formatCode>0.00%</c:formatCode>
                <c:ptCount val="7"/>
                <c:pt idx="0">
                  <c:v>0.1422624823461647</c:v>
                </c:pt>
                <c:pt idx="1">
                  <c:v>0.17755623033030152</c:v>
                </c:pt>
                <c:pt idx="2">
                  <c:v>2.3691029113930628E-2</c:v>
                </c:pt>
                <c:pt idx="3">
                  <c:v>8.9335495790617558E-3</c:v>
                </c:pt>
                <c:pt idx="4">
                  <c:v>9.6733596358183748E-3</c:v>
                </c:pt>
                <c:pt idx="5">
                  <c:v>7.0098249945084517E-3</c:v>
                </c:pt>
                <c:pt idx="6">
                  <c:v>0.64087352400021613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4.8448378325480576E-4"/>
          <c:y val="0.19901110052414622"/>
          <c:w val="0.74364775263777028"/>
          <c:h val="0.73154767869147774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19699249594119136"/>
                  <c:y val="-0.1108858993210382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Уличное </a:t>
                    </a:r>
                    <a:r>
                      <a:rPr lang="ru-RU" dirty="0"/>
                      <a:t>осещение; </a:t>
                    </a:r>
                    <a:r>
                      <a:rPr lang="ru-RU" dirty="0" smtClean="0"/>
                      <a:t>16,35 </a:t>
                    </a:r>
                    <a:r>
                      <a:rPr lang="ru-RU" dirty="0" err="1" smtClean="0"/>
                      <a:t>млн.руб</a:t>
                    </a:r>
                    <a:r>
                      <a:rPr lang="ru-RU" dirty="0" smtClean="0"/>
                      <a:t>.; </a:t>
                    </a:r>
                    <a:r>
                      <a:rPr lang="ru-RU" dirty="0"/>
                      <a:t>20%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1"/>
              <c:layout>
                <c:manualLayout>
                  <c:x val="-9.8126904660691766E-2"/>
                  <c:y val="-0.23561787087829542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/>
                      <a:t>Озеление</a:t>
                    </a:r>
                    <a:r>
                      <a:rPr lang="ru-RU" dirty="0"/>
                      <a:t>; </a:t>
                    </a:r>
                    <a:r>
                      <a:rPr lang="ru-RU" dirty="0" smtClean="0"/>
                      <a:t>0,92 </a:t>
                    </a:r>
                    <a:r>
                      <a:rPr lang="ru-RU" dirty="0" err="1" smtClean="0"/>
                      <a:t>млн.руб</a:t>
                    </a:r>
                    <a:r>
                      <a:rPr lang="ru-RU" dirty="0" smtClean="0"/>
                      <a:t>.; </a:t>
                    </a:r>
                    <a:r>
                      <a:rPr lang="ru-RU" dirty="0"/>
                      <a:t>1%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2"/>
              <c:layout>
                <c:manualLayout>
                  <c:x val="5.5584105409419271E-2"/>
                  <c:y val="-0.1248583968095782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Прочие мероприятия по благоустройству; </a:t>
                    </a:r>
                    <a:r>
                      <a:rPr lang="ru-RU" dirty="0" smtClean="0"/>
                      <a:t>2,72 </a:t>
                    </a:r>
                    <a:r>
                      <a:rPr lang="ru-RU" dirty="0" err="1" smtClean="0"/>
                      <a:t>млн.руб</a:t>
                    </a:r>
                    <a:r>
                      <a:rPr lang="ru-RU" dirty="0" smtClean="0"/>
                      <a:t>.; </a:t>
                    </a:r>
                    <a:r>
                      <a:rPr lang="ru-RU" dirty="0"/>
                      <a:t>3%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3"/>
              <c:layout>
                <c:manualLayout>
                  <c:x val="7.033710462995317E-2"/>
                  <c:y val="-8.7394264455913986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Формирование современной городской среды; </a:t>
                    </a:r>
                    <a:r>
                      <a:rPr lang="ru-RU" dirty="0" smtClean="0"/>
                      <a:t>2,15 </a:t>
                    </a:r>
                    <a:r>
                      <a:rPr lang="ru-RU" dirty="0" err="1" smtClean="0"/>
                      <a:t>млн.руб</a:t>
                    </a:r>
                    <a:r>
                      <a:rPr lang="ru-RU" dirty="0" smtClean="0"/>
                      <a:t>.; </a:t>
                    </a:r>
                    <a:r>
                      <a:rPr lang="ru-RU" dirty="0"/>
                      <a:t>3%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4"/>
              <c:layout>
                <c:manualLayout>
                  <c:x val="6.9771841140058771E-2"/>
                  <c:y val="4.447389123669997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Капитальный </a:t>
                    </a:r>
                    <a:r>
                      <a:rPr lang="ru-RU" dirty="0"/>
                      <a:t>ремонт муниципального жилищного фонда; </a:t>
                    </a:r>
                    <a:r>
                      <a:rPr lang="ru-RU" dirty="0" smtClean="0"/>
                      <a:t>6,12 </a:t>
                    </a:r>
                    <a:r>
                      <a:rPr lang="ru-RU" dirty="0" err="1" smtClean="0"/>
                      <a:t>млн.руб</a:t>
                    </a:r>
                    <a:r>
                      <a:rPr lang="ru-RU" dirty="0" smtClean="0"/>
                      <a:t>.; </a:t>
                    </a:r>
                    <a:r>
                      <a:rPr lang="ru-RU" dirty="0"/>
                      <a:t>8%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5"/>
              <c:layout>
                <c:manualLayout>
                  <c:x val="-4.025769496955655E-2"/>
                  <c:y val="0.11608619530582458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Мероприятия в области жилищного хозяйства; </a:t>
                    </a:r>
                    <a:r>
                      <a:rPr lang="ru-RU" dirty="0" smtClean="0"/>
                      <a:t>2,93 </a:t>
                    </a:r>
                    <a:r>
                      <a:rPr lang="ru-RU" dirty="0" err="1" smtClean="0"/>
                      <a:t>млн.руб</a:t>
                    </a:r>
                    <a:r>
                      <a:rPr lang="ru-RU" dirty="0" smtClean="0"/>
                      <a:t>.; </a:t>
                    </a:r>
                    <a:r>
                      <a:rPr lang="ru-RU" dirty="0"/>
                      <a:t>4%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6"/>
              <c:layout>
                <c:manualLayout>
                  <c:x val="0.15848321074305521"/>
                  <c:y val="-0.18692750681826911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Дорожное хозяйство (ремонт и </a:t>
                    </a:r>
                    <a:r>
                      <a:rPr lang="ru-RU" sz="1600" dirty="0" smtClean="0"/>
                      <a:t>содержание </a:t>
                    </a:r>
                    <a:r>
                      <a:rPr lang="ru-RU" sz="1600" dirty="0"/>
                      <a:t>дорог общего пользования); 44,98; 57%</a:t>
                    </a:r>
                    <a:endParaRPr lang="ru-RU" dirty="0"/>
                  </a:p>
                </c:rich>
              </c:tx>
              <c:showVal val="1"/>
              <c:showCatName val="1"/>
              <c:showPercent val="1"/>
            </c:dLbl>
            <c:dLbl>
              <c:idx val="7"/>
              <c:layout>
                <c:manualLayout>
                  <c:x val="-9.4010745792376768E-2"/>
                  <c:y val="-1.751124536111774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Другие </a:t>
                    </a:r>
                    <a:r>
                      <a:rPr lang="ru-RU" dirty="0"/>
                      <a:t>расходы; </a:t>
                    </a:r>
                    <a:r>
                      <a:rPr lang="ru-RU" dirty="0" smtClean="0"/>
                      <a:t>3,06 </a:t>
                    </a:r>
                    <a:r>
                      <a:rPr lang="ru-RU" dirty="0" err="1" smtClean="0"/>
                      <a:t>млн.руб</a:t>
                    </a:r>
                    <a:r>
                      <a:rPr lang="ru-RU" dirty="0" smtClean="0"/>
                      <a:t>.; </a:t>
                    </a:r>
                    <a:r>
                      <a:rPr lang="ru-RU" dirty="0"/>
                      <a:t>4%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8"/>
              <c:layout>
                <c:manualLayout>
                  <c:x val="2.8574323292693483E-2"/>
                  <c:y val="-9.7647811139876264E-2"/>
                </c:manualLayout>
              </c:layout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  <c:showCatName val="1"/>
            <c:showPercent val="1"/>
            <c:showLeaderLines val="1"/>
          </c:dLbls>
          <c:cat>
            <c:strRef>
              <c:f>Лист1!$G$4:$G$11</c:f>
              <c:strCache>
                <c:ptCount val="8"/>
                <c:pt idx="0">
                  <c:v>Уличное осещение</c:v>
                </c:pt>
                <c:pt idx="1">
                  <c:v>Озеление</c:v>
                </c:pt>
                <c:pt idx="2">
                  <c:v>Прочие мероприятия по благоустройству</c:v>
                </c:pt>
                <c:pt idx="3">
                  <c:v>Формирование современной городской среды</c:v>
                </c:pt>
                <c:pt idx="4">
                  <c:v>Капитальный ремонт муниципального жилищного фонда</c:v>
                </c:pt>
                <c:pt idx="5">
                  <c:v>Мероприятия в области жилищного хозяйства</c:v>
                </c:pt>
                <c:pt idx="6">
                  <c:v>Дорожное хозяйство (ремонт и содеожание дорог общего пользования)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Лист1!$H$4:$H$11</c:f>
              <c:numCache>
                <c:formatCode>#,##0.00</c:formatCode>
                <c:ptCount val="8"/>
                <c:pt idx="0">
                  <c:v>16.350000000000001</c:v>
                </c:pt>
                <c:pt idx="1">
                  <c:v>0.92</c:v>
                </c:pt>
                <c:pt idx="2">
                  <c:v>2.72</c:v>
                </c:pt>
                <c:pt idx="3">
                  <c:v>2.15</c:v>
                </c:pt>
                <c:pt idx="4">
                  <c:v>6.1199999999999966</c:v>
                </c:pt>
                <c:pt idx="5">
                  <c:v>2.9299999999999997</c:v>
                </c:pt>
                <c:pt idx="6">
                  <c:v>44.98</c:v>
                </c:pt>
                <c:pt idx="7" formatCode="General">
                  <c:v>3.06</c:v>
                </c:pt>
              </c:numCache>
            </c:numRef>
          </c:val>
        </c:ser>
        <c:ser>
          <c:idx val="1"/>
          <c:order val="1"/>
          <c:cat>
            <c:strRef>
              <c:f>Лист1!$G$4:$G$11</c:f>
              <c:strCache>
                <c:ptCount val="8"/>
                <c:pt idx="0">
                  <c:v>Уличное осещение</c:v>
                </c:pt>
                <c:pt idx="1">
                  <c:v>Озеление</c:v>
                </c:pt>
                <c:pt idx="2">
                  <c:v>Прочие мероприятия по благоустройству</c:v>
                </c:pt>
                <c:pt idx="3">
                  <c:v>Формирование современной городской среды</c:v>
                </c:pt>
                <c:pt idx="4">
                  <c:v>Капитальный ремонт муниципального жилищного фонда</c:v>
                </c:pt>
                <c:pt idx="5">
                  <c:v>Мероприятия в области жилищного хозяйства</c:v>
                </c:pt>
                <c:pt idx="6">
                  <c:v>Дорожное хозяйство (ремонт и содеожание дорог общего пользования)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Лист1!$I$4:$I$11</c:f>
              <c:numCache>
                <c:formatCode>0.00%</c:formatCode>
                <c:ptCount val="8"/>
                <c:pt idx="0">
                  <c:v>0.20636122680802726</c:v>
                </c:pt>
                <c:pt idx="1">
                  <c:v>1.1611763221002163E-2</c:v>
                </c:pt>
                <c:pt idx="2">
                  <c:v>3.4330430392528075E-2</c:v>
                </c:pt>
                <c:pt idx="3">
                  <c:v>2.7136185788211614E-2</c:v>
                </c:pt>
                <c:pt idx="4">
                  <c:v>7.7243468383188185E-2</c:v>
                </c:pt>
                <c:pt idx="5">
                  <c:v>3.6980941562539525E-2</c:v>
                </c:pt>
                <c:pt idx="6">
                  <c:v>0.56771424965290918</c:v>
                </c:pt>
                <c:pt idx="7">
                  <c:v>3.8621734191594093E-2</c:v>
                </c:pt>
              </c:numCache>
            </c:numRef>
          </c:val>
        </c:ser>
      </c:pie3DChart>
    </c:plotArea>
    <c:plotVisOnly val="1"/>
    <c:dispBlanksAs val="zero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56703D-20A7-4257-8D44-F19EC5835729}" type="doc">
      <dgm:prSet loTypeId="urn:microsoft.com/office/officeart/2005/8/layout/hierarchy1" loCatId="hierarchy" qsTypeId="urn:microsoft.com/office/officeart/2005/8/quickstyle/simple1#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44623DF0-396F-4C86-9FDC-E69EBA80BF0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effectLst/>
            </a:rPr>
            <a:t>Библиотечное обслуживание:</a:t>
          </a:r>
          <a:br>
            <a:rPr lang="ru-RU" sz="1400" b="1" dirty="0" smtClean="0">
              <a:effectLst/>
            </a:rPr>
          </a:br>
          <a:r>
            <a:rPr lang="ru-RU" sz="1400" b="1" dirty="0" smtClean="0">
              <a:effectLst/>
            </a:rPr>
            <a:t>Городская поселенческая библиотека</a:t>
          </a:r>
          <a:endParaRPr lang="ru-RU" sz="1400" b="1" dirty="0">
            <a:effectLst/>
          </a:endParaRPr>
        </a:p>
      </dgm:t>
    </dgm:pt>
    <dgm:pt modelId="{27DFD759-D22F-4BF9-86AF-32013E97CC31}" type="parTrans" cxnId="{1DA40829-B6EB-4FFF-A8A4-EF6B1A1A82F5}">
      <dgm:prSet/>
      <dgm:spPr/>
      <dgm:t>
        <a:bodyPr/>
        <a:lstStyle/>
        <a:p>
          <a:endParaRPr lang="ru-RU"/>
        </a:p>
      </dgm:t>
    </dgm:pt>
    <dgm:pt modelId="{08ED84BD-AAF7-4777-9C99-280ABEF50B4B}" type="sibTrans" cxnId="{1DA40829-B6EB-4FFF-A8A4-EF6B1A1A82F5}">
      <dgm:prSet/>
      <dgm:spPr/>
      <dgm:t>
        <a:bodyPr/>
        <a:lstStyle/>
        <a:p>
          <a:endParaRPr lang="ru-RU"/>
        </a:p>
      </dgm:t>
    </dgm:pt>
    <dgm:pt modelId="{46BA80FB-75EF-4555-AB69-C4B13BAAE486}">
      <dgm:prSet phldrT="[Текст]" custT="1"/>
      <dgm:spPr/>
      <dgm:t>
        <a:bodyPr/>
        <a:lstStyle/>
        <a:p>
          <a:r>
            <a:rPr lang="ru-RU" sz="1050" dirty="0" smtClean="0"/>
            <a:t>г. Кондопога</a:t>
          </a:r>
          <a:endParaRPr lang="ru-RU" sz="1050" dirty="0"/>
        </a:p>
      </dgm:t>
    </dgm:pt>
    <dgm:pt modelId="{0C9FA96F-0EB1-4D95-B1F6-0592A8A331FF}" type="parTrans" cxnId="{62FA7DDD-7461-4918-A8E1-4290E0233EAF}">
      <dgm:prSet/>
      <dgm:spPr/>
      <dgm:t>
        <a:bodyPr/>
        <a:lstStyle/>
        <a:p>
          <a:endParaRPr lang="ru-RU"/>
        </a:p>
      </dgm:t>
    </dgm:pt>
    <dgm:pt modelId="{F5FAFA17-FDD3-481E-BE06-1B3ED9E8C90B}" type="sibTrans" cxnId="{62FA7DDD-7461-4918-A8E1-4290E0233EAF}">
      <dgm:prSet/>
      <dgm:spPr/>
      <dgm:t>
        <a:bodyPr/>
        <a:lstStyle/>
        <a:p>
          <a:endParaRPr lang="ru-RU"/>
        </a:p>
      </dgm:t>
    </dgm:pt>
    <dgm:pt modelId="{F4F4A61A-C4A1-43B0-9C00-504071A956E4}">
      <dgm:prSet phldrT="[Текст]" custT="1"/>
      <dgm:spPr/>
      <dgm:t>
        <a:bodyPr/>
        <a:lstStyle/>
        <a:p>
          <a:r>
            <a:rPr lang="ru-RU" sz="1100" dirty="0" smtClean="0"/>
            <a:t>п. Березовка</a:t>
          </a:r>
          <a:endParaRPr lang="ru-RU" sz="1100" dirty="0"/>
        </a:p>
      </dgm:t>
    </dgm:pt>
    <dgm:pt modelId="{4915A27D-152F-4FD7-8CFE-01FA9B22CC85}" type="parTrans" cxnId="{FD327003-86BF-4C7E-88FA-108D34C87EB3}">
      <dgm:prSet/>
      <dgm:spPr/>
      <dgm:t>
        <a:bodyPr/>
        <a:lstStyle/>
        <a:p>
          <a:endParaRPr lang="ru-RU"/>
        </a:p>
      </dgm:t>
    </dgm:pt>
    <dgm:pt modelId="{B524E0D2-6A5F-482D-AE31-FE59B71B9B29}" type="sibTrans" cxnId="{FD327003-86BF-4C7E-88FA-108D34C87EB3}">
      <dgm:prSet/>
      <dgm:spPr/>
      <dgm:t>
        <a:bodyPr/>
        <a:lstStyle/>
        <a:p>
          <a:endParaRPr lang="ru-RU"/>
        </a:p>
      </dgm:t>
    </dgm:pt>
    <dgm:pt modelId="{081BE544-B308-448E-810D-1D0B6265ECD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/>
            <a:t>Досуговая деятельность:</a:t>
          </a:r>
          <a:br>
            <a:rPr lang="ru-RU" sz="1400" b="1" dirty="0" smtClean="0"/>
          </a:br>
          <a:r>
            <a:rPr lang="ru-RU" sz="1400" b="1" dirty="0" smtClean="0"/>
            <a:t>Детский творческий центр</a:t>
          </a:r>
          <a:endParaRPr lang="ru-RU" sz="1400" b="1" dirty="0"/>
        </a:p>
      </dgm:t>
    </dgm:pt>
    <dgm:pt modelId="{54CDD264-2A2B-4AFB-8BBB-EBAECFA89C1F}" type="parTrans" cxnId="{AA90D1D2-EA09-4B2F-B170-644C0FEF89F8}">
      <dgm:prSet/>
      <dgm:spPr/>
      <dgm:t>
        <a:bodyPr/>
        <a:lstStyle/>
        <a:p>
          <a:endParaRPr lang="ru-RU"/>
        </a:p>
      </dgm:t>
    </dgm:pt>
    <dgm:pt modelId="{2DB75205-F115-4710-A143-44DF2786873C}" type="sibTrans" cxnId="{AA90D1D2-EA09-4B2F-B170-644C0FEF89F8}">
      <dgm:prSet/>
      <dgm:spPr/>
      <dgm:t>
        <a:bodyPr/>
        <a:lstStyle/>
        <a:p>
          <a:endParaRPr lang="ru-RU"/>
        </a:p>
      </dgm:t>
    </dgm:pt>
    <dgm:pt modelId="{50C60171-639C-4849-A592-7023E8A78F83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/>
            <a:t>Спортивно-досуговая работа:</a:t>
          </a:r>
          <a:r>
            <a:rPr lang="ru-RU" sz="1400" dirty="0" smtClean="0"/>
            <a:t/>
          </a:r>
          <a:br>
            <a:rPr lang="ru-RU" sz="1400" dirty="0" smtClean="0"/>
          </a:br>
          <a:endParaRPr lang="ru-RU" sz="1400" dirty="0"/>
        </a:p>
      </dgm:t>
    </dgm:pt>
    <dgm:pt modelId="{A04DD915-8183-48BF-B00C-3E2FC1C3B0A1}" type="parTrans" cxnId="{B2DFAE21-B639-4C07-B681-D1360F41D6B2}">
      <dgm:prSet/>
      <dgm:spPr/>
      <dgm:t>
        <a:bodyPr/>
        <a:lstStyle/>
        <a:p>
          <a:endParaRPr lang="ru-RU"/>
        </a:p>
      </dgm:t>
    </dgm:pt>
    <dgm:pt modelId="{38792742-79B1-4DE8-A082-17495CA81F6F}" type="sibTrans" cxnId="{B2DFAE21-B639-4C07-B681-D1360F41D6B2}">
      <dgm:prSet/>
      <dgm:spPr/>
      <dgm:t>
        <a:bodyPr/>
        <a:lstStyle/>
        <a:p>
          <a:endParaRPr lang="ru-RU"/>
        </a:p>
      </dgm:t>
    </dgm:pt>
    <dgm:pt modelId="{CE38057F-8715-4D08-A44F-83DBFE394423}">
      <dgm:prSet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МАУ «Центр культуры и досуга Кондопожского городского поселения»</a:t>
          </a:r>
          <a:endParaRPr lang="ru-RU" sz="2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CAC49A-2E79-49F6-A401-1E7C706A60F4}" type="parTrans" cxnId="{1B5EF569-E027-4207-8123-E1E55844A880}">
      <dgm:prSet/>
      <dgm:spPr/>
      <dgm:t>
        <a:bodyPr/>
        <a:lstStyle/>
        <a:p>
          <a:endParaRPr lang="ru-RU"/>
        </a:p>
      </dgm:t>
    </dgm:pt>
    <dgm:pt modelId="{1473E616-72D6-4F07-99F3-26BEBFDB6669}" type="sibTrans" cxnId="{1B5EF569-E027-4207-8123-E1E55844A880}">
      <dgm:prSet/>
      <dgm:spPr/>
      <dgm:t>
        <a:bodyPr/>
        <a:lstStyle/>
        <a:p>
          <a:endParaRPr lang="ru-RU"/>
        </a:p>
      </dgm:t>
    </dgm:pt>
    <dgm:pt modelId="{A5EC5241-A6F8-4BF3-BA10-52FEEA2934A5}">
      <dgm:prSet/>
      <dgm:spPr/>
      <dgm:t>
        <a:bodyPr/>
        <a:lstStyle/>
        <a:p>
          <a:r>
            <a:rPr lang="ru-RU" dirty="0" smtClean="0"/>
            <a:t>Плавательный бассейн</a:t>
          </a:r>
          <a:br>
            <a:rPr lang="ru-RU" dirty="0" smtClean="0"/>
          </a:br>
          <a:endParaRPr lang="ru-RU" dirty="0"/>
        </a:p>
      </dgm:t>
    </dgm:pt>
    <dgm:pt modelId="{DD79E69A-06B3-464E-9D2D-C54338F723BF}" type="parTrans" cxnId="{E14D64A1-70A2-49C5-A715-B79A1E488320}">
      <dgm:prSet/>
      <dgm:spPr/>
      <dgm:t>
        <a:bodyPr/>
        <a:lstStyle/>
        <a:p>
          <a:endParaRPr lang="ru-RU"/>
        </a:p>
      </dgm:t>
    </dgm:pt>
    <dgm:pt modelId="{4D882C32-DC35-4EB1-87D6-6A3D1BA546B9}" type="sibTrans" cxnId="{E14D64A1-70A2-49C5-A715-B79A1E488320}">
      <dgm:prSet/>
      <dgm:spPr/>
      <dgm:t>
        <a:bodyPr/>
        <a:lstStyle/>
        <a:p>
          <a:endParaRPr lang="ru-RU"/>
        </a:p>
      </dgm:t>
    </dgm:pt>
    <dgm:pt modelId="{23CBD006-0154-4270-A5EF-2774EAC3DBF2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dirty="0" smtClean="0"/>
            <a:t>Спортивная площадка</a:t>
          </a:r>
        </a:p>
        <a:p>
          <a:pPr lvl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dirty="0"/>
        </a:p>
      </dgm:t>
    </dgm:pt>
    <dgm:pt modelId="{998525B8-D363-4A07-9693-3A4682F56FF0}" type="parTrans" cxnId="{357A8312-5AEE-4795-93CD-428AE1685BEE}">
      <dgm:prSet/>
      <dgm:spPr/>
      <dgm:t>
        <a:bodyPr/>
        <a:lstStyle/>
        <a:p>
          <a:endParaRPr lang="ru-RU"/>
        </a:p>
      </dgm:t>
    </dgm:pt>
    <dgm:pt modelId="{2CC0E297-188C-4B5D-8DA4-3BFC99003C6D}" type="sibTrans" cxnId="{357A8312-5AEE-4795-93CD-428AE1685BEE}">
      <dgm:prSet/>
      <dgm:spPr/>
      <dgm:t>
        <a:bodyPr/>
        <a:lstStyle/>
        <a:p>
          <a:endParaRPr lang="ru-RU"/>
        </a:p>
      </dgm:t>
    </dgm:pt>
    <dgm:pt modelId="{34493CB0-B73D-449B-B1BB-F9121D59F0C3}" type="pres">
      <dgm:prSet presAssocID="{6A56703D-20A7-4257-8D44-F19EC583572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15770E9-D2D3-428B-86C2-13A32FA2B843}" type="pres">
      <dgm:prSet presAssocID="{CE38057F-8715-4D08-A44F-83DBFE394423}" presName="hierRoot1" presStyleCnt="0"/>
      <dgm:spPr/>
    </dgm:pt>
    <dgm:pt modelId="{3690FAAA-A40B-43D5-A01B-041799CA0ADB}" type="pres">
      <dgm:prSet presAssocID="{CE38057F-8715-4D08-A44F-83DBFE394423}" presName="composite" presStyleCnt="0"/>
      <dgm:spPr/>
    </dgm:pt>
    <dgm:pt modelId="{ECF41767-6978-4968-A573-89259EFDFB19}" type="pres">
      <dgm:prSet presAssocID="{CE38057F-8715-4D08-A44F-83DBFE394423}" presName="background" presStyleLbl="node0" presStyleIdx="0" presStyleCnt="1"/>
      <dgm:spPr/>
    </dgm:pt>
    <dgm:pt modelId="{4ED0922A-029F-4044-923A-74569E602AA7}" type="pres">
      <dgm:prSet presAssocID="{CE38057F-8715-4D08-A44F-83DBFE394423}" presName="text" presStyleLbl="fgAcc0" presStyleIdx="0" presStyleCnt="1" custScaleX="445865" custLinFactY="-37796" custLinFactNeighborX="3124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769821-6D87-49A1-9FD3-669192CE1CA1}" type="pres">
      <dgm:prSet presAssocID="{CE38057F-8715-4D08-A44F-83DBFE394423}" presName="hierChild2" presStyleCnt="0"/>
      <dgm:spPr/>
    </dgm:pt>
    <dgm:pt modelId="{AA62767C-B3E0-41E5-BA74-5DCFE2FF11C2}" type="pres">
      <dgm:prSet presAssocID="{27DFD759-D22F-4BF9-86AF-32013E97CC31}" presName="Name10" presStyleLbl="parChTrans1D2" presStyleIdx="0" presStyleCnt="3"/>
      <dgm:spPr/>
      <dgm:t>
        <a:bodyPr/>
        <a:lstStyle/>
        <a:p>
          <a:endParaRPr lang="ru-RU"/>
        </a:p>
      </dgm:t>
    </dgm:pt>
    <dgm:pt modelId="{07F75CD4-EA26-47EB-80E2-48F269F98339}" type="pres">
      <dgm:prSet presAssocID="{44623DF0-396F-4C86-9FDC-E69EBA80BF08}" presName="hierRoot2" presStyleCnt="0"/>
      <dgm:spPr/>
    </dgm:pt>
    <dgm:pt modelId="{9B79AE42-F8B1-482C-B8DF-F877895BFF80}" type="pres">
      <dgm:prSet presAssocID="{44623DF0-396F-4C86-9FDC-E69EBA80BF08}" presName="composite2" presStyleCnt="0"/>
      <dgm:spPr/>
    </dgm:pt>
    <dgm:pt modelId="{74B6C007-0B54-4A87-9714-87A7488CE463}" type="pres">
      <dgm:prSet presAssocID="{44623DF0-396F-4C86-9FDC-E69EBA80BF08}" presName="background2" presStyleLbl="node2" presStyleIdx="0" presStyleCnt="3"/>
      <dgm:spPr/>
    </dgm:pt>
    <dgm:pt modelId="{F699C664-FB17-456E-BC73-D3F2421C142A}" type="pres">
      <dgm:prSet presAssocID="{44623DF0-396F-4C86-9FDC-E69EBA80BF08}" presName="text2" presStyleLbl="fgAcc2" presStyleIdx="0" presStyleCnt="3" custScaleX="129090" custScaleY="147494" custLinFactNeighborX="-26274" custLinFactNeighborY="106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EC82B2-926A-411B-AA68-C2B4A192B063}" type="pres">
      <dgm:prSet presAssocID="{44623DF0-396F-4C86-9FDC-E69EBA80BF08}" presName="hierChild3" presStyleCnt="0"/>
      <dgm:spPr/>
    </dgm:pt>
    <dgm:pt modelId="{357A2C62-5B42-43F2-B813-46A01C4A1F05}" type="pres">
      <dgm:prSet presAssocID="{0C9FA96F-0EB1-4D95-B1F6-0592A8A331FF}" presName="Name17" presStyleLbl="parChTrans1D3" presStyleIdx="0" presStyleCnt="4"/>
      <dgm:spPr/>
      <dgm:t>
        <a:bodyPr/>
        <a:lstStyle/>
        <a:p>
          <a:endParaRPr lang="ru-RU"/>
        </a:p>
      </dgm:t>
    </dgm:pt>
    <dgm:pt modelId="{4D63CDC3-9F74-4810-8AE7-88E274049B1C}" type="pres">
      <dgm:prSet presAssocID="{46BA80FB-75EF-4555-AB69-C4B13BAAE486}" presName="hierRoot3" presStyleCnt="0"/>
      <dgm:spPr/>
    </dgm:pt>
    <dgm:pt modelId="{A05407AA-A96F-4AF2-8065-1C6CCD58A5B1}" type="pres">
      <dgm:prSet presAssocID="{46BA80FB-75EF-4555-AB69-C4B13BAAE486}" presName="composite3" presStyleCnt="0"/>
      <dgm:spPr/>
    </dgm:pt>
    <dgm:pt modelId="{6326793F-17B6-436E-A101-F32B9A548474}" type="pres">
      <dgm:prSet presAssocID="{46BA80FB-75EF-4555-AB69-C4B13BAAE486}" presName="background3" presStyleLbl="node3" presStyleIdx="0" presStyleCnt="4"/>
      <dgm:spPr/>
    </dgm:pt>
    <dgm:pt modelId="{52248EC8-D0CE-45A7-9415-12E50EC9E155}" type="pres">
      <dgm:prSet presAssocID="{46BA80FB-75EF-4555-AB69-C4B13BAAE486}" presName="text3" presStyleLbl="fgAcc3" presStyleIdx="0" presStyleCnt="4" custScaleX="65585" custScaleY="48715" custLinFactNeighborX="-29869" custLinFactNeighborY="63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3B4A8A-C6E0-40CE-916B-4553C5881C16}" type="pres">
      <dgm:prSet presAssocID="{46BA80FB-75EF-4555-AB69-C4B13BAAE486}" presName="hierChild4" presStyleCnt="0"/>
      <dgm:spPr/>
    </dgm:pt>
    <dgm:pt modelId="{F9EF6679-3972-464E-A4DF-24D02A47B98E}" type="pres">
      <dgm:prSet presAssocID="{4915A27D-152F-4FD7-8CFE-01FA9B22CC85}" presName="Name17" presStyleLbl="parChTrans1D3" presStyleIdx="1" presStyleCnt="4"/>
      <dgm:spPr/>
      <dgm:t>
        <a:bodyPr/>
        <a:lstStyle/>
        <a:p>
          <a:endParaRPr lang="ru-RU"/>
        </a:p>
      </dgm:t>
    </dgm:pt>
    <dgm:pt modelId="{A3D8A2E3-E2A7-4A01-9757-5C80C7D290CC}" type="pres">
      <dgm:prSet presAssocID="{F4F4A61A-C4A1-43B0-9C00-504071A956E4}" presName="hierRoot3" presStyleCnt="0"/>
      <dgm:spPr/>
    </dgm:pt>
    <dgm:pt modelId="{1B1EB832-DF49-4314-A5A8-E1A637327660}" type="pres">
      <dgm:prSet presAssocID="{F4F4A61A-C4A1-43B0-9C00-504071A956E4}" presName="composite3" presStyleCnt="0"/>
      <dgm:spPr/>
    </dgm:pt>
    <dgm:pt modelId="{FC752C90-7703-4DB5-8E7C-BFA31F2B6536}" type="pres">
      <dgm:prSet presAssocID="{F4F4A61A-C4A1-43B0-9C00-504071A956E4}" presName="background3" presStyleLbl="node3" presStyleIdx="1" presStyleCnt="4"/>
      <dgm:spPr/>
    </dgm:pt>
    <dgm:pt modelId="{FD5980F7-0876-470D-A735-D7B593C0B53C}" type="pres">
      <dgm:prSet presAssocID="{F4F4A61A-C4A1-43B0-9C00-504071A956E4}" presName="text3" presStyleLbl="fgAcc3" presStyleIdx="1" presStyleCnt="4" custScaleX="61687" custScaleY="52186" custLinFactNeighborX="-22312" custLinFactNeighborY="70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F19E79-9EDA-411B-A8A0-333E6F482093}" type="pres">
      <dgm:prSet presAssocID="{F4F4A61A-C4A1-43B0-9C00-504071A956E4}" presName="hierChild4" presStyleCnt="0"/>
      <dgm:spPr/>
    </dgm:pt>
    <dgm:pt modelId="{CC188D4A-0540-4B39-A1A9-FCA6374657FC}" type="pres">
      <dgm:prSet presAssocID="{54CDD264-2A2B-4AFB-8BBB-EBAECFA89C1F}" presName="Name10" presStyleLbl="parChTrans1D2" presStyleIdx="1" presStyleCnt="3"/>
      <dgm:spPr/>
      <dgm:t>
        <a:bodyPr/>
        <a:lstStyle/>
        <a:p>
          <a:endParaRPr lang="ru-RU"/>
        </a:p>
      </dgm:t>
    </dgm:pt>
    <dgm:pt modelId="{144158F0-C037-47C3-8C78-E66DE3959C12}" type="pres">
      <dgm:prSet presAssocID="{081BE544-B308-448E-810D-1D0B6265ECD8}" presName="hierRoot2" presStyleCnt="0"/>
      <dgm:spPr/>
    </dgm:pt>
    <dgm:pt modelId="{C018FF9E-674A-4DD8-84D2-5FA1875F25B7}" type="pres">
      <dgm:prSet presAssocID="{081BE544-B308-448E-810D-1D0B6265ECD8}" presName="composite2" presStyleCnt="0"/>
      <dgm:spPr/>
    </dgm:pt>
    <dgm:pt modelId="{A957468D-D4DB-478F-BE60-1A4D38F9A6F1}" type="pres">
      <dgm:prSet presAssocID="{081BE544-B308-448E-810D-1D0B6265ECD8}" presName="background2" presStyleLbl="node2" presStyleIdx="1" presStyleCnt="3"/>
      <dgm:spPr/>
    </dgm:pt>
    <dgm:pt modelId="{9F5DD3AA-5BC5-4644-B38D-2EFE57D7A919}" type="pres">
      <dgm:prSet presAssocID="{081BE544-B308-448E-810D-1D0B6265ECD8}" presName="text2" presStyleLbl="fgAcc2" presStyleIdx="1" presStyleCnt="3" custScaleX="111734" custScaleY="153799" custLinFactNeighborX="1736" custLinFactNeighborY="146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E90625-9B9D-4BD6-9362-3DF3839B4FAD}" type="pres">
      <dgm:prSet presAssocID="{081BE544-B308-448E-810D-1D0B6265ECD8}" presName="hierChild3" presStyleCnt="0"/>
      <dgm:spPr/>
    </dgm:pt>
    <dgm:pt modelId="{84B9A85B-8BB2-46F3-9697-A207D6AC487E}" type="pres">
      <dgm:prSet presAssocID="{A04DD915-8183-48BF-B00C-3E2FC1C3B0A1}" presName="Name10" presStyleLbl="parChTrans1D2" presStyleIdx="2" presStyleCnt="3"/>
      <dgm:spPr/>
      <dgm:t>
        <a:bodyPr/>
        <a:lstStyle/>
        <a:p>
          <a:endParaRPr lang="ru-RU"/>
        </a:p>
      </dgm:t>
    </dgm:pt>
    <dgm:pt modelId="{A598C03E-21CA-48D2-8418-336AFBC44713}" type="pres">
      <dgm:prSet presAssocID="{50C60171-639C-4849-A592-7023E8A78F83}" presName="hierRoot2" presStyleCnt="0"/>
      <dgm:spPr/>
    </dgm:pt>
    <dgm:pt modelId="{15459360-E41A-4C11-B1D6-D2D2CA670498}" type="pres">
      <dgm:prSet presAssocID="{50C60171-639C-4849-A592-7023E8A78F83}" presName="composite2" presStyleCnt="0"/>
      <dgm:spPr/>
    </dgm:pt>
    <dgm:pt modelId="{93FB41D5-8F51-4BE5-AED8-E85CA5A213FD}" type="pres">
      <dgm:prSet presAssocID="{50C60171-639C-4849-A592-7023E8A78F83}" presName="background2" presStyleLbl="node2" presStyleIdx="2" presStyleCnt="3"/>
      <dgm:spPr/>
    </dgm:pt>
    <dgm:pt modelId="{4D2E3D6F-3AD3-45C2-B24D-4CE7ADE6E8FD}" type="pres">
      <dgm:prSet presAssocID="{50C60171-639C-4849-A592-7023E8A78F83}" presName="text2" presStyleLbl="fgAcc2" presStyleIdx="2" presStyleCnt="3" custScaleY="142563" custLinFactNeighborX="15554" custLinFactNeighborY="49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16ACB2-C0E3-4756-923A-1F7AC054B5C6}" type="pres">
      <dgm:prSet presAssocID="{50C60171-639C-4849-A592-7023E8A78F83}" presName="hierChild3" presStyleCnt="0"/>
      <dgm:spPr/>
    </dgm:pt>
    <dgm:pt modelId="{0FC4E1A6-05AD-4BD9-AFAB-5721954329ED}" type="pres">
      <dgm:prSet presAssocID="{DD79E69A-06B3-464E-9D2D-C54338F723BF}" presName="Name17" presStyleLbl="parChTrans1D3" presStyleIdx="2" presStyleCnt="4"/>
      <dgm:spPr/>
      <dgm:t>
        <a:bodyPr/>
        <a:lstStyle/>
        <a:p>
          <a:endParaRPr lang="ru-RU"/>
        </a:p>
      </dgm:t>
    </dgm:pt>
    <dgm:pt modelId="{EBAF241E-CE9F-43F8-9FB5-48D383E609AE}" type="pres">
      <dgm:prSet presAssocID="{A5EC5241-A6F8-4BF3-BA10-52FEEA2934A5}" presName="hierRoot3" presStyleCnt="0"/>
      <dgm:spPr/>
    </dgm:pt>
    <dgm:pt modelId="{D1B94221-D7C5-468C-8C69-75F7E558BE6E}" type="pres">
      <dgm:prSet presAssocID="{A5EC5241-A6F8-4BF3-BA10-52FEEA2934A5}" presName="composite3" presStyleCnt="0"/>
      <dgm:spPr/>
    </dgm:pt>
    <dgm:pt modelId="{54568612-9676-4B44-99F3-F7AB29C54980}" type="pres">
      <dgm:prSet presAssocID="{A5EC5241-A6F8-4BF3-BA10-52FEEA2934A5}" presName="background3" presStyleLbl="node3" presStyleIdx="2" presStyleCnt="4"/>
      <dgm:spPr/>
    </dgm:pt>
    <dgm:pt modelId="{E2FA7C60-4EBE-4691-BDA9-BF5C0E020972}" type="pres">
      <dgm:prSet presAssocID="{A5EC5241-A6F8-4BF3-BA10-52FEEA2934A5}" presName="text3" presStyleLbl="fgAcc3" presStyleIdx="2" presStyleCnt="4" custScaleX="55508" custScaleY="58682" custLinFactNeighborX="13390" custLinFactNeighborY="-15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E459A7-ADD9-4BF0-955C-0EB20FBB5AB2}" type="pres">
      <dgm:prSet presAssocID="{A5EC5241-A6F8-4BF3-BA10-52FEEA2934A5}" presName="hierChild4" presStyleCnt="0"/>
      <dgm:spPr/>
    </dgm:pt>
    <dgm:pt modelId="{09501BD0-8B32-4272-881F-ACEF4C04D489}" type="pres">
      <dgm:prSet presAssocID="{998525B8-D363-4A07-9693-3A4682F56FF0}" presName="Name17" presStyleLbl="parChTrans1D3" presStyleIdx="3" presStyleCnt="4"/>
      <dgm:spPr/>
      <dgm:t>
        <a:bodyPr/>
        <a:lstStyle/>
        <a:p>
          <a:endParaRPr lang="ru-RU"/>
        </a:p>
      </dgm:t>
    </dgm:pt>
    <dgm:pt modelId="{FC891324-8264-4381-869A-DDF04BE89C0C}" type="pres">
      <dgm:prSet presAssocID="{23CBD006-0154-4270-A5EF-2774EAC3DBF2}" presName="hierRoot3" presStyleCnt="0"/>
      <dgm:spPr/>
    </dgm:pt>
    <dgm:pt modelId="{A49516B2-0F2D-4FC5-9BBC-E0CFCD2DF1BB}" type="pres">
      <dgm:prSet presAssocID="{23CBD006-0154-4270-A5EF-2774EAC3DBF2}" presName="composite3" presStyleCnt="0"/>
      <dgm:spPr/>
    </dgm:pt>
    <dgm:pt modelId="{CA376A1A-E849-4C01-9563-50A8BEA659F6}" type="pres">
      <dgm:prSet presAssocID="{23CBD006-0154-4270-A5EF-2774EAC3DBF2}" presName="background3" presStyleLbl="node3" presStyleIdx="3" presStyleCnt="4"/>
      <dgm:spPr/>
    </dgm:pt>
    <dgm:pt modelId="{016244D9-06F6-48DC-895A-860DBDC335A0}" type="pres">
      <dgm:prSet presAssocID="{23CBD006-0154-4270-A5EF-2774EAC3DBF2}" presName="text3" presStyleLbl="fgAcc3" presStyleIdx="3" presStyleCnt="4" custScaleX="51784" custScaleY="60251" custLinFactNeighborX="7388" custLinFactNeighborY="-47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3D3ABE-96CA-4E3A-BFF1-1DF9518904BE}" type="pres">
      <dgm:prSet presAssocID="{23CBD006-0154-4270-A5EF-2774EAC3DBF2}" presName="hierChild4" presStyleCnt="0"/>
      <dgm:spPr/>
    </dgm:pt>
  </dgm:ptLst>
  <dgm:cxnLst>
    <dgm:cxn modelId="{1B5EF569-E027-4207-8123-E1E55844A880}" srcId="{6A56703D-20A7-4257-8D44-F19EC5835729}" destId="{CE38057F-8715-4D08-A44F-83DBFE394423}" srcOrd="0" destOrd="0" parTransId="{76CAC49A-2E79-49F6-A401-1E7C706A60F4}" sibTransId="{1473E616-72D6-4F07-99F3-26BEBFDB6669}"/>
    <dgm:cxn modelId="{C0ECADEE-2786-4A5C-863D-49BAFA35366D}" type="presOf" srcId="{998525B8-D363-4A07-9693-3A4682F56FF0}" destId="{09501BD0-8B32-4272-881F-ACEF4C04D489}" srcOrd="0" destOrd="0" presId="urn:microsoft.com/office/officeart/2005/8/layout/hierarchy1"/>
    <dgm:cxn modelId="{FADE355A-7DF9-415D-A7C2-83D6E7A4784F}" type="presOf" srcId="{54CDD264-2A2B-4AFB-8BBB-EBAECFA89C1F}" destId="{CC188D4A-0540-4B39-A1A9-FCA6374657FC}" srcOrd="0" destOrd="0" presId="urn:microsoft.com/office/officeart/2005/8/layout/hierarchy1"/>
    <dgm:cxn modelId="{E14D64A1-70A2-49C5-A715-B79A1E488320}" srcId="{50C60171-639C-4849-A592-7023E8A78F83}" destId="{A5EC5241-A6F8-4BF3-BA10-52FEEA2934A5}" srcOrd="0" destOrd="0" parTransId="{DD79E69A-06B3-464E-9D2D-C54338F723BF}" sibTransId="{4D882C32-DC35-4EB1-87D6-6A3D1BA546B9}"/>
    <dgm:cxn modelId="{6D5A7D07-44BE-4061-AEC1-EC3B3B04D033}" type="presOf" srcId="{F4F4A61A-C4A1-43B0-9C00-504071A956E4}" destId="{FD5980F7-0876-470D-A735-D7B593C0B53C}" srcOrd="0" destOrd="0" presId="urn:microsoft.com/office/officeart/2005/8/layout/hierarchy1"/>
    <dgm:cxn modelId="{1A33FE33-6930-424E-B933-3241BE8A08C6}" type="presOf" srcId="{23CBD006-0154-4270-A5EF-2774EAC3DBF2}" destId="{016244D9-06F6-48DC-895A-860DBDC335A0}" srcOrd="0" destOrd="0" presId="urn:microsoft.com/office/officeart/2005/8/layout/hierarchy1"/>
    <dgm:cxn modelId="{C3BB8071-0C2D-4B13-A94A-D72774EE3F3E}" type="presOf" srcId="{A04DD915-8183-48BF-B00C-3E2FC1C3B0A1}" destId="{84B9A85B-8BB2-46F3-9697-A207D6AC487E}" srcOrd="0" destOrd="0" presId="urn:microsoft.com/office/officeart/2005/8/layout/hierarchy1"/>
    <dgm:cxn modelId="{EB65FC86-F27F-4811-9B5A-35A13186B2D2}" type="presOf" srcId="{46BA80FB-75EF-4555-AB69-C4B13BAAE486}" destId="{52248EC8-D0CE-45A7-9415-12E50EC9E155}" srcOrd="0" destOrd="0" presId="urn:microsoft.com/office/officeart/2005/8/layout/hierarchy1"/>
    <dgm:cxn modelId="{9514E16D-C2E7-4BE7-81EF-15ADBF4EE9A8}" type="presOf" srcId="{DD79E69A-06B3-464E-9D2D-C54338F723BF}" destId="{0FC4E1A6-05AD-4BD9-AFAB-5721954329ED}" srcOrd="0" destOrd="0" presId="urn:microsoft.com/office/officeart/2005/8/layout/hierarchy1"/>
    <dgm:cxn modelId="{E550FCE6-1EC0-49EA-94C8-299D5243BE7A}" type="presOf" srcId="{4915A27D-152F-4FD7-8CFE-01FA9B22CC85}" destId="{F9EF6679-3972-464E-A4DF-24D02A47B98E}" srcOrd="0" destOrd="0" presId="urn:microsoft.com/office/officeart/2005/8/layout/hierarchy1"/>
    <dgm:cxn modelId="{0BA40CAD-B45B-4AF5-80BD-6EE87F09CD5E}" type="presOf" srcId="{44623DF0-396F-4C86-9FDC-E69EBA80BF08}" destId="{F699C664-FB17-456E-BC73-D3F2421C142A}" srcOrd="0" destOrd="0" presId="urn:microsoft.com/office/officeart/2005/8/layout/hierarchy1"/>
    <dgm:cxn modelId="{426A18F6-3CA0-4895-97F2-6CABC799396C}" type="presOf" srcId="{CE38057F-8715-4D08-A44F-83DBFE394423}" destId="{4ED0922A-029F-4044-923A-74569E602AA7}" srcOrd="0" destOrd="0" presId="urn:microsoft.com/office/officeart/2005/8/layout/hierarchy1"/>
    <dgm:cxn modelId="{60B1A645-4D72-4164-A427-950DB98769BB}" type="presOf" srcId="{50C60171-639C-4849-A592-7023E8A78F83}" destId="{4D2E3D6F-3AD3-45C2-B24D-4CE7ADE6E8FD}" srcOrd="0" destOrd="0" presId="urn:microsoft.com/office/officeart/2005/8/layout/hierarchy1"/>
    <dgm:cxn modelId="{FD327003-86BF-4C7E-88FA-108D34C87EB3}" srcId="{44623DF0-396F-4C86-9FDC-E69EBA80BF08}" destId="{F4F4A61A-C4A1-43B0-9C00-504071A956E4}" srcOrd="1" destOrd="0" parTransId="{4915A27D-152F-4FD7-8CFE-01FA9B22CC85}" sibTransId="{B524E0D2-6A5F-482D-AE31-FE59B71B9B29}"/>
    <dgm:cxn modelId="{C5052E32-37F2-41EF-8257-C96D939A477A}" type="presOf" srcId="{A5EC5241-A6F8-4BF3-BA10-52FEEA2934A5}" destId="{E2FA7C60-4EBE-4691-BDA9-BF5C0E020972}" srcOrd="0" destOrd="0" presId="urn:microsoft.com/office/officeart/2005/8/layout/hierarchy1"/>
    <dgm:cxn modelId="{05E12F56-F877-432E-A86A-139F837BECBC}" type="presOf" srcId="{081BE544-B308-448E-810D-1D0B6265ECD8}" destId="{9F5DD3AA-5BC5-4644-B38D-2EFE57D7A919}" srcOrd="0" destOrd="0" presId="urn:microsoft.com/office/officeart/2005/8/layout/hierarchy1"/>
    <dgm:cxn modelId="{4BC41605-EA65-4215-9C91-6405AC555B91}" type="presOf" srcId="{0C9FA96F-0EB1-4D95-B1F6-0592A8A331FF}" destId="{357A2C62-5B42-43F2-B813-46A01C4A1F05}" srcOrd="0" destOrd="0" presId="urn:microsoft.com/office/officeart/2005/8/layout/hierarchy1"/>
    <dgm:cxn modelId="{1DA40829-B6EB-4FFF-A8A4-EF6B1A1A82F5}" srcId="{CE38057F-8715-4D08-A44F-83DBFE394423}" destId="{44623DF0-396F-4C86-9FDC-E69EBA80BF08}" srcOrd="0" destOrd="0" parTransId="{27DFD759-D22F-4BF9-86AF-32013E97CC31}" sibTransId="{08ED84BD-AAF7-4777-9C99-280ABEF50B4B}"/>
    <dgm:cxn modelId="{B2DFAE21-B639-4C07-B681-D1360F41D6B2}" srcId="{CE38057F-8715-4D08-A44F-83DBFE394423}" destId="{50C60171-639C-4849-A592-7023E8A78F83}" srcOrd="2" destOrd="0" parTransId="{A04DD915-8183-48BF-B00C-3E2FC1C3B0A1}" sibTransId="{38792742-79B1-4DE8-A082-17495CA81F6F}"/>
    <dgm:cxn modelId="{AA90D1D2-EA09-4B2F-B170-644C0FEF89F8}" srcId="{CE38057F-8715-4D08-A44F-83DBFE394423}" destId="{081BE544-B308-448E-810D-1D0B6265ECD8}" srcOrd="1" destOrd="0" parTransId="{54CDD264-2A2B-4AFB-8BBB-EBAECFA89C1F}" sibTransId="{2DB75205-F115-4710-A143-44DF2786873C}"/>
    <dgm:cxn modelId="{BC3D7C2D-FCCD-4483-AB68-5F37B79CEC80}" type="presOf" srcId="{6A56703D-20A7-4257-8D44-F19EC5835729}" destId="{34493CB0-B73D-449B-B1BB-F9121D59F0C3}" srcOrd="0" destOrd="0" presId="urn:microsoft.com/office/officeart/2005/8/layout/hierarchy1"/>
    <dgm:cxn modelId="{357A8312-5AEE-4795-93CD-428AE1685BEE}" srcId="{50C60171-639C-4849-A592-7023E8A78F83}" destId="{23CBD006-0154-4270-A5EF-2774EAC3DBF2}" srcOrd="1" destOrd="0" parTransId="{998525B8-D363-4A07-9693-3A4682F56FF0}" sibTransId="{2CC0E297-188C-4B5D-8DA4-3BFC99003C6D}"/>
    <dgm:cxn modelId="{62FA7DDD-7461-4918-A8E1-4290E0233EAF}" srcId="{44623DF0-396F-4C86-9FDC-E69EBA80BF08}" destId="{46BA80FB-75EF-4555-AB69-C4B13BAAE486}" srcOrd="0" destOrd="0" parTransId="{0C9FA96F-0EB1-4D95-B1F6-0592A8A331FF}" sibTransId="{F5FAFA17-FDD3-481E-BE06-1B3ED9E8C90B}"/>
    <dgm:cxn modelId="{DB3E7EAB-F4AC-4FCF-8E6E-A30D9490C464}" type="presOf" srcId="{27DFD759-D22F-4BF9-86AF-32013E97CC31}" destId="{AA62767C-B3E0-41E5-BA74-5DCFE2FF11C2}" srcOrd="0" destOrd="0" presId="urn:microsoft.com/office/officeart/2005/8/layout/hierarchy1"/>
    <dgm:cxn modelId="{7F674DAD-7EEA-4C04-BC44-893EDC43DCF7}" type="presParOf" srcId="{34493CB0-B73D-449B-B1BB-F9121D59F0C3}" destId="{C15770E9-D2D3-428B-86C2-13A32FA2B843}" srcOrd="0" destOrd="0" presId="urn:microsoft.com/office/officeart/2005/8/layout/hierarchy1"/>
    <dgm:cxn modelId="{0D330558-99F5-4EFF-BA65-D24BDE4400D0}" type="presParOf" srcId="{C15770E9-D2D3-428B-86C2-13A32FA2B843}" destId="{3690FAAA-A40B-43D5-A01B-041799CA0ADB}" srcOrd="0" destOrd="0" presId="urn:microsoft.com/office/officeart/2005/8/layout/hierarchy1"/>
    <dgm:cxn modelId="{F03D45CA-FC3A-45B6-9BEA-DBDFBE512A7F}" type="presParOf" srcId="{3690FAAA-A40B-43D5-A01B-041799CA0ADB}" destId="{ECF41767-6978-4968-A573-89259EFDFB19}" srcOrd="0" destOrd="0" presId="urn:microsoft.com/office/officeart/2005/8/layout/hierarchy1"/>
    <dgm:cxn modelId="{0031F590-F6A5-40C1-A2E0-74D40D45AB51}" type="presParOf" srcId="{3690FAAA-A40B-43D5-A01B-041799CA0ADB}" destId="{4ED0922A-029F-4044-923A-74569E602AA7}" srcOrd="1" destOrd="0" presId="urn:microsoft.com/office/officeart/2005/8/layout/hierarchy1"/>
    <dgm:cxn modelId="{95B5E255-0ED5-4AD4-90A1-1E248C0432E2}" type="presParOf" srcId="{C15770E9-D2D3-428B-86C2-13A32FA2B843}" destId="{9D769821-6D87-49A1-9FD3-669192CE1CA1}" srcOrd="1" destOrd="0" presId="urn:microsoft.com/office/officeart/2005/8/layout/hierarchy1"/>
    <dgm:cxn modelId="{68754469-9349-4C84-BD38-E7524F5D8E43}" type="presParOf" srcId="{9D769821-6D87-49A1-9FD3-669192CE1CA1}" destId="{AA62767C-B3E0-41E5-BA74-5DCFE2FF11C2}" srcOrd="0" destOrd="0" presId="urn:microsoft.com/office/officeart/2005/8/layout/hierarchy1"/>
    <dgm:cxn modelId="{A2B01C88-58F2-4D26-966C-D18966776744}" type="presParOf" srcId="{9D769821-6D87-49A1-9FD3-669192CE1CA1}" destId="{07F75CD4-EA26-47EB-80E2-48F269F98339}" srcOrd="1" destOrd="0" presId="urn:microsoft.com/office/officeart/2005/8/layout/hierarchy1"/>
    <dgm:cxn modelId="{5D240EE9-BA19-43B2-A344-9823916DBCAC}" type="presParOf" srcId="{07F75CD4-EA26-47EB-80E2-48F269F98339}" destId="{9B79AE42-F8B1-482C-B8DF-F877895BFF80}" srcOrd="0" destOrd="0" presId="urn:microsoft.com/office/officeart/2005/8/layout/hierarchy1"/>
    <dgm:cxn modelId="{0C95013F-9ECE-4542-A75A-9F308B09ED23}" type="presParOf" srcId="{9B79AE42-F8B1-482C-B8DF-F877895BFF80}" destId="{74B6C007-0B54-4A87-9714-87A7488CE463}" srcOrd="0" destOrd="0" presId="urn:microsoft.com/office/officeart/2005/8/layout/hierarchy1"/>
    <dgm:cxn modelId="{D798F1AC-5213-45FE-B05A-6D538A1A16F3}" type="presParOf" srcId="{9B79AE42-F8B1-482C-B8DF-F877895BFF80}" destId="{F699C664-FB17-456E-BC73-D3F2421C142A}" srcOrd="1" destOrd="0" presId="urn:microsoft.com/office/officeart/2005/8/layout/hierarchy1"/>
    <dgm:cxn modelId="{5C80E6D7-30D1-4CB3-9542-89291F575969}" type="presParOf" srcId="{07F75CD4-EA26-47EB-80E2-48F269F98339}" destId="{15EC82B2-926A-411B-AA68-C2B4A192B063}" srcOrd="1" destOrd="0" presId="urn:microsoft.com/office/officeart/2005/8/layout/hierarchy1"/>
    <dgm:cxn modelId="{52EA05DB-75BC-42A4-9BE2-EB395B3E9603}" type="presParOf" srcId="{15EC82B2-926A-411B-AA68-C2B4A192B063}" destId="{357A2C62-5B42-43F2-B813-46A01C4A1F05}" srcOrd="0" destOrd="0" presId="urn:microsoft.com/office/officeart/2005/8/layout/hierarchy1"/>
    <dgm:cxn modelId="{AAE987AD-8C65-442D-A043-9A8425E4D32B}" type="presParOf" srcId="{15EC82B2-926A-411B-AA68-C2B4A192B063}" destId="{4D63CDC3-9F74-4810-8AE7-88E274049B1C}" srcOrd="1" destOrd="0" presId="urn:microsoft.com/office/officeart/2005/8/layout/hierarchy1"/>
    <dgm:cxn modelId="{1414046F-B77A-4C29-B628-E9E4013F1F38}" type="presParOf" srcId="{4D63CDC3-9F74-4810-8AE7-88E274049B1C}" destId="{A05407AA-A96F-4AF2-8065-1C6CCD58A5B1}" srcOrd="0" destOrd="0" presId="urn:microsoft.com/office/officeart/2005/8/layout/hierarchy1"/>
    <dgm:cxn modelId="{8CEADF17-1595-4CFB-9161-87C94B78E2BF}" type="presParOf" srcId="{A05407AA-A96F-4AF2-8065-1C6CCD58A5B1}" destId="{6326793F-17B6-436E-A101-F32B9A548474}" srcOrd="0" destOrd="0" presId="urn:microsoft.com/office/officeart/2005/8/layout/hierarchy1"/>
    <dgm:cxn modelId="{3923F97E-C358-42F2-AAFA-6861F767AF65}" type="presParOf" srcId="{A05407AA-A96F-4AF2-8065-1C6CCD58A5B1}" destId="{52248EC8-D0CE-45A7-9415-12E50EC9E155}" srcOrd="1" destOrd="0" presId="urn:microsoft.com/office/officeart/2005/8/layout/hierarchy1"/>
    <dgm:cxn modelId="{EA9C8A65-F4B7-4DCA-8E45-E15E7ADFF559}" type="presParOf" srcId="{4D63CDC3-9F74-4810-8AE7-88E274049B1C}" destId="{F93B4A8A-C6E0-40CE-916B-4553C5881C16}" srcOrd="1" destOrd="0" presId="urn:microsoft.com/office/officeart/2005/8/layout/hierarchy1"/>
    <dgm:cxn modelId="{E09BCCA2-9CCE-48B4-BB3A-4ECB68344A81}" type="presParOf" srcId="{15EC82B2-926A-411B-AA68-C2B4A192B063}" destId="{F9EF6679-3972-464E-A4DF-24D02A47B98E}" srcOrd="2" destOrd="0" presId="urn:microsoft.com/office/officeart/2005/8/layout/hierarchy1"/>
    <dgm:cxn modelId="{F806AB27-874B-48AC-BDDE-78E13D207896}" type="presParOf" srcId="{15EC82B2-926A-411B-AA68-C2B4A192B063}" destId="{A3D8A2E3-E2A7-4A01-9757-5C80C7D290CC}" srcOrd="3" destOrd="0" presId="urn:microsoft.com/office/officeart/2005/8/layout/hierarchy1"/>
    <dgm:cxn modelId="{DAFD3C43-1504-48C4-8D46-5B2AEE89D47D}" type="presParOf" srcId="{A3D8A2E3-E2A7-4A01-9757-5C80C7D290CC}" destId="{1B1EB832-DF49-4314-A5A8-E1A637327660}" srcOrd="0" destOrd="0" presId="urn:microsoft.com/office/officeart/2005/8/layout/hierarchy1"/>
    <dgm:cxn modelId="{A41EAB16-A7C8-4C17-B1B2-75C3F5129EBB}" type="presParOf" srcId="{1B1EB832-DF49-4314-A5A8-E1A637327660}" destId="{FC752C90-7703-4DB5-8E7C-BFA31F2B6536}" srcOrd="0" destOrd="0" presId="urn:microsoft.com/office/officeart/2005/8/layout/hierarchy1"/>
    <dgm:cxn modelId="{6D61CA2F-0826-41E7-BC17-37E330AF9C38}" type="presParOf" srcId="{1B1EB832-DF49-4314-A5A8-E1A637327660}" destId="{FD5980F7-0876-470D-A735-D7B593C0B53C}" srcOrd="1" destOrd="0" presId="urn:microsoft.com/office/officeart/2005/8/layout/hierarchy1"/>
    <dgm:cxn modelId="{B4AB200C-CE52-49F3-9D9A-30257ED746F2}" type="presParOf" srcId="{A3D8A2E3-E2A7-4A01-9757-5C80C7D290CC}" destId="{C5F19E79-9EDA-411B-A8A0-333E6F482093}" srcOrd="1" destOrd="0" presId="urn:microsoft.com/office/officeart/2005/8/layout/hierarchy1"/>
    <dgm:cxn modelId="{3A2DB5CA-67B4-4CF3-B5DC-ECA950B5A62A}" type="presParOf" srcId="{9D769821-6D87-49A1-9FD3-669192CE1CA1}" destId="{CC188D4A-0540-4B39-A1A9-FCA6374657FC}" srcOrd="2" destOrd="0" presId="urn:microsoft.com/office/officeart/2005/8/layout/hierarchy1"/>
    <dgm:cxn modelId="{C7C3D691-C15B-41E4-85E0-2BBFF5279390}" type="presParOf" srcId="{9D769821-6D87-49A1-9FD3-669192CE1CA1}" destId="{144158F0-C037-47C3-8C78-E66DE3959C12}" srcOrd="3" destOrd="0" presId="urn:microsoft.com/office/officeart/2005/8/layout/hierarchy1"/>
    <dgm:cxn modelId="{7003ED07-B095-4510-9830-CA59E6042D37}" type="presParOf" srcId="{144158F0-C037-47C3-8C78-E66DE3959C12}" destId="{C018FF9E-674A-4DD8-84D2-5FA1875F25B7}" srcOrd="0" destOrd="0" presId="urn:microsoft.com/office/officeart/2005/8/layout/hierarchy1"/>
    <dgm:cxn modelId="{09FCC530-097C-442F-A8D3-2373E878A7E4}" type="presParOf" srcId="{C018FF9E-674A-4DD8-84D2-5FA1875F25B7}" destId="{A957468D-D4DB-478F-BE60-1A4D38F9A6F1}" srcOrd="0" destOrd="0" presId="urn:microsoft.com/office/officeart/2005/8/layout/hierarchy1"/>
    <dgm:cxn modelId="{807A3203-92BE-40D8-A99D-146A3BC12F8C}" type="presParOf" srcId="{C018FF9E-674A-4DD8-84D2-5FA1875F25B7}" destId="{9F5DD3AA-5BC5-4644-B38D-2EFE57D7A919}" srcOrd="1" destOrd="0" presId="urn:microsoft.com/office/officeart/2005/8/layout/hierarchy1"/>
    <dgm:cxn modelId="{99CFEF38-EA00-472C-A472-1A8BD1FF0738}" type="presParOf" srcId="{144158F0-C037-47C3-8C78-E66DE3959C12}" destId="{86E90625-9B9D-4BD6-9362-3DF3839B4FAD}" srcOrd="1" destOrd="0" presId="urn:microsoft.com/office/officeart/2005/8/layout/hierarchy1"/>
    <dgm:cxn modelId="{8F4745A3-1BC1-434C-A421-FC25CD0D2126}" type="presParOf" srcId="{9D769821-6D87-49A1-9FD3-669192CE1CA1}" destId="{84B9A85B-8BB2-46F3-9697-A207D6AC487E}" srcOrd="4" destOrd="0" presId="urn:microsoft.com/office/officeart/2005/8/layout/hierarchy1"/>
    <dgm:cxn modelId="{45A82CD9-79FC-48CB-9B30-BAD8D63ED24E}" type="presParOf" srcId="{9D769821-6D87-49A1-9FD3-669192CE1CA1}" destId="{A598C03E-21CA-48D2-8418-336AFBC44713}" srcOrd="5" destOrd="0" presId="urn:microsoft.com/office/officeart/2005/8/layout/hierarchy1"/>
    <dgm:cxn modelId="{28A8DAB2-1F09-4FB4-8190-A726915A1317}" type="presParOf" srcId="{A598C03E-21CA-48D2-8418-336AFBC44713}" destId="{15459360-E41A-4C11-B1D6-D2D2CA670498}" srcOrd="0" destOrd="0" presId="urn:microsoft.com/office/officeart/2005/8/layout/hierarchy1"/>
    <dgm:cxn modelId="{CD766666-F2FF-4599-ABFC-648707AEFF3E}" type="presParOf" srcId="{15459360-E41A-4C11-B1D6-D2D2CA670498}" destId="{93FB41D5-8F51-4BE5-AED8-E85CA5A213FD}" srcOrd="0" destOrd="0" presId="urn:microsoft.com/office/officeart/2005/8/layout/hierarchy1"/>
    <dgm:cxn modelId="{D5B26E8E-640C-4A9F-B1E2-66D51EB4A0F9}" type="presParOf" srcId="{15459360-E41A-4C11-B1D6-D2D2CA670498}" destId="{4D2E3D6F-3AD3-45C2-B24D-4CE7ADE6E8FD}" srcOrd="1" destOrd="0" presId="urn:microsoft.com/office/officeart/2005/8/layout/hierarchy1"/>
    <dgm:cxn modelId="{7323EDCC-ED29-4274-82F4-170BE55EEAF4}" type="presParOf" srcId="{A598C03E-21CA-48D2-8418-336AFBC44713}" destId="{E216ACB2-C0E3-4756-923A-1F7AC054B5C6}" srcOrd="1" destOrd="0" presId="urn:microsoft.com/office/officeart/2005/8/layout/hierarchy1"/>
    <dgm:cxn modelId="{1BCED4C6-8299-4827-BC1E-C3CE37D2021B}" type="presParOf" srcId="{E216ACB2-C0E3-4756-923A-1F7AC054B5C6}" destId="{0FC4E1A6-05AD-4BD9-AFAB-5721954329ED}" srcOrd="0" destOrd="0" presId="urn:microsoft.com/office/officeart/2005/8/layout/hierarchy1"/>
    <dgm:cxn modelId="{50368DD1-4EFE-4F2E-8279-31F769792973}" type="presParOf" srcId="{E216ACB2-C0E3-4756-923A-1F7AC054B5C6}" destId="{EBAF241E-CE9F-43F8-9FB5-48D383E609AE}" srcOrd="1" destOrd="0" presId="urn:microsoft.com/office/officeart/2005/8/layout/hierarchy1"/>
    <dgm:cxn modelId="{A0FCD2D2-9832-4FAB-B9F9-217F9B159891}" type="presParOf" srcId="{EBAF241E-CE9F-43F8-9FB5-48D383E609AE}" destId="{D1B94221-D7C5-468C-8C69-75F7E558BE6E}" srcOrd="0" destOrd="0" presId="urn:microsoft.com/office/officeart/2005/8/layout/hierarchy1"/>
    <dgm:cxn modelId="{0918EA4B-2CED-4C1D-85E5-B6ABE5F7113E}" type="presParOf" srcId="{D1B94221-D7C5-468C-8C69-75F7E558BE6E}" destId="{54568612-9676-4B44-99F3-F7AB29C54980}" srcOrd="0" destOrd="0" presId="urn:microsoft.com/office/officeart/2005/8/layout/hierarchy1"/>
    <dgm:cxn modelId="{D016E7BB-8728-4E56-B2F3-795AD1FDFA7A}" type="presParOf" srcId="{D1B94221-D7C5-468C-8C69-75F7E558BE6E}" destId="{E2FA7C60-4EBE-4691-BDA9-BF5C0E020972}" srcOrd="1" destOrd="0" presId="urn:microsoft.com/office/officeart/2005/8/layout/hierarchy1"/>
    <dgm:cxn modelId="{460B1F76-9E81-43B8-8813-4EBB591FCB39}" type="presParOf" srcId="{EBAF241E-CE9F-43F8-9FB5-48D383E609AE}" destId="{E8E459A7-ADD9-4BF0-955C-0EB20FBB5AB2}" srcOrd="1" destOrd="0" presId="urn:microsoft.com/office/officeart/2005/8/layout/hierarchy1"/>
    <dgm:cxn modelId="{91B25BE9-8D31-4301-83BC-3BED3BF5F32D}" type="presParOf" srcId="{E216ACB2-C0E3-4756-923A-1F7AC054B5C6}" destId="{09501BD0-8B32-4272-881F-ACEF4C04D489}" srcOrd="2" destOrd="0" presId="urn:microsoft.com/office/officeart/2005/8/layout/hierarchy1"/>
    <dgm:cxn modelId="{953F333E-4717-4661-B0A7-AB6D0A201252}" type="presParOf" srcId="{E216ACB2-C0E3-4756-923A-1F7AC054B5C6}" destId="{FC891324-8264-4381-869A-DDF04BE89C0C}" srcOrd="3" destOrd="0" presId="urn:microsoft.com/office/officeart/2005/8/layout/hierarchy1"/>
    <dgm:cxn modelId="{7ED928F1-73E3-4F47-B3A5-44921B5639B5}" type="presParOf" srcId="{FC891324-8264-4381-869A-DDF04BE89C0C}" destId="{A49516B2-0F2D-4FC5-9BBC-E0CFCD2DF1BB}" srcOrd="0" destOrd="0" presId="urn:microsoft.com/office/officeart/2005/8/layout/hierarchy1"/>
    <dgm:cxn modelId="{14E6DF48-9729-42E3-B6BD-B870D78F7EBE}" type="presParOf" srcId="{A49516B2-0F2D-4FC5-9BBC-E0CFCD2DF1BB}" destId="{CA376A1A-E849-4C01-9563-50A8BEA659F6}" srcOrd="0" destOrd="0" presId="urn:microsoft.com/office/officeart/2005/8/layout/hierarchy1"/>
    <dgm:cxn modelId="{9A55FAB6-2645-422F-93A0-106CC471B478}" type="presParOf" srcId="{A49516B2-0F2D-4FC5-9BBC-E0CFCD2DF1BB}" destId="{016244D9-06F6-48DC-895A-860DBDC335A0}" srcOrd="1" destOrd="0" presId="urn:microsoft.com/office/officeart/2005/8/layout/hierarchy1"/>
    <dgm:cxn modelId="{0DA47A08-4FCE-41DF-8047-76F7A9BA3AD3}" type="presParOf" srcId="{FC891324-8264-4381-869A-DDF04BE89C0C}" destId="{1D3D3ABE-96CA-4E3A-BFF1-1DF9518904B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0.84932</cdr:y>
    </cdr:from>
    <cdr:to>
      <cdr:x>0.36752</cdr:x>
      <cdr:y>1</cdr:y>
    </cdr:to>
    <cdr:sp macro="" textlink="">
      <cdr:nvSpPr>
        <cdr:cNvPr id="18" name="Скругленный прямоугольник 17"/>
        <cdr:cNvSpPr/>
      </cdr:nvSpPr>
      <cdr:spPr>
        <a:xfrm xmlns:a="http://schemas.openxmlformats.org/drawingml/2006/main">
          <a:off x="0" y="4464497"/>
          <a:ext cx="3096344" cy="792087"/>
        </a:xfrm>
        <a:prstGeom xmlns:a="http://schemas.openxmlformats.org/drawingml/2006/main" prst="roundRect">
          <a:avLst/>
        </a:prstGeom>
        <a:solidFill xmlns:a="http://schemas.openxmlformats.org/drawingml/2006/main">
          <a:srgbClr val="0070C0"/>
        </a:solidFill>
        <a:ln xmlns:a="http://schemas.openxmlformats.org/drawingml/2006/main" w="28575" cap="flat" cmpd="sng" algn="ctr">
          <a:solidFill>
            <a:srgbClr val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FFFFFF"/>
              </a:solidFill>
              <a:latin typeface="Arial"/>
            </a:defRPr>
          </a:lvl1pPr>
          <a:lvl2pPr marL="457200" indent="0">
            <a:defRPr sz="1100">
              <a:solidFill>
                <a:srgbClr val="FFFFFF"/>
              </a:solidFill>
              <a:latin typeface="Arial"/>
            </a:defRPr>
          </a:lvl2pPr>
          <a:lvl3pPr marL="914400" indent="0">
            <a:defRPr sz="1100">
              <a:solidFill>
                <a:srgbClr val="FFFFFF"/>
              </a:solidFill>
              <a:latin typeface="Arial"/>
            </a:defRPr>
          </a:lvl3pPr>
          <a:lvl4pPr marL="1371600" indent="0">
            <a:defRPr sz="1100">
              <a:solidFill>
                <a:srgbClr val="FFFFFF"/>
              </a:solidFill>
              <a:latin typeface="Arial"/>
            </a:defRPr>
          </a:lvl4pPr>
          <a:lvl5pPr marL="1828800" indent="0">
            <a:defRPr sz="1100">
              <a:solidFill>
                <a:srgbClr val="FFFFFF"/>
              </a:solidFill>
              <a:latin typeface="Arial"/>
            </a:defRPr>
          </a:lvl5pPr>
          <a:lvl6pPr marL="2286000" indent="0">
            <a:defRPr sz="1100">
              <a:solidFill>
                <a:srgbClr val="FFFFFF"/>
              </a:solidFill>
              <a:latin typeface="Arial"/>
            </a:defRPr>
          </a:lvl6pPr>
          <a:lvl7pPr marL="2743200" indent="0">
            <a:defRPr sz="1100">
              <a:solidFill>
                <a:srgbClr val="FFFFFF"/>
              </a:solidFill>
              <a:latin typeface="Arial"/>
            </a:defRPr>
          </a:lvl7pPr>
          <a:lvl8pPr marL="3200400" indent="0">
            <a:defRPr sz="1100">
              <a:solidFill>
                <a:srgbClr val="FFFFFF"/>
              </a:solidFill>
              <a:latin typeface="Arial"/>
            </a:defRPr>
          </a:lvl8pPr>
          <a:lvl9pPr marL="3657600" indent="0">
            <a:defRPr sz="1100">
              <a:solidFill>
                <a:srgbClr val="FFFFFF"/>
              </a:solidFill>
              <a:latin typeface="Arial"/>
            </a:defRPr>
          </a:lvl9pPr>
        </a:lstStyle>
        <a:p xmlns:a="http://schemas.openxmlformats.org/drawingml/2006/main">
          <a:pPr algn="ctr">
            <a:defRPr/>
          </a:pPr>
          <a:r>
            <a:rPr lang="ru-RU" sz="1400" dirty="0" smtClean="0"/>
            <a:t>О</a:t>
          </a:r>
          <a:r>
            <a:rPr lang="ru-RU" sz="1400" dirty="0" smtClean="0">
              <a:solidFill>
                <a:srgbClr val="FFFFFF">
                  <a:lumMod val="9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бщий объем</a:t>
          </a:r>
        </a:p>
        <a:p xmlns:a="http://schemas.openxmlformats.org/drawingml/2006/main">
          <a:pPr algn="ctr">
            <a:defRPr/>
          </a:pPr>
          <a:r>
            <a:rPr lang="ru-RU" sz="1400" dirty="0" smtClean="0">
              <a:solidFill>
                <a:srgbClr val="FFFFFF">
                  <a:lumMod val="9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расходов</a:t>
          </a:r>
        </a:p>
        <a:p xmlns:a="http://schemas.openxmlformats.org/drawingml/2006/main">
          <a:pPr algn="ctr">
            <a:defRPr/>
          </a:pPr>
          <a:r>
            <a:rPr lang="ru-RU" sz="1400" dirty="0" smtClean="0">
              <a:solidFill>
                <a:srgbClr val="FFFFFF">
                  <a:lumMod val="9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137,06 млн. рублей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0.20513</cdr:x>
      <cdr:y>0.23288</cdr:y>
    </cdr:from>
    <cdr:to>
      <cdr:x>0.28205</cdr:x>
      <cdr:y>0.28767</cdr:y>
    </cdr:to>
    <cdr:sp macro="" textlink="">
      <cdr:nvSpPr>
        <cdr:cNvPr id="20" name="Прямая соединительная линия 19"/>
        <cdr:cNvSpPr/>
      </cdr:nvSpPr>
      <cdr:spPr>
        <a:xfrm xmlns:a="http://schemas.openxmlformats.org/drawingml/2006/main">
          <a:off x="1728192" y="1224136"/>
          <a:ext cx="648072" cy="28803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0.34188</cdr:x>
      <cdr:y>0.12329</cdr:y>
    </cdr:from>
    <cdr:to>
      <cdr:x>0.35897</cdr:x>
      <cdr:y>0.23288</cdr:y>
    </cdr:to>
    <cdr:sp macro="" textlink="">
      <cdr:nvSpPr>
        <cdr:cNvPr id="22" name="Прямая соединительная линия 21"/>
        <cdr:cNvSpPr/>
      </cdr:nvSpPr>
      <cdr:spPr>
        <a:xfrm xmlns:a="http://schemas.openxmlformats.org/drawingml/2006/main">
          <a:off x="2880320" y="648072"/>
          <a:ext cx="144016" cy="57606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0.49573</cdr:x>
      <cdr:y>0.10959</cdr:y>
    </cdr:from>
    <cdr:to>
      <cdr:x>0.51282</cdr:x>
      <cdr:y>0.20548</cdr:y>
    </cdr:to>
    <cdr:sp macro="" textlink="">
      <cdr:nvSpPr>
        <cdr:cNvPr id="24" name="Прямая соединительная линия 23"/>
        <cdr:cNvSpPr/>
      </cdr:nvSpPr>
      <cdr:spPr>
        <a:xfrm xmlns:a="http://schemas.openxmlformats.org/drawingml/2006/main" flipH="1">
          <a:off x="4176464" y="576064"/>
          <a:ext cx="144016" cy="50405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0.76923</cdr:x>
      <cdr:y>0.21918</cdr:y>
    </cdr:from>
    <cdr:to>
      <cdr:x>0.81197</cdr:x>
      <cdr:y>0.27397</cdr:y>
    </cdr:to>
    <cdr:sp macro="" textlink="">
      <cdr:nvSpPr>
        <cdr:cNvPr id="26" name="Прямая соединительная линия 25"/>
        <cdr:cNvSpPr/>
      </cdr:nvSpPr>
      <cdr:spPr>
        <a:xfrm xmlns:a="http://schemas.openxmlformats.org/drawingml/2006/main" flipH="1">
          <a:off x="6480720" y="1152128"/>
          <a:ext cx="360040" cy="28803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0.77879</cdr:x>
      <cdr:y>0.59469</cdr:y>
    </cdr:from>
    <cdr:to>
      <cdr:x>0.97265</cdr:x>
      <cdr:y>0.68868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572296" y="3286148"/>
          <a:ext cx="1636014" cy="519372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/>
            <a:t>Прочие </a:t>
          </a:r>
          <a:r>
            <a:rPr lang="ru-RU" sz="1200" b="1" dirty="0" smtClean="0"/>
            <a:t>расходы</a:t>
          </a:r>
          <a:r>
            <a:rPr lang="ru-RU" b="1" dirty="0" smtClean="0"/>
            <a:t>; 7,24 </a:t>
          </a:r>
          <a:r>
            <a:rPr lang="ru-RU" b="1" dirty="0" err="1" smtClean="0"/>
            <a:t>млн.руб</a:t>
          </a:r>
          <a:r>
            <a:rPr lang="ru-RU" b="1" dirty="0" smtClean="0"/>
            <a:t>.; 5%</a:t>
          </a:r>
          <a:endParaRPr lang="ru-RU" b="1" dirty="0"/>
        </a:p>
      </cdr:txBody>
    </cdr:sp>
  </cdr:relSizeAnchor>
  <cdr:relSizeAnchor xmlns:cdr="http://schemas.openxmlformats.org/drawingml/2006/chartDrawing">
    <cdr:from>
      <cdr:x>0.54263</cdr:x>
      <cdr:y>0.67422</cdr:y>
    </cdr:from>
    <cdr:to>
      <cdr:x>0.78155</cdr:x>
      <cdr:y>0.67422</cdr:y>
    </cdr:to>
    <cdr:cxnSp macro="">
      <cdr:nvCxnSpPr>
        <cdr:cNvPr id="8" name="Прямая соединительная линия 7"/>
        <cdr:cNvCxnSpPr/>
      </cdr:nvCxnSpPr>
      <cdr:spPr>
        <a:xfrm xmlns:a="http://schemas.openxmlformats.org/drawingml/2006/main">
          <a:off x="4579367" y="3725617"/>
          <a:ext cx="2016224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20169B9-BCC3-4947-AB49-2024C6625DD7}" type="datetimeFigureOut">
              <a:rPr lang="ru-RU"/>
              <a:pPr>
                <a:defRPr/>
              </a:pPr>
              <a:t>21.03.2019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E9C9F0-198D-4E19-BFEF-3B5271F5C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8"/>
          <p:cNvSpPr txBox="1">
            <a:spLocks noGrp="1" noChangeArrowheads="1"/>
          </p:cNvSpPr>
          <p:nvPr/>
        </p:nvSpPr>
        <p:spPr bwMode="auto">
          <a:xfrm>
            <a:off x="3884613" y="8685213"/>
            <a:ext cx="2952750" cy="439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3C4A61E3-7C3C-42E4-9A61-C9E949953819}" type="slidenum">
              <a:rPr lang="ru-RU" altLang="ru-RU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28</a:t>
            </a:fld>
            <a:endParaRPr lang="ru-RU" alt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4337" cy="441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B494FEE-43EB-4E5A-9C8C-9803E517740B}" type="slidenum">
              <a:rPr lang="ru-RU" altLang="ru-RU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ru-RU" alt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55925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C074D4B-1A45-4C90-9169-B5143D9A0168}" type="slidenum">
              <a:rPr lang="ru-RU" altLang="ru-RU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ru-RU" alt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40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4775" y="630238"/>
            <a:ext cx="4206875" cy="31543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695325" y="3994150"/>
            <a:ext cx="5565775" cy="378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>
              <a:ea typeface="Microsoft YaHei" pitchFamily="34" charset="-122"/>
            </a:endParaRPr>
          </a:p>
        </p:txBody>
      </p:sp>
      <p:sp>
        <p:nvSpPr>
          <p:cNvPr id="44039" name="Text Box 5"/>
          <p:cNvSpPr txBox="1">
            <a:spLocks noChangeArrowheads="1"/>
          </p:cNvSpPr>
          <p:nvPr/>
        </p:nvSpPr>
        <p:spPr bwMode="auto">
          <a:xfrm>
            <a:off x="3940175" y="7988300"/>
            <a:ext cx="3014663" cy="41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5CAFBDB-9C12-429F-9D45-9A7F2C1E6FE3}" type="slidenum">
              <a:rPr lang="ru-RU" altLang="ru-RU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pPr algn="r" defTabSz="449263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ru-RU" alt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8"/>
          <p:cNvSpPr txBox="1">
            <a:spLocks noGrp="1" noChangeArrowheads="1"/>
          </p:cNvSpPr>
          <p:nvPr/>
        </p:nvSpPr>
        <p:spPr bwMode="auto">
          <a:xfrm>
            <a:off x="3884613" y="8685213"/>
            <a:ext cx="2952750" cy="439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fld id="{A20411F1-8261-4FBE-9184-2C679C3ECE04}" type="slidenum">
              <a:rPr lang="ru-RU" altLang="ru-RU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</a:pPr>
              <a:t>30</a:t>
            </a:fld>
            <a:endParaRPr lang="ru-RU" alt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4337" cy="441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7FD4D76-2988-4F7F-8AC7-91502F179E17}" type="slidenum">
              <a:rPr lang="ru-RU" altLang="ru-RU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ru-RU" alt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7108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55925" cy="442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0737D09-0D52-4AFC-B2CB-AD9E6A362C19}" type="slidenum">
              <a:rPr lang="ru-RU" altLang="ru-RU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  <a:cs typeface="Segoe UI" pitchFamily="34" charset="0"/>
              </a:rPr>
              <a:pPr algn="r" defTabSz="449263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ru-RU" alt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4710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4775" y="630238"/>
            <a:ext cx="4206875" cy="31543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10" name="Text Box 4"/>
          <p:cNvSpPr txBox="1">
            <a:spLocks noChangeArrowheads="1"/>
          </p:cNvSpPr>
          <p:nvPr/>
        </p:nvSpPr>
        <p:spPr bwMode="auto">
          <a:xfrm>
            <a:off x="695325" y="3994150"/>
            <a:ext cx="5565775" cy="378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>
              <a:ea typeface="Microsoft YaHei" pitchFamily="34" charset="-122"/>
            </a:endParaRPr>
          </a:p>
        </p:txBody>
      </p:sp>
      <p:sp>
        <p:nvSpPr>
          <p:cNvPr id="47111" name="Text Box 5"/>
          <p:cNvSpPr txBox="1">
            <a:spLocks noChangeArrowheads="1"/>
          </p:cNvSpPr>
          <p:nvPr/>
        </p:nvSpPr>
        <p:spPr bwMode="auto">
          <a:xfrm>
            <a:off x="3940175" y="7988300"/>
            <a:ext cx="3014663" cy="41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AB96F45-7B88-487F-BC50-815883E2FB8A}" type="slidenum">
              <a:rPr lang="ru-RU" altLang="ru-RU" sz="1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pPr algn="r" defTabSz="449263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ru-RU" altLang="ru-RU" sz="1200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89FD06E-D110-4659-94EA-D60C477893F2}" type="slidenum">
              <a:rPr lang="ru-RU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ru-RU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48C66D0-C415-43AD-B50C-1C813F7B3CD7}" type="slidenum">
              <a:rPr lang="ru-RU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ru-RU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028D-C9A9-4BB8-8CD4-C86984AD2754}" type="datetimeFigureOut">
              <a:rPr lang="ru-RU"/>
              <a:pPr>
                <a:defRPr/>
              </a:pPr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A0B99-1891-47EC-B63A-1E6D6E735E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FD1DF-5B84-4E39-AF36-9269FA1F132E}" type="datetimeFigureOut">
              <a:rPr lang="ru-RU"/>
              <a:pPr>
                <a:defRPr/>
              </a:pPr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5F2D1-AD25-4865-9750-764205727D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0E284-0E92-4128-BB41-B3F87C09E059}" type="datetimeFigureOut">
              <a:rPr lang="ru-RU"/>
              <a:pPr>
                <a:defRPr/>
              </a:pPr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DA703-184E-4631-8EFE-5BB68CB45D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90088-1B80-4EB9-AABE-25931F83ABD6}" type="datetimeFigureOut">
              <a:rPr lang="ru-RU"/>
              <a:pPr>
                <a:defRPr/>
              </a:pPr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EE5C5-8ADB-4A3B-9F22-F253F04E1E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66385-2973-46D4-B90E-F7606E3FE024}" type="datetimeFigureOut">
              <a:rPr lang="ru-RU"/>
              <a:pPr>
                <a:defRPr/>
              </a:pPr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656CC-38E2-4CF4-9547-65755D5B5D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BD289-DFEB-491E-9FDF-F041F3144A74}" type="datetimeFigureOut">
              <a:rPr lang="ru-RU"/>
              <a:pPr>
                <a:defRPr/>
              </a:pPr>
              <a:t>21.03.2019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5E8F6-558E-4D3F-BF79-FEFA909744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64BE0-EF65-4C61-BA2F-7C342542F807}" type="datetimeFigureOut">
              <a:rPr lang="ru-RU"/>
              <a:pPr>
                <a:defRPr/>
              </a:pPr>
              <a:t>21.03.2019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BF4A0-1E37-4D3C-B54E-386543842B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5219700" y="3860800"/>
            <a:ext cx="914400" cy="91440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03B51-1C65-4C4A-89D7-4305B445B251}" type="datetimeFigureOut">
              <a:rPr lang="ru-RU"/>
              <a:pPr>
                <a:defRPr/>
              </a:pPr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CCFEC-032B-485D-AA63-CB454AB916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ая папка\! символика района\шаблон КГП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91440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9ED28-2317-4FDA-B0D1-EEC00209CA4C}" type="datetimeFigureOut">
              <a:rPr lang="ru-RU"/>
              <a:pPr>
                <a:defRPr/>
              </a:pPr>
              <a:t>21.03.2019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BC3AC-961C-4680-B1CD-E19E8A0CD3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EB8FA-4926-447A-B478-BD4C90F8E31E}" type="datetimeFigureOut">
              <a:rPr lang="ru-RU"/>
              <a:pPr>
                <a:defRPr/>
              </a:pPr>
              <a:t>21.03.2019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4F26E-EDFA-49CE-8900-0AD15C0B83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73DF1C-DA35-4C10-A203-4C48816AF407}" type="datetimeFigureOut">
              <a:rPr lang="ru-RU"/>
              <a:pPr>
                <a:defRPr/>
              </a:pPr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C4D4EF-EDED-4B03-B04C-FDB697C1FF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60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1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герб мелк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4149725"/>
            <a:ext cx="1736725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635375" y="6092825"/>
            <a:ext cx="17272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>
                <a:solidFill>
                  <a:srgbClr val="008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г. Кондопога</a:t>
            </a:r>
          </a:p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>
                <a:solidFill>
                  <a:srgbClr val="008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  2019 </a:t>
            </a:r>
            <a:r>
              <a:rPr lang="ru-RU" altLang="ru-RU" sz="1400" b="1">
                <a:solidFill>
                  <a:srgbClr val="008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г.</a:t>
            </a:r>
            <a:r>
              <a:rPr lang="ru-RU" altLang="ru-RU" sz="14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</a:p>
        </p:txBody>
      </p:sp>
      <p:sp>
        <p:nvSpPr>
          <p:cNvPr id="14339" name="Text Box 1"/>
          <p:cNvSpPr txBox="1">
            <a:spLocks noChangeArrowheads="1"/>
          </p:cNvSpPr>
          <p:nvPr/>
        </p:nvSpPr>
        <p:spPr bwMode="auto">
          <a:xfrm>
            <a:off x="-323850" y="1196975"/>
            <a:ext cx="9685338" cy="251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Отч</a:t>
            </a: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</a:rPr>
              <a:t>ё</a:t>
            </a: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т </a:t>
            </a:r>
          </a:p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Главы Администрации </a:t>
            </a:r>
            <a:endParaRPr lang="ru-RU" altLang="ru-RU" sz="2400" b="1">
              <a:solidFill>
                <a:srgbClr val="0033CC"/>
              </a:solidFill>
            </a:endParaRPr>
          </a:p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Кондопожского муниципального района </a:t>
            </a:r>
            <a:endParaRPr lang="ru-RU" altLang="ru-RU" sz="2400" b="1">
              <a:solidFill>
                <a:srgbClr val="0033CC"/>
              </a:solidFill>
            </a:endParaRPr>
          </a:p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о</a:t>
            </a: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</a:rPr>
              <a:t>б исполнении полномочий</a:t>
            </a:r>
          </a:p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</a:rPr>
              <a:t>Кондопожского город</a:t>
            </a:r>
            <a:r>
              <a:rPr lang="ru-RU" altLang="ru-RU" sz="2400" b="1">
                <a:solidFill>
                  <a:srgbClr val="0033CC"/>
                </a:solidFill>
              </a:rPr>
              <a:t>с</a:t>
            </a: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</a:rPr>
              <a:t>кого поселения </a:t>
            </a:r>
            <a:endParaRPr lang="ru-RU" altLang="ru-RU" sz="2400" b="1">
              <a:solidFill>
                <a:srgbClr val="0033CC"/>
              </a:solidFill>
            </a:endParaRPr>
          </a:p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</a:rPr>
              <a:t>по решению вопросов местного значени</a:t>
            </a:r>
            <a:r>
              <a:rPr lang="ru-RU" altLang="ru-RU" sz="2400" b="1">
                <a:solidFill>
                  <a:srgbClr val="0033CC"/>
                </a:solidFill>
              </a:rPr>
              <a:t>я</a:t>
            </a:r>
          </a:p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Администраци</a:t>
            </a: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</a:rPr>
              <a:t>ей</a:t>
            </a: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ru-RU" altLang="ru-RU" sz="2400" b="1">
                <a:solidFill>
                  <a:srgbClr val="0033CC"/>
                </a:solidFill>
                <a:latin typeface="Microsoft YaHei" pitchFamily="34" charset="-122"/>
              </a:rPr>
              <a:t>за 2018 год</a:t>
            </a:r>
            <a:endParaRPr lang="ru-RU" altLang="ru-RU" sz="2400" b="1">
              <a:solidFill>
                <a:srgbClr val="0033CC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ChangeArrowheads="1"/>
          </p:cNvSpPr>
          <p:nvPr/>
        </p:nvSpPr>
        <p:spPr bwMode="auto">
          <a:xfrm>
            <a:off x="179388" y="1916113"/>
            <a:ext cx="8713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/>
              <a:t>Утверждена Муниципальная программа: </a:t>
            </a:r>
          </a:p>
          <a:p>
            <a:pPr algn="ctr"/>
            <a:r>
              <a:rPr lang="ru-RU" b="1" i="1"/>
              <a:t>«Поддержка малого и среднего предпринимательства в Кондопожском городском поселении»</a:t>
            </a:r>
            <a:r>
              <a:rPr lang="ru-RU">
                <a:solidFill>
                  <a:srgbClr val="000000"/>
                </a:solidFill>
              </a:rPr>
              <a:t> </a:t>
            </a:r>
            <a:r>
              <a:rPr lang="ru-RU">
                <a:solidFill>
                  <a:srgbClr val="CC0000"/>
                </a:solidFill>
              </a:rPr>
              <a:t>           </a:t>
            </a:r>
            <a:endParaRPr lang="ru-RU" sz="1600">
              <a:solidFill>
                <a:srgbClr val="CC0000"/>
              </a:solidFill>
            </a:endParaRPr>
          </a:p>
        </p:txBody>
      </p:sp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755650" y="908050"/>
            <a:ext cx="777716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>
                <a:solidFill>
                  <a:srgbClr val="0000FF"/>
                </a:solidFill>
              </a:rPr>
              <a:t>Поддержка малого и среднего предпринимательства</a:t>
            </a:r>
          </a:p>
        </p:txBody>
      </p:sp>
      <p:pic>
        <p:nvPicPr>
          <p:cNvPr id="23555" name="Picture 4" descr="weR-dxOTpX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4941888"/>
            <a:ext cx="2592388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4941888"/>
            <a:ext cx="2592388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8befc10e29afe55a9afeb8c2e4d7b0a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941888"/>
            <a:ext cx="24495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1042988" y="1484313"/>
            <a:ext cx="7058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/>
              <a:t>Зарегистрировано</a:t>
            </a:r>
            <a:r>
              <a:rPr lang="ru-RU" altLang="ru-RU" b="1">
                <a:solidFill>
                  <a:srgbClr val="000000"/>
                </a:solidFill>
              </a:rPr>
              <a:t> более </a:t>
            </a:r>
            <a:r>
              <a:rPr lang="ru-RU" altLang="ru-RU" b="1">
                <a:solidFill>
                  <a:srgbClr val="FF0000"/>
                </a:solidFill>
              </a:rPr>
              <a:t>920</a:t>
            </a:r>
            <a:r>
              <a:rPr lang="ru-RU" altLang="ru-RU" b="1">
                <a:solidFill>
                  <a:srgbClr val="049604"/>
                </a:solidFill>
              </a:rPr>
              <a:t> </a:t>
            </a:r>
            <a:r>
              <a:rPr lang="ru-RU" altLang="ru-RU" b="1">
                <a:solidFill>
                  <a:srgbClr val="000000"/>
                </a:solidFill>
              </a:rPr>
              <a:t>МСП, </a:t>
            </a:r>
            <a:r>
              <a:rPr lang="ru-RU" altLang="ru-RU" b="1">
                <a:solidFill>
                  <a:srgbClr val="FF0000"/>
                </a:solidFill>
              </a:rPr>
              <a:t>510</a:t>
            </a:r>
            <a:r>
              <a:rPr lang="ru-RU" altLang="ru-RU" b="1">
                <a:solidFill>
                  <a:srgbClr val="000000"/>
                </a:solidFill>
              </a:rPr>
              <a:t> ИП</a:t>
            </a:r>
            <a:endParaRPr lang="ru-RU"/>
          </a:p>
        </p:txBody>
      </p:sp>
      <p:sp>
        <p:nvSpPr>
          <p:cNvPr id="23559" name="Rectangle 10"/>
          <p:cNvSpPr>
            <a:spLocks noChangeArrowheads="1"/>
          </p:cNvSpPr>
          <p:nvPr/>
        </p:nvSpPr>
        <p:spPr bwMode="auto">
          <a:xfrm>
            <a:off x="3419475" y="2852738"/>
            <a:ext cx="2501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Выдано 3 субсидии</a:t>
            </a:r>
            <a:r>
              <a:rPr lang="ru-RU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3560" name="Rectangle 12"/>
          <p:cNvSpPr>
            <a:spLocks noChangeArrowheads="1"/>
          </p:cNvSpPr>
          <p:nvPr/>
        </p:nvSpPr>
        <p:spPr bwMode="auto">
          <a:xfrm>
            <a:off x="1187450" y="3213100"/>
            <a:ext cx="6842125" cy="71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1" name="AutoShape 13"/>
          <p:cNvSpPr>
            <a:spLocks noChangeArrowheads="1"/>
          </p:cNvSpPr>
          <p:nvPr/>
        </p:nvSpPr>
        <p:spPr bwMode="auto">
          <a:xfrm>
            <a:off x="1116013" y="3213100"/>
            <a:ext cx="142875" cy="360363"/>
          </a:xfrm>
          <a:prstGeom prst="downArrow">
            <a:avLst>
              <a:gd name="adj1" fmla="val 50000"/>
              <a:gd name="adj2" fmla="val 630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2" name="AutoShape 14"/>
          <p:cNvSpPr>
            <a:spLocks noChangeArrowheads="1"/>
          </p:cNvSpPr>
          <p:nvPr/>
        </p:nvSpPr>
        <p:spPr bwMode="auto">
          <a:xfrm>
            <a:off x="7956550" y="3213100"/>
            <a:ext cx="142875" cy="360363"/>
          </a:xfrm>
          <a:prstGeom prst="downArrow">
            <a:avLst>
              <a:gd name="adj1" fmla="val 50000"/>
              <a:gd name="adj2" fmla="val 630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3" name="AutoShape 15"/>
          <p:cNvSpPr>
            <a:spLocks noChangeArrowheads="1"/>
          </p:cNvSpPr>
          <p:nvPr/>
        </p:nvSpPr>
        <p:spPr bwMode="auto">
          <a:xfrm>
            <a:off x="4500563" y="3284538"/>
            <a:ext cx="142875" cy="360362"/>
          </a:xfrm>
          <a:prstGeom prst="downArrow">
            <a:avLst>
              <a:gd name="adj1" fmla="val 50000"/>
              <a:gd name="adj2" fmla="val 6305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4" name="Text Box 16"/>
          <p:cNvSpPr txBox="1">
            <a:spLocks noChangeArrowheads="1"/>
          </p:cNvSpPr>
          <p:nvPr/>
        </p:nvSpPr>
        <p:spPr bwMode="auto">
          <a:xfrm>
            <a:off x="250825" y="3644900"/>
            <a:ext cx="244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3565" name="Text Box 17"/>
          <p:cNvSpPr txBox="1">
            <a:spLocks noChangeArrowheads="1"/>
          </p:cNvSpPr>
          <p:nvPr/>
        </p:nvSpPr>
        <p:spPr bwMode="auto">
          <a:xfrm>
            <a:off x="0" y="3716338"/>
            <a:ext cx="29511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/>
              <a:t>OOO </a:t>
            </a:r>
            <a:r>
              <a:rPr lang="ru-RU" sz="1600" b="1"/>
              <a:t>«Кондопожский Автомобильный Диагностический Центр» 335,458 тыс. руб.</a:t>
            </a:r>
          </a:p>
        </p:txBody>
      </p:sp>
      <p:sp>
        <p:nvSpPr>
          <p:cNvPr id="23566" name="Text Box 18"/>
          <p:cNvSpPr txBox="1">
            <a:spLocks noChangeArrowheads="1"/>
          </p:cNvSpPr>
          <p:nvPr/>
        </p:nvSpPr>
        <p:spPr bwMode="auto">
          <a:xfrm>
            <a:off x="3132138" y="3789363"/>
            <a:ext cx="2951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600" b="1"/>
          </a:p>
        </p:txBody>
      </p:sp>
      <p:sp>
        <p:nvSpPr>
          <p:cNvPr id="23567" name="Text Box 19"/>
          <p:cNvSpPr txBox="1">
            <a:spLocks noChangeArrowheads="1"/>
          </p:cNvSpPr>
          <p:nvPr/>
        </p:nvSpPr>
        <p:spPr bwMode="auto">
          <a:xfrm>
            <a:off x="3276600" y="3716338"/>
            <a:ext cx="266382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/>
              <a:t>ООО «Техгаз»</a:t>
            </a:r>
          </a:p>
          <a:p>
            <a:pPr algn="ctr">
              <a:spcBef>
                <a:spcPct val="50000"/>
              </a:spcBef>
            </a:pPr>
            <a:r>
              <a:rPr lang="ru-RU" sz="1600" b="1"/>
              <a:t>кафе «Карамелька»</a:t>
            </a:r>
          </a:p>
          <a:p>
            <a:pPr algn="ctr">
              <a:spcBef>
                <a:spcPct val="50000"/>
              </a:spcBef>
            </a:pPr>
            <a:r>
              <a:rPr lang="ru-RU" sz="1600" b="1"/>
              <a:t>42,587 тыс. руб.</a:t>
            </a:r>
          </a:p>
          <a:p>
            <a:pPr>
              <a:spcBef>
                <a:spcPct val="50000"/>
              </a:spcBef>
            </a:pPr>
            <a:endParaRPr lang="ru-RU" sz="1600" b="1"/>
          </a:p>
          <a:p>
            <a:pPr>
              <a:spcBef>
                <a:spcPct val="50000"/>
              </a:spcBef>
            </a:pPr>
            <a:endParaRPr lang="ru-RU" sz="1600"/>
          </a:p>
        </p:txBody>
      </p:sp>
      <p:sp>
        <p:nvSpPr>
          <p:cNvPr id="23568" name="Text Box 20"/>
          <p:cNvSpPr txBox="1">
            <a:spLocks noChangeArrowheads="1"/>
          </p:cNvSpPr>
          <p:nvPr/>
        </p:nvSpPr>
        <p:spPr bwMode="auto">
          <a:xfrm>
            <a:off x="6300788" y="3789363"/>
            <a:ext cx="270033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ИП Скоробогатова Е.Ю. </a:t>
            </a:r>
          </a:p>
          <a:p>
            <a:pPr algn="ctr"/>
            <a:r>
              <a:rPr lang="ru-RU" sz="1600" b="1"/>
              <a:t>грузоперевозки </a:t>
            </a:r>
          </a:p>
          <a:p>
            <a:pPr algn="ctr"/>
            <a:r>
              <a:rPr lang="ru-RU" sz="1600" b="1"/>
              <a:t>210,000 тыс. руб.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2"/>
          <p:cNvSpPr txBox="1">
            <a:spLocks noChangeArrowheads="1"/>
          </p:cNvSpPr>
          <p:nvPr/>
        </p:nvSpPr>
        <p:spPr bwMode="auto">
          <a:xfrm>
            <a:off x="250825" y="1125538"/>
            <a:ext cx="8893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ru-RU" altLang="ru-RU" sz="2400" b="1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Исполнение бюджета</a:t>
            </a:r>
          </a:p>
        </p:txBody>
      </p:sp>
      <p:grpSp>
        <p:nvGrpSpPr>
          <p:cNvPr id="24578" name="Group 18"/>
          <p:cNvGrpSpPr>
            <a:grpSpLocks/>
          </p:cNvGrpSpPr>
          <p:nvPr/>
        </p:nvGrpSpPr>
        <p:grpSpPr bwMode="auto">
          <a:xfrm>
            <a:off x="1258888" y="2208213"/>
            <a:ext cx="7273925" cy="4162425"/>
            <a:chOff x="567" y="1389"/>
            <a:chExt cx="4582" cy="2622"/>
          </a:xfrm>
        </p:grpSpPr>
        <p:pic>
          <p:nvPicPr>
            <p:cNvPr id="24579" name="Picture 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3" y="1842"/>
              <a:ext cx="1134" cy="16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4580" name="Rectangle 14"/>
            <p:cNvSpPr>
              <a:spLocks noChangeArrowheads="1"/>
            </p:cNvSpPr>
            <p:nvPr/>
          </p:nvSpPr>
          <p:spPr bwMode="auto">
            <a:xfrm>
              <a:off x="567" y="1389"/>
              <a:ext cx="172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ru-RU" altLang="ru-RU" sz="2000" b="1">
                  <a:solidFill>
                    <a:srgbClr val="009900"/>
                  </a:solidFill>
                  <a:latin typeface="Calibri" pitchFamily="34" charset="0"/>
                  <a:ea typeface="Microsoft YaHei" pitchFamily="34" charset="-122"/>
                </a:rPr>
                <a:t>ДОХОДЫ    </a:t>
              </a:r>
            </a:p>
            <a:p>
              <a:pPr algn="ctr">
                <a:buFont typeface="Arial" charset="0"/>
                <a:buNone/>
              </a:pPr>
              <a:r>
                <a:rPr lang="ru-RU" altLang="ru-RU" sz="2000" b="1">
                  <a:solidFill>
                    <a:srgbClr val="009900"/>
                  </a:solidFill>
                  <a:latin typeface="Calibri" pitchFamily="34" charset="0"/>
                </a:rPr>
                <a:t>143</a:t>
              </a:r>
              <a:r>
                <a:rPr lang="ru-RU" altLang="ru-RU" sz="2000" b="1">
                  <a:solidFill>
                    <a:srgbClr val="009900"/>
                  </a:solidFill>
                  <a:latin typeface="Calibri" pitchFamily="34" charset="0"/>
                  <a:ea typeface="Microsoft YaHei" pitchFamily="34" charset="-122"/>
                </a:rPr>
                <a:t>,</a:t>
              </a:r>
              <a:r>
                <a:rPr lang="ru-RU" altLang="ru-RU" sz="2000" b="1">
                  <a:solidFill>
                    <a:srgbClr val="009900"/>
                  </a:solidFill>
                  <a:latin typeface="Calibri" pitchFamily="34" charset="0"/>
                </a:rPr>
                <a:t>22</a:t>
              </a:r>
              <a:r>
                <a:rPr lang="ru-RU" altLang="ru-RU" sz="2000" b="1">
                  <a:solidFill>
                    <a:srgbClr val="009900"/>
                  </a:solidFill>
                  <a:latin typeface="Calibri" pitchFamily="34" charset="0"/>
                  <a:ea typeface="Microsoft YaHei" pitchFamily="34" charset="-122"/>
                </a:rPr>
                <a:t> млн. рублей</a:t>
              </a:r>
            </a:p>
          </p:txBody>
        </p:sp>
        <p:pic>
          <p:nvPicPr>
            <p:cNvPr id="24581" name="Picture 1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742" y="1933"/>
              <a:ext cx="1134" cy="16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4582" name="Rectangle 16"/>
            <p:cNvSpPr>
              <a:spLocks noChangeArrowheads="1"/>
            </p:cNvSpPr>
            <p:nvPr/>
          </p:nvSpPr>
          <p:spPr bwMode="auto">
            <a:xfrm>
              <a:off x="3470" y="1434"/>
              <a:ext cx="167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ru-RU" altLang="ru-RU" sz="2000" b="1">
                  <a:solidFill>
                    <a:srgbClr val="CC0000"/>
                  </a:solidFill>
                  <a:latin typeface="Calibri" pitchFamily="34" charset="0"/>
                  <a:ea typeface="Microsoft YaHei" pitchFamily="34" charset="-122"/>
                </a:rPr>
                <a:t>РАСХОДЫ    </a:t>
              </a:r>
            </a:p>
            <a:p>
              <a:pPr algn="ctr">
                <a:buFont typeface="Arial" charset="0"/>
                <a:buNone/>
              </a:pPr>
              <a:r>
                <a:rPr lang="ru-RU" altLang="ru-RU" sz="2000" b="1">
                  <a:solidFill>
                    <a:srgbClr val="CC0000"/>
                  </a:solidFill>
                  <a:latin typeface="Calibri" pitchFamily="34" charset="0"/>
                </a:rPr>
                <a:t>137</a:t>
              </a:r>
              <a:r>
                <a:rPr lang="ru-RU" altLang="ru-RU" sz="2000" b="1">
                  <a:solidFill>
                    <a:srgbClr val="CC0000"/>
                  </a:solidFill>
                  <a:latin typeface="Calibri" pitchFamily="34" charset="0"/>
                  <a:ea typeface="Microsoft YaHei" pitchFamily="34" charset="-122"/>
                </a:rPr>
                <a:t>,</a:t>
              </a:r>
              <a:r>
                <a:rPr lang="ru-RU" altLang="ru-RU" sz="2000" b="1">
                  <a:solidFill>
                    <a:srgbClr val="CC0000"/>
                  </a:solidFill>
                  <a:latin typeface="Calibri" pitchFamily="34" charset="0"/>
                </a:rPr>
                <a:t>06</a:t>
              </a:r>
              <a:r>
                <a:rPr lang="ru-RU" altLang="ru-RU" sz="2000" b="1">
                  <a:solidFill>
                    <a:srgbClr val="CC0000"/>
                  </a:solidFill>
                  <a:latin typeface="Calibri" pitchFamily="34" charset="0"/>
                  <a:ea typeface="Microsoft YaHei" pitchFamily="34" charset="-122"/>
                </a:rPr>
                <a:t> млн. рублей</a:t>
              </a:r>
            </a:p>
          </p:txBody>
        </p:sp>
        <p:sp>
          <p:nvSpPr>
            <p:cNvPr id="24583" name="Прямоугольник 15"/>
            <p:cNvSpPr>
              <a:spLocks noChangeArrowheads="1"/>
            </p:cNvSpPr>
            <p:nvPr/>
          </p:nvSpPr>
          <p:spPr bwMode="auto">
            <a:xfrm>
              <a:off x="567" y="3339"/>
              <a:ext cx="4524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 typeface="Arial" charset="0"/>
                <a:buNone/>
              </a:pPr>
              <a:endParaRPr lang="ru-RU" altLang="ru-RU" sz="3200" b="1">
                <a:solidFill>
                  <a:srgbClr val="003366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endParaRPr>
            </a:p>
            <a:p>
              <a:pPr algn="ctr">
                <a:buFont typeface="Arial" charset="0"/>
                <a:buNone/>
              </a:pPr>
              <a:r>
                <a:rPr lang="ru-RU" altLang="ru-RU" sz="3200" b="1">
                  <a:solidFill>
                    <a:srgbClr val="003366"/>
                  </a:solidFill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ПРОФИЦИТ  6,16 млн. рублей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Line 7"/>
          <p:cNvSpPr>
            <a:spLocks noChangeShapeType="1"/>
          </p:cNvSpPr>
          <p:nvPr/>
        </p:nvSpPr>
        <p:spPr bwMode="auto">
          <a:xfrm>
            <a:off x="1692275" y="1268413"/>
            <a:ext cx="115093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0" y="836613"/>
            <a:ext cx="482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chemeClr val="hlink"/>
                </a:solidFill>
              </a:rPr>
              <a:t>Доходы бюджета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9388" y="2565400"/>
            <a:ext cx="3455987" cy="9445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600" b="1" u="sng">
                <a:solidFill>
                  <a:schemeClr val="hlink"/>
                </a:solidFill>
                <a:latin typeface="Microsoft YaHei" pitchFamily="34" charset="-122"/>
                <a:cs typeface="Times New Roman" pitchFamily="18" charset="0"/>
              </a:rPr>
              <a:t>НАЛОГОВЫЕ</a:t>
            </a:r>
            <a:r>
              <a:rPr lang="ru-RU" sz="1600" b="1">
                <a:solidFill>
                  <a:schemeClr val="hlink"/>
                </a:solidFill>
                <a:latin typeface="Microsoft YaHei" pitchFamily="34" charset="-122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1600" b="1">
                <a:solidFill>
                  <a:schemeClr val="hlink"/>
                </a:solidFill>
                <a:latin typeface="Microsoft YaHei" pitchFamily="34" charset="-122"/>
                <a:cs typeface="Times New Roman" pitchFamily="18" charset="0"/>
              </a:rPr>
              <a:t>доходы 97,15млн. рублей</a:t>
            </a:r>
            <a:r>
              <a:rPr lang="ru-RU" sz="16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72000" y="2565400"/>
            <a:ext cx="5329238" cy="7921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600" b="1" u="sng">
                <a:solidFill>
                  <a:schemeClr val="hlink"/>
                </a:solidFill>
                <a:latin typeface="Microsoft YaHei" pitchFamily="34" charset="-122"/>
                <a:cs typeface="Times New Roman" pitchFamily="18" charset="0"/>
              </a:rPr>
              <a:t>НЕНАЛОГОВЫЕ</a:t>
            </a:r>
            <a:r>
              <a:rPr lang="ru-RU" sz="1600" b="1">
                <a:solidFill>
                  <a:schemeClr val="hlink"/>
                </a:solidFill>
                <a:latin typeface="Microsoft YaHei" pitchFamily="34" charset="-122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1600" b="1">
                <a:solidFill>
                  <a:schemeClr val="hlink"/>
                </a:solidFill>
                <a:latin typeface="Microsoft YaHei" pitchFamily="34" charset="-122"/>
                <a:cs typeface="Times New Roman" pitchFamily="18" charset="0"/>
              </a:rPr>
              <a:t>доходы 10,61 млн. рублей</a:t>
            </a:r>
            <a:r>
              <a:rPr lang="ru-RU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5605" name="Диаграмма 1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9588"/>
            <a:ext cx="4356100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Диаграмма 10"/>
          <p:cNvGraphicFramePr/>
          <p:nvPr/>
        </p:nvGraphicFramePr>
        <p:xfrm>
          <a:off x="4866538" y="2858982"/>
          <a:ext cx="4466569" cy="3801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607" name="Text Box 4"/>
          <p:cNvSpPr txBox="1">
            <a:spLocks noChangeArrowheads="1"/>
          </p:cNvSpPr>
          <p:nvPr/>
        </p:nvSpPr>
        <p:spPr bwMode="auto">
          <a:xfrm>
            <a:off x="5867400" y="836613"/>
            <a:ext cx="3276600" cy="1054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009900"/>
                </a:solidFill>
              </a:rPr>
              <a:t>Безвозмездные поступления</a:t>
            </a:r>
          </a:p>
          <a:p>
            <a:pPr algn="ctr">
              <a:spcBef>
                <a:spcPct val="50000"/>
              </a:spcBef>
            </a:pPr>
            <a:r>
              <a:rPr lang="ru-RU" altLang="ru-RU" b="1">
                <a:solidFill>
                  <a:srgbClr val="009900"/>
                </a:solidFill>
              </a:rPr>
              <a:t>35,45 млн. руб. (25%)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3779838" y="1052513"/>
            <a:ext cx="2089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609" name="Rectangle 13"/>
          <p:cNvSpPr>
            <a:spLocks noChangeArrowheads="1"/>
          </p:cNvSpPr>
          <p:nvPr/>
        </p:nvSpPr>
        <p:spPr bwMode="auto">
          <a:xfrm>
            <a:off x="2843213" y="1773238"/>
            <a:ext cx="330358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chemeClr val="hlink"/>
                </a:solidFill>
              </a:rPr>
              <a:t> </a:t>
            </a:r>
            <a:r>
              <a:rPr lang="ru-RU" b="1">
                <a:solidFill>
                  <a:srgbClr val="009900"/>
                </a:solidFill>
              </a:rPr>
              <a:t>Налоговые и неналоговые</a:t>
            </a:r>
          </a:p>
          <a:p>
            <a:pPr>
              <a:spcBef>
                <a:spcPct val="50000"/>
              </a:spcBef>
            </a:pPr>
            <a:r>
              <a:rPr lang="ru-RU" b="1">
                <a:solidFill>
                  <a:srgbClr val="009900"/>
                </a:solidFill>
              </a:rPr>
              <a:t>107,76 млн. руб.  (75%)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2"/>
          <p:cNvSpPr>
            <a:spLocks noChangeArrowheads="1"/>
          </p:cNvSpPr>
          <p:nvPr/>
        </p:nvSpPr>
        <p:spPr bwMode="auto">
          <a:xfrm>
            <a:off x="827088" y="908050"/>
            <a:ext cx="7561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Структура б</a:t>
            </a:r>
            <a:r>
              <a:rPr lang="ru-RU" altLang="ru-RU" sz="2400" b="1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езвозмездны</a:t>
            </a:r>
            <a:r>
              <a:rPr lang="ru-RU" altLang="ru-RU" sz="2400" b="1">
                <a:solidFill>
                  <a:srgbClr val="0000FF"/>
                </a:solidFill>
              </a:rPr>
              <a:t>х</a:t>
            </a:r>
            <a:r>
              <a:rPr lang="ru-RU" altLang="ru-RU" sz="2400" b="1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 поступлени</a:t>
            </a:r>
            <a:r>
              <a:rPr lang="ru-RU" altLang="ru-RU" sz="2400" b="1">
                <a:solidFill>
                  <a:srgbClr val="0000FF"/>
                </a:solidFill>
              </a:rPr>
              <a:t>й</a:t>
            </a: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762171" y="2280604"/>
          <a:ext cx="8064805" cy="4210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6627" name="Group 18"/>
          <p:cNvGrpSpPr>
            <a:grpSpLocks/>
          </p:cNvGrpSpPr>
          <p:nvPr/>
        </p:nvGrpSpPr>
        <p:grpSpPr bwMode="auto">
          <a:xfrm>
            <a:off x="-973138" y="-2763838"/>
            <a:ext cx="7991476" cy="4725988"/>
            <a:chOff x="658" y="1253"/>
            <a:chExt cx="5034" cy="2977"/>
          </a:xfrm>
        </p:grpSpPr>
        <p:sp>
          <p:nvSpPr>
            <p:cNvPr id="26628" name="Text Box 3"/>
            <p:cNvSpPr txBox="1">
              <a:spLocks noChangeArrowheads="1"/>
            </p:cNvSpPr>
            <p:nvPr/>
          </p:nvSpPr>
          <p:spPr bwMode="auto">
            <a:xfrm>
              <a:off x="658" y="1253"/>
              <a:ext cx="4762" cy="3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b"/>
            <a:lstStyle/>
            <a:p>
              <a:pPr defTabSz="449263">
                <a:spcBef>
                  <a:spcPts val="550"/>
                </a:spcBef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ru-RU" altLang="ru-RU" sz="2200" b="1">
                <a:solidFill>
                  <a:srgbClr val="003366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2653" y="3884"/>
              <a:ext cx="3039" cy="346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buFont typeface="Arial" charset="0"/>
                <a:buNone/>
                <a:defRPr/>
              </a:pPr>
              <a:r>
                <a:rPr lang="ru-RU" altLang="ru-RU" sz="2400" b="1">
                  <a:solidFill>
                    <a:srgbClr val="F2F2F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Microsoft YaHei" pitchFamily="34" charset="-122"/>
                  <a:cs typeface="Times New Roman" pitchFamily="18" charset="0"/>
                </a:rPr>
                <a:t>35,45 млн. руб. (25%)</a:t>
              </a:r>
              <a:endParaRPr lang="ru-RU" altLang="ru-RU" sz="2400" b="1">
                <a:solidFill>
                  <a:srgbClr val="FFFFFF"/>
                </a:solidFill>
                <a:ea typeface="Microsoft YaHei" pitchFamily="34" charset="-122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2"/>
          <p:cNvSpPr>
            <a:spLocks noChangeArrowheads="1"/>
          </p:cNvSpPr>
          <p:nvPr/>
        </p:nvSpPr>
        <p:spPr bwMode="auto">
          <a:xfrm>
            <a:off x="827088" y="908050"/>
            <a:ext cx="7561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Исполнение расходной части бюджета</a:t>
            </a:r>
            <a:endParaRPr lang="ru-RU" altLang="ru-RU" sz="1600" b="1">
              <a:solidFill>
                <a:srgbClr val="0000FF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98116" y="1348135"/>
          <a:ext cx="8424936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7667625" y="6308725"/>
            <a:ext cx="1298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ru-RU" altLang="ru-RU" b="1">
                <a:solidFill>
                  <a:srgbClr val="0000FF"/>
                </a:solidFill>
              </a:rPr>
              <a:t> млн. руб.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2"/>
          <p:cNvSpPr>
            <a:spLocks noChangeArrowheads="1"/>
          </p:cNvSpPr>
          <p:nvPr/>
        </p:nvSpPr>
        <p:spPr bwMode="auto">
          <a:xfrm>
            <a:off x="827088" y="908050"/>
            <a:ext cx="7561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Структура расходов бюджета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0825" y="6308725"/>
            <a:ext cx="4176713" cy="366713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dirty="0" smtClean="0"/>
              <a:t>О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бщий объем расходов 137,06 млн. рублей</a:t>
            </a:r>
            <a:endParaRPr lang="ru-RU" sz="1400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357158" y="928670"/>
          <a:ext cx="8643998" cy="5525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2"/>
          <p:cNvSpPr>
            <a:spLocks noChangeArrowheads="1"/>
          </p:cNvSpPr>
          <p:nvPr/>
        </p:nvSpPr>
        <p:spPr bwMode="auto">
          <a:xfrm>
            <a:off x="827088" y="836613"/>
            <a:ext cx="7561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Расходы на дорожное хозяйство и вопросы жкх 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357158" y="857232"/>
          <a:ext cx="8468617" cy="5715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/>
          </p:cNvSpPr>
          <p:nvPr>
            <p:ph type="title" idx="4294967295"/>
          </p:nvPr>
        </p:nvSpPr>
        <p:spPr>
          <a:xfrm>
            <a:off x="539750" y="836613"/>
            <a:ext cx="8229600" cy="863600"/>
          </a:xfrm>
        </p:spPr>
        <p:txBody>
          <a:bodyPr/>
          <a:lstStyle/>
          <a:p>
            <a:r>
              <a:rPr lang="ru-RU" sz="2000" b="1" smtClean="0">
                <a:solidFill>
                  <a:schemeClr val="hlink"/>
                </a:solidFill>
                <a:latin typeface="Microsoft YaHei" pitchFamily="34" charset="-122"/>
              </a:rPr>
              <a:t>Дорожная деятельность</a:t>
            </a:r>
          </a:p>
        </p:txBody>
      </p:sp>
      <p:sp>
        <p:nvSpPr>
          <p:cNvPr id="30722" name="Rectangle 8"/>
          <p:cNvSpPr>
            <a:spLocks noChangeArrowheads="1"/>
          </p:cNvSpPr>
          <p:nvPr/>
        </p:nvSpPr>
        <p:spPr bwMode="auto">
          <a:xfrm>
            <a:off x="395288" y="1500188"/>
            <a:ext cx="8748712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Проведен капитальный ремонт проезжих частей, </a:t>
            </a:r>
          </a:p>
          <a:p>
            <a:r>
              <a:rPr lang="ru-RU" sz="1600"/>
              <a:t>обочин, кюветов, тротуаров.</a:t>
            </a:r>
          </a:p>
          <a:p>
            <a:endParaRPr lang="ru-RU" sz="1600"/>
          </a:p>
          <a:p>
            <a:pPr>
              <a:buFont typeface="Wingdings" pitchFamily="2" charset="2"/>
              <a:buChar char="v"/>
            </a:pPr>
            <a:r>
              <a:rPr lang="ru-RU" sz="1600"/>
              <a:t> Ул. Советов </a:t>
            </a:r>
            <a:r>
              <a:rPr lang="ru-RU" sz="1600" b="1">
                <a:latin typeface="Microsoft YaHei" pitchFamily="34" charset="-122"/>
              </a:rPr>
              <a:t>– </a:t>
            </a:r>
            <a:r>
              <a:rPr lang="ru-RU" sz="1600" b="1">
                <a:solidFill>
                  <a:srgbClr val="FF0000"/>
                </a:solidFill>
                <a:latin typeface="Microsoft YaHei" pitchFamily="34" charset="-122"/>
              </a:rPr>
              <a:t>13,9 млн. руб. </a:t>
            </a:r>
          </a:p>
          <a:p>
            <a:pPr>
              <a:buFont typeface="Wingdings" pitchFamily="2" charset="2"/>
              <a:buChar char="v"/>
            </a:pPr>
            <a:endParaRPr lang="ru-RU" sz="1600" b="1">
              <a:latin typeface="Microsoft YaHei" pitchFamily="34" charset="-122"/>
            </a:endParaRPr>
          </a:p>
          <a:p>
            <a:pPr>
              <a:buFont typeface="Wingdings" pitchFamily="2" charset="2"/>
              <a:buChar char="v"/>
            </a:pPr>
            <a:r>
              <a:rPr lang="ru-RU" sz="1600">
                <a:latin typeface="Microsoft YaHei" pitchFamily="34" charset="-122"/>
              </a:rPr>
              <a:t>Ул. Медвежьегорское шоссе - </a:t>
            </a:r>
            <a:r>
              <a:rPr lang="ru-RU" sz="1600" b="1">
                <a:solidFill>
                  <a:srgbClr val="FF0000"/>
                </a:solidFill>
                <a:latin typeface="Microsoft YaHei" pitchFamily="34" charset="-122"/>
              </a:rPr>
              <a:t>8,9 млн. руб.</a:t>
            </a:r>
          </a:p>
          <a:p>
            <a:r>
              <a:rPr lang="ru-RU" sz="1600" b="1">
                <a:latin typeface="Microsoft YaHei" pitchFamily="34" charset="-122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ru-RU" sz="1600">
                <a:latin typeface="Microsoft YaHei" pitchFamily="34" charset="-122"/>
              </a:rPr>
              <a:t>Ул. Коммунальная - </a:t>
            </a:r>
            <a:r>
              <a:rPr lang="ru-RU" sz="1600" b="1">
                <a:solidFill>
                  <a:srgbClr val="FF0000"/>
                </a:solidFill>
                <a:latin typeface="Microsoft YaHei" pitchFamily="34" charset="-122"/>
              </a:rPr>
              <a:t>3,3 млн. руб.</a:t>
            </a:r>
          </a:p>
          <a:p>
            <a:pPr>
              <a:buFont typeface="Wingdings" pitchFamily="2" charset="2"/>
              <a:buChar char="v"/>
            </a:pPr>
            <a:endParaRPr lang="ru-RU" sz="1600" b="1">
              <a:solidFill>
                <a:srgbClr val="FF0000"/>
              </a:solidFill>
              <a:latin typeface="Microsoft YaHei" pitchFamily="34" charset="-122"/>
            </a:endParaRPr>
          </a:p>
          <a:p>
            <a:pPr>
              <a:buFont typeface="Wingdings" pitchFamily="2" charset="2"/>
              <a:buChar char="v"/>
            </a:pPr>
            <a:r>
              <a:rPr lang="ru-RU" sz="1600"/>
              <a:t>Проезд к дому №20 по ул. Шежемского  - </a:t>
            </a:r>
            <a:r>
              <a:rPr lang="ru-RU" sz="1600" b="1">
                <a:solidFill>
                  <a:srgbClr val="FF0000"/>
                </a:solidFill>
              </a:rPr>
              <a:t>0,3 млн. руб</a:t>
            </a:r>
            <a:r>
              <a:rPr lang="ru-RU" sz="1600"/>
              <a:t>.</a:t>
            </a:r>
            <a:endParaRPr lang="ru-RU" sz="1600" b="1">
              <a:solidFill>
                <a:srgbClr val="FF0000"/>
              </a:solidFill>
              <a:latin typeface="Microsoft YaHei" pitchFamily="34" charset="-122"/>
            </a:endParaRPr>
          </a:p>
          <a:p>
            <a:pPr>
              <a:buFont typeface="Wingdings" pitchFamily="2" charset="2"/>
              <a:buChar char="v"/>
            </a:pPr>
            <a:endParaRPr lang="ru-RU" b="1">
              <a:latin typeface="Microsoft YaHei" pitchFamily="34" charset="-122"/>
            </a:endParaRPr>
          </a:p>
          <a:p>
            <a:pPr>
              <a:buFont typeface="Wingdings" pitchFamily="2" charset="2"/>
              <a:buChar char="v"/>
            </a:pPr>
            <a:endParaRPr lang="ru-RU" b="1">
              <a:latin typeface="Microsoft YaHei" pitchFamily="34" charset="-122"/>
            </a:endParaRPr>
          </a:p>
          <a:p>
            <a:pPr>
              <a:buFont typeface="Wingdings" pitchFamily="2" charset="2"/>
              <a:buChar char="v"/>
            </a:pPr>
            <a:endParaRPr lang="ru-RU" b="1">
              <a:latin typeface="Microsoft YaHei" pitchFamily="34" charset="-122"/>
            </a:endParaRPr>
          </a:p>
        </p:txBody>
      </p:sp>
      <p:pic>
        <p:nvPicPr>
          <p:cNvPr id="30723" name="Рисунок 12" descr="DSC0589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4500563"/>
            <a:ext cx="278606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13" descr="медвежьегорское после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4500563"/>
            <a:ext cx="289083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14" descr="M:\!Отдел ЖКХ\!Михеев А.В\отчет 2018\фото\коммунальная после 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2000250"/>
            <a:ext cx="2928938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Рисунок 15" descr="шежемского посл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63" y="4500563"/>
            <a:ext cx="2643187" cy="200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Box 17"/>
          <p:cNvSpPr txBox="1">
            <a:spLocks noChangeArrowheads="1"/>
          </p:cNvSpPr>
          <p:nvPr/>
        </p:nvSpPr>
        <p:spPr bwMode="auto">
          <a:xfrm>
            <a:off x="5643563" y="6488113"/>
            <a:ext cx="321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Общая сумма </a:t>
            </a:r>
            <a:r>
              <a:rPr lang="ru-RU">
                <a:solidFill>
                  <a:srgbClr val="FF0000"/>
                </a:solidFill>
              </a:rPr>
              <a:t>26,1 млн. руб</a:t>
            </a:r>
            <a:r>
              <a:rPr lang="ru-RU"/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Grp="1"/>
          </p:cNvSpPr>
          <p:nvPr>
            <p:ph type="title" idx="4294967295"/>
          </p:nvPr>
        </p:nvSpPr>
        <p:spPr>
          <a:xfrm>
            <a:off x="539750" y="836613"/>
            <a:ext cx="8229600" cy="863600"/>
          </a:xfrm>
        </p:spPr>
        <p:txBody>
          <a:bodyPr/>
          <a:lstStyle/>
          <a:p>
            <a:r>
              <a:rPr lang="ru-RU" sz="2000" b="1" smtClean="0">
                <a:solidFill>
                  <a:schemeClr val="hlink"/>
                </a:solidFill>
                <a:latin typeface="Microsoft YaHei" pitchFamily="34" charset="-122"/>
              </a:rPr>
              <a:t>Содержание дорог и объектов благоустройства</a:t>
            </a:r>
          </a:p>
        </p:txBody>
      </p:sp>
      <p:sp>
        <p:nvSpPr>
          <p:cNvPr id="31746" name="Rectangle 8"/>
          <p:cNvSpPr>
            <a:spLocks noChangeArrowheads="1"/>
          </p:cNvSpPr>
          <p:nvPr/>
        </p:nvSpPr>
        <p:spPr bwMode="auto">
          <a:xfrm>
            <a:off x="395288" y="1928813"/>
            <a:ext cx="8748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400" b="1">
                <a:latin typeface="Microsoft YaHei" pitchFamily="34" charset="-122"/>
              </a:rPr>
              <a:t>зимнее и летнее содержанию дорог общего пользования и </a:t>
            </a:r>
            <a:r>
              <a:rPr lang="en-US" sz="1400" b="1">
                <a:latin typeface="Microsoft YaHei" pitchFamily="34" charset="-122"/>
              </a:rPr>
              <a:t>   </a:t>
            </a:r>
            <a:r>
              <a:rPr lang="ru-RU" sz="1400" b="1">
                <a:latin typeface="Microsoft YaHei" pitchFamily="34" charset="-122"/>
              </a:rPr>
              <a:t>элементов благоустройства</a:t>
            </a:r>
            <a:r>
              <a:rPr lang="en-US" sz="1400">
                <a:latin typeface="Microsoft YaHei" pitchFamily="34" charset="-122"/>
              </a:rPr>
              <a:t> - </a:t>
            </a:r>
            <a:r>
              <a:rPr lang="ru-RU" sz="1400">
                <a:latin typeface="Microsoft YaHei" pitchFamily="34" charset="-122"/>
              </a:rPr>
              <a:t>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16</a:t>
            </a:r>
            <a:r>
              <a:rPr lang="ru-RU" sz="1400" b="1">
                <a:solidFill>
                  <a:srgbClr val="CC0000"/>
                </a:solidFill>
              </a:rPr>
              <a:t> млн.</a:t>
            </a:r>
            <a:r>
              <a:rPr lang="ru-RU" sz="1400">
                <a:latin typeface="Microsoft YaHei" pitchFamily="34" charset="-122"/>
              </a:rPr>
              <a:t> </a:t>
            </a:r>
            <a:r>
              <a:rPr lang="ru-RU" sz="1400" b="1">
                <a:latin typeface="Microsoft YaHei" pitchFamily="34" charset="-122"/>
              </a:rPr>
              <a:t>руб. ( в 2019 году 20 млн. руб)</a:t>
            </a:r>
          </a:p>
        </p:txBody>
      </p:sp>
      <p:pic>
        <p:nvPicPr>
          <p:cNvPr id="31747" name="Picture 7" descr="C:\Users\1\Desktop\nanesenie_dorojnoy_razmetki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4581525"/>
            <a:ext cx="2592388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9" descr="C:\Users\1\Desktop\b479b98e7e3e25ddf2d578b17d95c9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652963"/>
            <a:ext cx="230505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11"/>
          <p:cNvSpPr>
            <a:spLocks noChangeArrowheads="1"/>
          </p:cNvSpPr>
          <p:nvPr/>
        </p:nvSpPr>
        <p:spPr bwMode="auto">
          <a:xfrm>
            <a:off x="395288" y="2643188"/>
            <a:ext cx="8748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v"/>
            </a:pPr>
            <a:r>
              <a:rPr lang="ru-RU" sz="1400" b="1">
                <a:latin typeface="Microsoft YaHei" pitchFamily="34" charset="-122"/>
              </a:rPr>
              <a:t>ямочный ремонт </a:t>
            </a:r>
            <a:r>
              <a:rPr lang="en-US" sz="1400" b="1">
                <a:latin typeface="Microsoft YaHei" pitchFamily="34" charset="-122"/>
              </a:rPr>
              <a:t>–</a:t>
            </a:r>
            <a:r>
              <a:rPr lang="ru-RU"/>
              <a:t> </a:t>
            </a:r>
            <a:r>
              <a:rPr lang="ru-RU" sz="1400" b="1">
                <a:solidFill>
                  <a:srgbClr val="CC0000"/>
                </a:solidFill>
              </a:rPr>
              <a:t>2 млн.</a:t>
            </a:r>
            <a:r>
              <a:rPr lang="ru-RU" sz="1400" b="1">
                <a:latin typeface="Microsoft YaHei" pitchFamily="34" charset="-122"/>
              </a:rPr>
              <a:t> руб. (1884,47 м</a:t>
            </a:r>
            <a:r>
              <a:rPr lang="en-US" sz="1400" b="1">
                <a:latin typeface="Microsoft YaHei" pitchFamily="34" charset="-122"/>
                <a:ea typeface="Microsoft YaHei" pitchFamily="34" charset="-122"/>
              </a:rPr>
              <a:t>²</a:t>
            </a:r>
            <a:r>
              <a:rPr lang="ru-RU" sz="1400" b="1">
                <a:latin typeface="Microsoft YaHei" pitchFamily="34" charset="-122"/>
              </a:rPr>
              <a:t>)</a:t>
            </a:r>
            <a:r>
              <a:rPr lang="en-US" sz="1400" b="1">
                <a:latin typeface="Microsoft YaHei" pitchFamily="34" charset="-122"/>
              </a:rPr>
              <a:t>;</a:t>
            </a:r>
            <a:endParaRPr lang="ru-RU" sz="1400" b="1">
              <a:latin typeface="Microsoft YaHei" pitchFamily="34" charset="-122"/>
            </a:endParaRPr>
          </a:p>
        </p:txBody>
      </p:sp>
      <p:sp>
        <p:nvSpPr>
          <p:cNvPr id="31750" name="Rectangle 13"/>
          <p:cNvSpPr>
            <a:spLocks noChangeArrowheads="1"/>
          </p:cNvSpPr>
          <p:nvPr/>
        </p:nvSpPr>
        <p:spPr bwMode="auto">
          <a:xfrm>
            <a:off x="395288" y="3141663"/>
            <a:ext cx="83518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v"/>
            </a:pPr>
            <a:r>
              <a:rPr lang="ru-RU" sz="1400" b="1">
                <a:latin typeface="Microsoft YaHei" pitchFamily="34" charset="-122"/>
              </a:rPr>
              <a:t>нанесение разметки </a:t>
            </a:r>
            <a:r>
              <a:rPr lang="en-US" sz="1400" b="1">
                <a:latin typeface="Microsoft YaHei" pitchFamily="34" charset="-122"/>
              </a:rPr>
              <a:t>(</a:t>
            </a:r>
            <a:r>
              <a:rPr lang="ru-RU" sz="1400" b="1">
                <a:latin typeface="Microsoft YaHei" pitchFamily="34" charset="-122"/>
              </a:rPr>
              <a:t>30</a:t>
            </a:r>
            <a:r>
              <a:rPr lang="en-US" sz="1400" b="1">
                <a:latin typeface="Microsoft YaHei" pitchFamily="34" charset="-122"/>
              </a:rPr>
              <a:t> </a:t>
            </a:r>
            <a:r>
              <a:rPr lang="ru-RU" sz="1400" b="1">
                <a:latin typeface="Microsoft YaHei" pitchFamily="34" charset="-122"/>
              </a:rPr>
              <a:t>599 м</a:t>
            </a:r>
            <a:r>
              <a:rPr lang="en-US" sz="1400" b="1">
                <a:latin typeface="Microsoft YaHei" pitchFamily="34" charset="-122"/>
              </a:rPr>
              <a:t>.)</a:t>
            </a:r>
            <a:r>
              <a:rPr lang="ru-RU" sz="1400">
                <a:latin typeface="Microsoft YaHei" pitchFamily="34" charset="-122"/>
              </a:rPr>
              <a:t> </a:t>
            </a:r>
            <a:r>
              <a:rPr lang="en-US" sz="1400">
                <a:latin typeface="Microsoft YaHei" pitchFamily="34" charset="-122"/>
              </a:rPr>
              <a:t>- </a:t>
            </a:r>
            <a:r>
              <a:rPr lang="ru-RU"/>
              <a:t>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1</a:t>
            </a:r>
            <a:r>
              <a:rPr lang="ru-RU" sz="1400" b="1">
                <a:solidFill>
                  <a:srgbClr val="CC0000"/>
                </a:solidFill>
              </a:rPr>
              <a:t>,3 млн</a:t>
            </a:r>
            <a:r>
              <a:rPr lang="ru-RU" sz="1400">
                <a:latin typeface="Microsoft YaHei" pitchFamily="34" charset="-122"/>
              </a:rPr>
              <a:t> </a:t>
            </a:r>
            <a:r>
              <a:rPr lang="ru-RU" sz="1400" b="1">
                <a:latin typeface="Microsoft YaHei" pitchFamily="34" charset="-122"/>
              </a:rPr>
              <a:t>руб.</a:t>
            </a:r>
          </a:p>
        </p:txBody>
      </p:sp>
      <p:sp>
        <p:nvSpPr>
          <p:cNvPr id="31751" name="Rectangle 16"/>
          <p:cNvSpPr>
            <a:spLocks noChangeArrowheads="1"/>
          </p:cNvSpPr>
          <p:nvPr/>
        </p:nvSpPr>
        <p:spPr bwMode="auto">
          <a:xfrm>
            <a:off x="395288" y="3500438"/>
            <a:ext cx="849788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400" b="1">
                <a:latin typeface="Microsoft YaHei" pitchFamily="34" charset="-122"/>
              </a:rPr>
              <a:t>содержание и техническоое обслуживанию светофорных объектов – </a:t>
            </a:r>
            <a:r>
              <a:rPr lang="ru-RU" sz="1400" b="1">
                <a:solidFill>
                  <a:srgbClr val="CC0000"/>
                </a:solidFill>
              </a:rPr>
              <a:t>494 тыс.</a:t>
            </a:r>
            <a:r>
              <a:rPr lang="ru-RU" sz="1400" b="1">
                <a:latin typeface="Microsoft YaHei" pitchFamily="34" charset="-122"/>
              </a:rPr>
              <a:t> руб. </a:t>
            </a:r>
            <a:r>
              <a:rPr lang="ru-RU" sz="1400">
                <a:latin typeface="Microsoft YaHei" pitchFamily="34" charset="-122"/>
              </a:rPr>
              <a:t>(Светофорный объект –  пересечение ул.Советов – ул.Пролетарская</a:t>
            </a:r>
            <a:r>
              <a:rPr lang="en-US" sz="1400">
                <a:latin typeface="Microsoft YaHei" pitchFamily="34" charset="-122"/>
              </a:rPr>
              <a:t>; c</a:t>
            </a:r>
            <a:r>
              <a:rPr lang="ru-RU" sz="1400">
                <a:latin typeface="Microsoft YaHei" pitchFamily="34" charset="-122"/>
              </a:rPr>
              <a:t>ветофорный объект –  пересечение ул.Комсомольская – ул.М.Горького</a:t>
            </a:r>
            <a:r>
              <a:rPr lang="en-US" sz="1400">
                <a:latin typeface="Microsoft YaHei" pitchFamily="34" charset="-122"/>
              </a:rPr>
              <a:t>; c</a:t>
            </a:r>
            <a:r>
              <a:rPr lang="ru-RU" sz="1400">
                <a:latin typeface="Microsoft YaHei" pitchFamily="34" charset="-122"/>
              </a:rPr>
              <a:t>ветофорный объект – пересечение ул.Комсомольская – ул.Советов</a:t>
            </a:r>
            <a:r>
              <a:rPr lang="en-US" sz="1400">
                <a:latin typeface="Microsoft YaHei" pitchFamily="34" charset="-122"/>
              </a:rPr>
              <a:t>)</a:t>
            </a:r>
            <a:endParaRPr lang="ru-RU" sz="1400">
              <a:latin typeface="Microsoft YaHei" pitchFamily="34" charset="-122"/>
            </a:endParaRPr>
          </a:p>
        </p:txBody>
      </p:sp>
      <p:pic>
        <p:nvPicPr>
          <p:cNvPr id="31752" name="Picture 4" descr="C:\Users\1\Desktop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5229225"/>
            <a:ext cx="2376488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4" descr="C:\Users\1\Desktop\1505728386_w480_h360_b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5513" y="5229225"/>
            <a:ext cx="2376487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1"/>
          <p:cNvSpPr txBox="1">
            <a:spLocks noChangeArrowheads="1"/>
          </p:cNvSpPr>
          <p:nvPr/>
        </p:nvSpPr>
        <p:spPr bwMode="auto">
          <a:xfrm>
            <a:off x="0" y="765175"/>
            <a:ext cx="9144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33CC"/>
                </a:solidFill>
              </a:rPr>
              <a:t>Комфортная городская среда</a:t>
            </a:r>
          </a:p>
        </p:txBody>
      </p:sp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0" y="1196975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Microsoft YaHei" pitchFamily="34" charset="-122"/>
                <a:ea typeface="Microsoft YaHei" pitchFamily="34" charset="-122"/>
              </a:rPr>
              <a:t>В рамках исполнения программы Комфортная городская среда выполнены работы на следующих общественных территориях:</a:t>
            </a:r>
          </a:p>
          <a:p>
            <a:endParaRPr lang="ru-RU" b="1"/>
          </a:p>
        </p:txBody>
      </p:sp>
      <p:pic>
        <p:nvPicPr>
          <p:cNvPr id="32771" name="Рисунок 4" descr="C:\Users\1\Desktop\ФЗ 44 Контрактная система\ФЗ 44 2018\Аукцион Привокзальная 2 этап 2018\ФОТО привокзальная площадь\IMG_20180720_2129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060575"/>
            <a:ext cx="189071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5" descr="M:\!Отдел ЖКХ\!Михеев А.В\ОТЧЕТ\Привокзальная\привокзальная\Ke0VwO8XRN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1989138"/>
            <a:ext cx="1746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Рисунок 6" descr="M:\!Отдел ЖКХ\!Михеев А.В\ОТЧЕТ\Привокзальная\привокзальная\H634KqUoAQ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357563"/>
            <a:ext cx="1873250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Рисунок 7" descr="M:\!Отдел ЖКХ\!Михеев А.В\ОТЧЕТ\Привокзальная\привокзальная\vFBOCnoRzzY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5513" y="3357563"/>
            <a:ext cx="17287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Box 8"/>
          <p:cNvSpPr txBox="1">
            <a:spLocks noChangeArrowheads="1"/>
          </p:cNvSpPr>
          <p:nvPr/>
        </p:nvSpPr>
        <p:spPr bwMode="auto">
          <a:xfrm>
            <a:off x="4067175" y="1916113"/>
            <a:ext cx="4826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400"/>
              <a:t> 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Привокзальная площадь 2 этап: стоимость проекта 2 802 243  руб</a:t>
            </a:r>
            <a:r>
              <a:rPr lang="ru-RU" sz="1400"/>
              <a:t>.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 Устройство сетей наружной канализации в соответствии с проектом;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 Установка 2 опор наружного освещения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 Установлены перильные ограждения;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 Укладка плиточного тротуара пешеходной зоны;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 Организован газон с посадкой </a:t>
            </a:r>
            <a:r>
              <a:rPr lang="ru-RU" sz="1400"/>
              <a:t>Туя шаровидная 4 шт.</a:t>
            </a:r>
            <a:endParaRPr lang="ru-RU" sz="140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2776" name="TextBox 13"/>
          <p:cNvSpPr txBox="1">
            <a:spLocks noChangeArrowheads="1"/>
          </p:cNvSpPr>
          <p:nvPr/>
        </p:nvSpPr>
        <p:spPr bwMode="auto">
          <a:xfrm>
            <a:off x="4103688" y="4357688"/>
            <a:ext cx="5040312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 Благоустройство сквера «Братская могила» </a:t>
            </a:r>
            <a:endParaRPr lang="ru-RU" sz="1400"/>
          </a:p>
          <a:p>
            <a:pPr algn="just">
              <a:buFont typeface="Wingdings" pitchFamily="2" charset="2"/>
              <a:buNone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г. Кондопога 2 этап «Сквер воинской славы»: стоимость проекта  0,5  млн.руб</a:t>
            </a:r>
            <a:r>
              <a:rPr lang="ru-RU" sz="1400"/>
              <a:t>.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 установка высоких  опор освещения с 6 светодиодными светильниками;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памятный знак ветеранам боевых действий, 3 флагштока, 2 скамейки, 2 урны, 3 информационных стенда.</a:t>
            </a:r>
          </a:p>
          <a:p>
            <a:endParaRPr lang="ru-RU" sz="1400"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32777" name="Группа 16"/>
          <p:cNvGrpSpPr>
            <a:grpSpLocks/>
          </p:cNvGrpSpPr>
          <p:nvPr/>
        </p:nvGrpSpPr>
        <p:grpSpPr bwMode="auto">
          <a:xfrm>
            <a:off x="250825" y="4868863"/>
            <a:ext cx="3529013" cy="1728787"/>
            <a:chOff x="611560" y="4869160"/>
            <a:chExt cx="2808312" cy="1467544"/>
          </a:xfrm>
        </p:grpSpPr>
        <p:grpSp>
          <p:nvGrpSpPr>
            <p:cNvPr id="32778" name="Группа 12"/>
            <p:cNvGrpSpPr>
              <a:grpSpLocks/>
            </p:cNvGrpSpPr>
            <p:nvPr/>
          </p:nvGrpSpPr>
          <p:grpSpPr bwMode="auto">
            <a:xfrm>
              <a:off x="611560" y="4869160"/>
              <a:ext cx="2808312" cy="936104"/>
              <a:chOff x="251520" y="4797152"/>
              <a:chExt cx="3528393" cy="1584176"/>
            </a:xfrm>
          </p:grpSpPr>
          <p:pic>
            <p:nvPicPr>
              <p:cNvPr id="32780" name="Рисунок 9" descr="M:\!Отдел ЖКХ\!Михеев А.В\ОТЧЕТ\Парк\IMG_20181004_122904.jp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51520" y="4797152"/>
                <a:ext cx="1008112" cy="1584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781" name="Рисунок 10" descr="C:\Users\1\Desktop\ausmxgQzteE.jp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915817" y="4797152"/>
                <a:ext cx="864096" cy="1584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782" name="Рисунок 11" descr="C:\Users\1\Desktop\ОГХ\Братские могилы Кондопожского района\Воинские захоронения\Сквер Бс\Фото свер БС\IMG_9510.JP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259633" y="4797152"/>
                <a:ext cx="1656184" cy="1584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2779" name="Picture 2" descr="C:\Users\1\Desktop\LNoJBudcR74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31640" y="5805264"/>
              <a:ext cx="1368152" cy="53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765175"/>
            <a:ext cx="8229600" cy="1143000"/>
          </a:xfrm>
        </p:spPr>
        <p:txBody>
          <a:bodyPr/>
          <a:lstStyle/>
          <a:p>
            <a:r>
              <a:rPr lang="ru-RU" sz="1800" b="1" smtClean="0">
                <a:solidFill>
                  <a:schemeClr val="hlink"/>
                </a:solidFill>
                <a:latin typeface="Microsoft YaHei" pitchFamily="34" charset="-122"/>
              </a:rPr>
              <a:t>В 2018 году проведена работа </a:t>
            </a:r>
            <a:br>
              <a:rPr lang="ru-RU" sz="1800" b="1" smtClean="0">
                <a:solidFill>
                  <a:schemeClr val="hlink"/>
                </a:solidFill>
                <a:latin typeface="Microsoft YaHei" pitchFamily="34" charset="-122"/>
              </a:rPr>
            </a:br>
            <a:r>
              <a:rPr lang="ru-RU" sz="1800" b="1" smtClean="0">
                <a:solidFill>
                  <a:schemeClr val="hlink"/>
                </a:solidFill>
                <a:latin typeface="Microsoft YaHei" pitchFamily="34" charset="-122"/>
              </a:rPr>
              <a:t>по совершенствованию системы местного самоуправления Кондопожского городского поселения</a:t>
            </a:r>
          </a:p>
        </p:txBody>
      </p:sp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179388" y="1844675"/>
            <a:ext cx="8785225" cy="2233613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916113"/>
            <a:ext cx="147002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2" descr="16b0d3428309e37e1b50704b49ab785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1916113"/>
            <a:ext cx="165576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13"/>
          <p:cNvSpPr>
            <a:spLocks noChangeArrowheads="1"/>
          </p:cNvSpPr>
          <p:nvPr/>
        </p:nvSpPr>
        <p:spPr bwMode="auto">
          <a:xfrm>
            <a:off x="1979613" y="2852738"/>
            <a:ext cx="647700" cy="215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6" name="AutoShape 16"/>
          <p:cNvSpPr>
            <a:spLocks noChangeArrowheads="1"/>
          </p:cNvSpPr>
          <p:nvPr/>
        </p:nvSpPr>
        <p:spPr bwMode="auto">
          <a:xfrm>
            <a:off x="4572000" y="2924175"/>
            <a:ext cx="647700" cy="215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5367" name="Picture 18" descr="785 2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1916113"/>
            <a:ext cx="345598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ctangle 27"/>
          <p:cNvSpPr>
            <a:spLocks noChangeArrowheads="1"/>
          </p:cNvSpPr>
          <p:nvPr/>
        </p:nvSpPr>
        <p:spPr bwMode="auto">
          <a:xfrm>
            <a:off x="179388" y="4508500"/>
            <a:ext cx="8785225" cy="2233613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5369" name="Picture 26" descr="%D0%A0%D0%B0%D0%B9%D0%BE%D0%BD%D0%BD%D0%B0%D1%8F_%D0%B0%D0%B4%D0%BC%D0%B8%D0%BD%D0%B8%D1%81%D1%82%D1%80%D0%B0%D1%86%D0%B8%D1%8F_%D0%B2_%D0%9A%D0%BE%D0%BD%D0%B4%D0%BE%D0%BF%D0%BE%D0%B3%D0%B5"/>
          <p:cNvPicPr>
            <a:picLocks noChangeAspect="1" noChangeArrowheads="1"/>
          </p:cNvPicPr>
          <p:nvPr/>
        </p:nvPicPr>
        <p:blipFill>
          <a:blip r:embed="rId5"/>
          <a:srcRect l="6741" b="4260"/>
          <a:stretch>
            <a:fillRect/>
          </a:stretch>
        </p:blipFill>
        <p:spPr bwMode="auto">
          <a:xfrm>
            <a:off x="539750" y="4652963"/>
            <a:ext cx="3240088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Rectangle 28"/>
          <p:cNvSpPr>
            <a:spLocks noChangeArrowheads="1"/>
          </p:cNvSpPr>
          <p:nvPr/>
        </p:nvSpPr>
        <p:spPr bwMode="auto">
          <a:xfrm>
            <a:off x="4356100" y="4581525"/>
            <a:ext cx="4319588" cy="19431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5371" name="Rectangle 19"/>
          <p:cNvSpPr>
            <a:spLocks/>
          </p:cNvSpPr>
          <p:nvPr/>
        </p:nvSpPr>
        <p:spPr bwMode="auto">
          <a:xfrm>
            <a:off x="4356100" y="4149725"/>
            <a:ext cx="43561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b="1">
                <a:solidFill>
                  <a:schemeClr val="hlink"/>
                </a:solidFill>
                <a:latin typeface="Microsoft YaHei" pitchFamily="34" charset="-122"/>
              </a:rPr>
              <a:t>Исполнение полномочий Администрации Кондпожского городского поселения </a:t>
            </a:r>
            <a:br>
              <a:rPr lang="ru-RU" b="1">
                <a:solidFill>
                  <a:schemeClr val="hlink"/>
                </a:solidFill>
                <a:latin typeface="Microsoft YaHei" pitchFamily="34" charset="-122"/>
              </a:rPr>
            </a:br>
            <a:r>
              <a:rPr lang="ru-RU" b="1">
                <a:solidFill>
                  <a:schemeClr val="hlink"/>
                </a:solidFill>
                <a:latin typeface="Microsoft YaHei" pitchFamily="34" charset="-122"/>
              </a:rPr>
              <a:t>с 27.09.2018 возложена на </a:t>
            </a:r>
            <a:br>
              <a:rPr lang="ru-RU" b="1">
                <a:solidFill>
                  <a:schemeClr val="hlink"/>
                </a:solidFill>
                <a:latin typeface="Microsoft YaHei" pitchFamily="34" charset="-122"/>
              </a:rPr>
            </a:br>
            <a:r>
              <a:rPr lang="ru-RU" b="1">
                <a:solidFill>
                  <a:schemeClr val="hlink"/>
                </a:solidFill>
                <a:latin typeface="Microsoft YaHei" pitchFamily="34" charset="-122"/>
              </a:rPr>
              <a:t>Администрацию Кондопожского муниципального района</a:t>
            </a:r>
          </a:p>
        </p:txBody>
      </p:sp>
      <p:sp>
        <p:nvSpPr>
          <p:cNvPr id="15372" name="AutoShape 29"/>
          <p:cNvSpPr>
            <a:spLocks noChangeArrowheads="1"/>
          </p:cNvSpPr>
          <p:nvPr/>
        </p:nvSpPr>
        <p:spPr bwMode="auto">
          <a:xfrm>
            <a:off x="4356100" y="4149725"/>
            <a:ext cx="360363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73" name="Rectangle 30"/>
          <p:cNvSpPr>
            <a:spLocks noChangeArrowheads="1"/>
          </p:cNvSpPr>
          <p:nvPr/>
        </p:nvSpPr>
        <p:spPr bwMode="auto">
          <a:xfrm>
            <a:off x="179388" y="4076700"/>
            <a:ext cx="8785225" cy="71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"/>
          <p:cNvSpPr txBox="1">
            <a:spLocks noChangeArrowheads="1"/>
          </p:cNvSpPr>
          <p:nvPr/>
        </p:nvSpPr>
        <p:spPr bwMode="auto">
          <a:xfrm>
            <a:off x="0" y="765175"/>
            <a:ext cx="9144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33CC"/>
                </a:solidFill>
                <a:latin typeface="Microsoft YaHei" pitchFamily="34" charset="-122"/>
              </a:rPr>
              <a:t>Комфортная городская среда</a:t>
            </a:r>
          </a:p>
        </p:txBody>
      </p:sp>
      <p:pic>
        <p:nvPicPr>
          <p:cNvPr id="33794" name="Рисунок 3" descr="IMG_20180514_1524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773238"/>
            <a:ext cx="1008062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0" y="1268413"/>
            <a:ext cx="88931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Microsoft Tai Le" pitchFamily="34" charset="0"/>
                <a:ea typeface="Microsoft YaHei" pitchFamily="34" charset="-122"/>
              </a:rPr>
              <a:t>В рамках исполнения программы Комфортная городская среда выполнены работы на следующих дворовых территориях:</a:t>
            </a:r>
          </a:p>
        </p:txBody>
      </p:sp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2771775" y="1916113"/>
            <a:ext cx="6192838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ул. Пролетарская д. 10: стоимость  проекта  782 472 руб.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выполнен ремонт асфальтобетонного покрытия, установлены бортовые камни, организована стоянка для автотранспорта, выполнено устройство тротуара, установлены ограждения газонов, установлено 2 урны.</a:t>
            </a:r>
          </a:p>
        </p:txBody>
      </p:sp>
      <p:pic>
        <p:nvPicPr>
          <p:cNvPr id="33797" name="Рисунок 6" descr="IMG_20180608_101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1773238"/>
            <a:ext cx="144145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2" descr="C:\Users\1\Desktop\Мои документы\Годовые отчеты\Отчет за 2018 год упр ЖКХ\ОТЧЕТ\Пролетарская 4, 4а, Бумажников 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924175"/>
            <a:ext cx="115252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Рисунок 8" descr="IMG_20180719_11275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3350" y="2924175"/>
            <a:ext cx="1296988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Box 10"/>
          <p:cNvSpPr txBox="1">
            <a:spLocks noChangeArrowheads="1"/>
          </p:cNvSpPr>
          <p:nvPr/>
        </p:nvSpPr>
        <p:spPr bwMode="auto">
          <a:xfrm>
            <a:off x="2771775" y="3068638"/>
            <a:ext cx="626427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/>
              <a:t> 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ул. Бумажников д. 10 стоимость  проекта  720 045 руб.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выполнен ремонт асфальтобетонного покрытия проезда, организована стоянка для автотранспорта, установлены 2 скамейки и 2 урны. </a:t>
            </a:r>
          </a:p>
        </p:txBody>
      </p:sp>
      <p:pic>
        <p:nvPicPr>
          <p:cNvPr id="33801" name="Рисунок 11" descr="IMG_20180514_1519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4005263"/>
            <a:ext cx="11525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Рисунок 12" descr="IMG_20180719_11283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76375" y="4005263"/>
            <a:ext cx="12446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TextBox 13"/>
          <p:cNvSpPr txBox="1">
            <a:spLocks noChangeArrowheads="1"/>
          </p:cNvSpPr>
          <p:nvPr/>
        </p:nvSpPr>
        <p:spPr bwMode="auto">
          <a:xfrm>
            <a:off x="2771775" y="4076700"/>
            <a:ext cx="61928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/>
              <a:t> 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ул. Пролетарская д. 4 стоимость  проекта  1 278 038 руб</a:t>
            </a:r>
            <a:r>
              <a:rPr lang="ru-RU" sz="1400"/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выполнен ремонт асфальтобетонного покрытия проезда, организована стоянка для автотранспорта, сформирован газон и выполнена посадка зеленых насаждений, установлены 4 скамейки и 6 урн. </a:t>
            </a:r>
          </a:p>
        </p:txBody>
      </p:sp>
      <p:pic>
        <p:nvPicPr>
          <p:cNvPr id="33804" name="Рисунок 14" descr="IMG_20180514_15222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5157788"/>
            <a:ext cx="1152525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5" name="TextBox 15"/>
          <p:cNvSpPr txBox="1">
            <a:spLocks noChangeArrowheads="1"/>
          </p:cNvSpPr>
          <p:nvPr/>
        </p:nvSpPr>
        <p:spPr bwMode="auto">
          <a:xfrm>
            <a:off x="2700338" y="5373688"/>
            <a:ext cx="6192837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/>
              <a:t> 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ул. Пролетарская д. 4А стоимость  проекта  1 125 766 руб</a:t>
            </a:r>
            <a:r>
              <a:rPr lang="ru-RU" sz="1400"/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выполнен ремонт асфальтобетонного покрытия проезда, организована стоянка для автотранспорта, установлены ограждения газонов, выполнено устройство тротуара, установлены 3 скамейки, 3 урны, 3 цветочных вазона.</a:t>
            </a:r>
          </a:p>
        </p:txBody>
      </p:sp>
      <p:pic>
        <p:nvPicPr>
          <p:cNvPr id="33806" name="Picture 3" descr="IMG_20180608_10065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03350" y="5157788"/>
            <a:ext cx="1296988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zastav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08050"/>
            <a:ext cx="8785225" cy="58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Rectangle 2"/>
          <p:cNvSpPr>
            <a:spLocks/>
          </p:cNvSpPr>
          <p:nvPr/>
        </p:nvSpPr>
        <p:spPr bwMode="auto">
          <a:xfrm>
            <a:off x="468313" y="549275"/>
            <a:ext cx="8229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ru-RU" sz="2000" b="1">
              <a:solidFill>
                <a:schemeClr val="hlink"/>
              </a:solidFill>
              <a:latin typeface="Microsoft YaHei" pitchFamily="34" charset="-122"/>
            </a:endParaRPr>
          </a:p>
        </p:txBody>
      </p:sp>
      <p:sp>
        <p:nvSpPr>
          <p:cNvPr id="43011" name="Oval 7"/>
          <p:cNvSpPr>
            <a:spLocks noChangeArrowheads="1"/>
          </p:cNvSpPr>
          <p:nvPr/>
        </p:nvSpPr>
        <p:spPr bwMode="auto">
          <a:xfrm>
            <a:off x="2627313" y="1989138"/>
            <a:ext cx="3816350" cy="36004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012" name="Text Box 9"/>
          <p:cNvSpPr txBox="1">
            <a:spLocks noChangeArrowheads="1"/>
          </p:cNvSpPr>
          <p:nvPr/>
        </p:nvSpPr>
        <p:spPr bwMode="auto">
          <a:xfrm>
            <a:off x="2339975" y="2565400"/>
            <a:ext cx="4321175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 i="1">
                <a:solidFill>
                  <a:schemeClr val="bg1"/>
                </a:solidFill>
                <a:latin typeface="Microsoft YaHei" pitchFamily="34" charset="-122"/>
              </a:rPr>
              <a:t>Вопросы</a:t>
            </a:r>
            <a:r>
              <a:rPr lang="ru-RU" sz="2400" b="1" i="1">
                <a:solidFill>
                  <a:schemeClr val="bg1"/>
                </a:solidFill>
                <a:latin typeface="Microsoft YaHei" pitchFamily="34" charset="-122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ru-RU" sz="2200" b="1" i="1">
                <a:solidFill>
                  <a:schemeClr val="bg1"/>
                </a:solidFill>
                <a:latin typeface="Microsoft YaHei" pitchFamily="34" charset="-122"/>
              </a:rPr>
              <a:t>организации</a:t>
            </a:r>
          </a:p>
          <a:p>
            <a:pPr algn="ctr">
              <a:spcBef>
                <a:spcPct val="50000"/>
              </a:spcBef>
            </a:pPr>
            <a:r>
              <a:rPr lang="ru-RU" sz="2200" b="1" i="1">
                <a:solidFill>
                  <a:schemeClr val="bg1"/>
                </a:solidFill>
                <a:latin typeface="Microsoft YaHei" pitchFamily="34" charset="-122"/>
              </a:rPr>
              <a:t>в </a:t>
            </a:r>
          </a:p>
          <a:p>
            <a:pPr algn="ctr">
              <a:spcBef>
                <a:spcPct val="50000"/>
              </a:spcBef>
            </a:pPr>
            <a:r>
              <a:rPr lang="ru-RU" sz="2200" b="1" i="1">
                <a:solidFill>
                  <a:schemeClr val="bg1"/>
                </a:solidFill>
                <a:latin typeface="Microsoft YaHei" pitchFamily="34" charset="-122"/>
              </a:rPr>
              <a:t>границах поселения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7" descr="60279_08af4b882c17f52f1e1ceb0a0b4ee1611b2f25a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797425"/>
            <a:ext cx="2447925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 Box 8"/>
          <p:cNvSpPr txBox="1">
            <a:spLocks noChangeArrowheads="1"/>
          </p:cNvSpPr>
          <p:nvPr/>
        </p:nvSpPr>
        <p:spPr bwMode="auto">
          <a:xfrm>
            <a:off x="2700338" y="4868863"/>
            <a:ext cx="6443662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Выполнены</a:t>
            </a:r>
            <a:r>
              <a:rPr lang="en-US" sz="1400" b="1">
                <a:solidFill>
                  <a:schemeClr val="hlink"/>
                </a:solidFill>
                <a:latin typeface="Microsoft YaHei" pitchFamily="34" charset="-122"/>
              </a:rPr>
              <a:t>:</a:t>
            </a:r>
            <a:r>
              <a:rPr lang="en-US" sz="1400"/>
              <a:t> </a:t>
            </a:r>
            <a:r>
              <a:rPr lang="en-US" sz="1400" b="1"/>
              <a:t>4 </a:t>
            </a:r>
            <a:r>
              <a:rPr lang="ru-RU" sz="1400" b="1"/>
              <a:t>очереди газоснабжения многоквартирных домов</a:t>
            </a:r>
            <a:r>
              <a:rPr lang="ru-RU" sz="1400"/>
              <a:t> в части подведения подземных коммуникаций (пр.Калинина д.17б</a:t>
            </a:r>
            <a:r>
              <a:rPr lang="en-US" sz="1400"/>
              <a:t>;</a:t>
            </a:r>
            <a:r>
              <a:rPr lang="ru-RU" sz="1400"/>
              <a:t> Октябрьское шоссе д.51,д.53, д.55, д.57, д.59, д.61) ВСЕГО</a:t>
            </a:r>
            <a:r>
              <a:rPr lang="en-US" sz="1400"/>
              <a:t>: </a:t>
            </a:r>
            <a:r>
              <a:rPr lang="en-US" sz="1400" b="1">
                <a:solidFill>
                  <a:srgbClr val="009900"/>
                </a:solidFill>
              </a:rPr>
              <a:t>623</a:t>
            </a:r>
            <a:r>
              <a:rPr lang="en-US" sz="1400"/>
              <a:t> </a:t>
            </a:r>
            <a:r>
              <a:rPr lang="ru-RU" sz="1400"/>
              <a:t>квартиры.</a:t>
            </a:r>
            <a:endParaRPr lang="en-US" sz="1400"/>
          </a:p>
          <a:p>
            <a:pPr>
              <a:spcBef>
                <a:spcPct val="50000"/>
              </a:spcBef>
            </a:pPr>
            <a:endParaRPr lang="ru-RU" sz="1400" b="1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</a:pP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Переведены</a:t>
            </a:r>
            <a:r>
              <a:rPr lang="en-US" sz="1400" b="1">
                <a:solidFill>
                  <a:schemeClr val="hlink"/>
                </a:solidFill>
                <a:latin typeface="Microsoft YaHei" pitchFamily="34" charset="-122"/>
              </a:rPr>
              <a:t>:</a:t>
            </a:r>
            <a:r>
              <a:rPr lang="en-US" sz="1400"/>
              <a:t> </a:t>
            </a:r>
            <a:r>
              <a:rPr lang="ru-RU" sz="1400" b="1"/>
              <a:t>на природный газ МКД</a:t>
            </a:r>
            <a:r>
              <a:rPr lang="ru-RU" sz="1400"/>
              <a:t> (ул.Заводская д.7</a:t>
            </a:r>
            <a:r>
              <a:rPr lang="en-US" sz="1400"/>
              <a:t>;</a:t>
            </a:r>
            <a:r>
              <a:rPr lang="ru-RU" sz="1400"/>
              <a:t> ул. Пролетарская д.4, д.4А, д.6, д.10, д.30</a:t>
            </a:r>
            <a:r>
              <a:rPr lang="en-US" sz="1400"/>
              <a:t>;</a:t>
            </a:r>
            <a:r>
              <a:rPr lang="ru-RU" sz="1400"/>
              <a:t> ул. Бумажников д.6, д.8)</a:t>
            </a:r>
          </a:p>
        </p:txBody>
      </p:sp>
      <p:sp>
        <p:nvSpPr>
          <p:cNvPr id="35843" name="Rectangle 9"/>
          <p:cNvSpPr>
            <a:spLocks noChangeArrowheads="1"/>
          </p:cNvSpPr>
          <p:nvPr/>
        </p:nvSpPr>
        <p:spPr bwMode="auto">
          <a:xfrm>
            <a:off x="2843213" y="1484313"/>
            <a:ext cx="63007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b="1"/>
              <a:t>Оплачено за электроэнергию для </a:t>
            </a:r>
            <a:r>
              <a:rPr lang="ru-RU" sz="1400" b="1">
                <a:latin typeface="Microsoft YaHei" pitchFamily="34" charset="-122"/>
              </a:rPr>
              <a:t>уличного освещения</a:t>
            </a: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 </a:t>
            </a:r>
            <a:r>
              <a:rPr lang="ru-RU" sz="1400" b="1">
                <a:solidFill>
                  <a:schemeClr val="hlink"/>
                </a:solidFill>
              </a:rPr>
              <a:t> -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12</a:t>
            </a:r>
            <a:r>
              <a:rPr lang="ru-RU" sz="1400" b="1">
                <a:solidFill>
                  <a:srgbClr val="CC0000"/>
                </a:solidFill>
              </a:rPr>
              <a:t>,3 </a:t>
            </a:r>
            <a:r>
              <a:rPr lang="ru-RU" sz="1400" b="1"/>
              <a:t>млн</a:t>
            </a:r>
            <a:r>
              <a:rPr lang="ru-RU" sz="1400" b="1">
                <a:solidFill>
                  <a:srgbClr val="CC0000"/>
                </a:solidFill>
              </a:rPr>
              <a:t>. </a:t>
            </a: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 </a:t>
            </a:r>
            <a:r>
              <a:rPr lang="ru-RU" sz="1400" b="1">
                <a:latin typeface="Microsoft YaHei" pitchFamily="34" charset="-122"/>
              </a:rPr>
              <a:t>руб.</a:t>
            </a:r>
            <a:r>
              <a:rPr lang="en-US" sz="1400" b="1">
                <a:latin typeface="Microsoft YaHei" pitchFamily="34" charset="-122"/>
              </a:rPr>
              <a:t>;</a:t>
            </a:r>
            <a:endParaRPr lang="ru-RU" sz="1400" b="1">
              <a:latin typeface="Microsoft YaHei" pitchFamily="34" charset="-122"/>
            </a:endParaRPr>
          </a:p>
        </p:txBody>
      </p:sp>
      <p:pic>
        <p:nvPicPr>
          <p:cNvPr id="35844" name="Picture 11" descr="b828ab7275374f15feb1ba15e3219f8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557338"/>
            <a:ext cx="266382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12"/>
          <p:cNvSpPr txBox="1">
            <a:spLocks noChangeArrowheads="1"/>
          </p:cNvSpPr>
          <p:nvPr/>
        </p:nvSpPr>
        <p:spPr bwMode="auto">
          <a:xfrm>
            <a:off x="2843213" y="1989138"/>
            <a:ext cx="63007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1400" b="1"/>
              <a:t> </a:t>
            </a:r>
            <a:r>
              <a:rPr lang="ru-RU" sz="1400" b="1">
                <a:latin typeface="Microsoft YaHei" pitchFamily="34" charset="-122"/>
              </a:rPr>
              <a:t>обслуживание и ремонт объектов уличного освещения</a:t>
            </a: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 – </a:t>
            </a:r>
            <a:r>
              <a:rPr lang="ru-RU" sz="1400" b="1">
                <a:solidFill>
                  <a:srgbClr val="CC0000"/>
                </a:solidFill>
              </a:rPr>
              <a:t>3 </a:t>
            </a:r>
            <a:r>
              <a:rPr lang="ru-RU" sz="1400" b="1"/>
              <a:t>млн.</a:t>
            </a: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 </a:t>
            </a:r>
            <a:r>
              <a:rPr lang="ru-RU" sz="1400" b="1">
                <a:latin typeface="Microsoft YaHei" pitchFamily="34" charset="-122"/>
              </a:rPr>
              <a:t>руб.</a:t>
            </a:r>
            <a:r>
              <a:rPr lang="en-US" sz="1400" b="1">
                <a:latin typeface="Microsoft YaHei" pitchFamily="34" charset="-122"/>
              </a:rPr>
              <a:t>;</a:t>
            </a:r>
            <a:endParaRPr lang="ru-RU" sz="1400" b="1">
              <a:latin typeface="Microsoft YaHei" pitchFamily="34" charset="-122"/>
            </a:endParaRPr>
          </a:p>
        </p:txBody>
      </p:sp>
      <p:sp>
        <p:nvSpPr>
          <p:cNvPr id="35846" name="Rectangle 13"/>
          <p:cNvSpPr>
            <a:spLocks noChangeArrowheads="1"/>
          </p:cNvSpPr>
          <p:nvPr/>
        </p:nvSpPr>
        <p:spPr bwMode="auto">
          <a:xfrm>
            <a:off x="2916238" y="2565400"/>
            <a:ext cx="6111875" cy="474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1400" b="1">
                <a:latin typeface="Microsoft YaHei" pitchFamily="34" charset="-122"/>
              </a:rPr>
              <a:t>Установка</a:t>
            </a:r>
            <a:r>
              <a:rPr lang="ru-RU" sz="1400" b="1">
                <a:solidFill>
                  <a:srgbClr val="009900"/>
                </a:solidFill>
                <a:latin typeface="Microsoft YaHei" pitchFamily="34" charset="-122"/>
              </a:rPr>
              <a:t> 120</a:t>
            </a:r>
            <a:r>
              <a:rPr lang="ru-RU" sz="1400" b="1">
                <a:latin typeface="Microsoft YaHei" pitchFamily="34" charset="-122"/>
              </a:rPr>
              <a:t> светодиодных светильников сэкономила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1400" b="1">
                <a:latin typeface="Microsoft YaHei" pitchFamily="34" charset="-122"/>
              </a:rPr>
              <a:t>27010 кВт/час,</a:t>
            </a:r>
            <a:r>
              <a:rPr lang="ru-RU" sz="1400" b="1"/>
              <a:t> или 150 тыс. руб.</a:t>
            </a:r>
            <a:r>
              <a:rPr lang="ru-RU" sz="1400" b="1">
                <a:latin typeface="Microsoft YaHei" pitchFamily="34" charset="-122"/>
              </a:rPr>
              <a:t> </a:t>
            </a:r>
            <a:r>
              <a:rPr lang="ru-RU" sz="1400" b="1"/>
              <a:t>(светильников более 4,5 тыс.)</a:t>
            </a:r>
          </a:p>
        </p:txBody>
      </p:sp>
      <p:sp>
        <p:nvSpPr>
          <p:cNvPr id="35847" name="Text Box 14"/>
          <p:cNvSpPr txBox="1">
            <a:spLocks noChangeArrowheads="1"/>
          </p:cNvSpPr>
          <p:nvPr/>
        </p:nvSpPr>
        <p:spPr bwMode="auto">
          <a:xfrm>
            <a:off x="179388" y="3141663"/>
            <a:ext cx="87852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1400" b="1">
                <a:latin typeface="Microsoft YaHei" pitchFamily="34" charset="-122"/>
              </a:rPr>
              <a:t>сумма расходов на оплату электроэнергии </a:t>
            </a:r>
            <a:r>
              <a:rPr lang="ru-RU" sz="1400" b="1">
                <a:solidFill>
                  <a:srgbClr val="009900"/>
                </a:solidFill>
              </a:rPr>
              <a:t>снизилась</a:t>
            </a: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 </a:t>
            </a:r>
            <a:r>
              <a:rPr lang="ru-RU" sz="1400">
                <a:latin typeface="Microsoft YaHei" pitchFamily="34" charset="-122"/>
              </a:rPr>
              <a:t>на </a:t>
            </a:r>
            <a:r>
              <a:rPr lang="ru-RU" sz="1400" b="1">
                <a:solidFill>
                  <a:srgbClr val="009900"/>
                </a:solidFill>
                <a:latin typeface="Microsoft YaHei" pitchFamily="34" charset="-122"/>
              </a:rPr>
              <a:t>29,4 %</a:t>
            </a:r>
            <a:r>
              <a:rPr lang="ru-RU" sz="1400">
                <a:latin typeface="Microsoft YaHei" pitchFamily="34" charset="-122"/>
              </a:rPr>
              <a:t> за счет снижения потребления кВт/час и уменьшения  средневзвешенного тарифа на электроэнергию в целом.</a:t>
            </a:r>
          </a:p>
        </p:txBody>
      </p:sp>
      <p:sp>
        <p:nvSpPr>
          <p:cNvPr id="35848" name="Text Box 15"/>
          <p:cNvSpPr txBox="1">
            <a:spLocks noChangeArrowheads="1"/>
          </p:cNvSpPr>
          <p:nvPr/>
        </p:nvSpPr>
        <p:spPr bwMode="auto">
          <a:xfrm>
            <a:off x="2268538" y="908050"/>
            <a:ext cx="54721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CC0000"/>
                </a:solidFill>
              </a:rPr>
              <a:t>Организация освещения улиц</a:t>
            </a:r>
          </a:p>
        </p:txBody>
      </p:sp>
      <p:sp>
        <p:nvSpPr>
          <p:cNvPr id="35849" name="Line 16"/>
          <p:cNvSpPr>
            <a:spLocks noChangeShapeType="1"/>
          </p:cNvSpPr>
          <p:nvPr/>
        </p:nvSpPr>
        <p:spPr bwMode="auto">
          <a:xfrm>
            <a:off x="250825" y="3933825"/>
            <a:ext cx="85693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5850" name="Text Box 15"/>
          <p:cNvSpPr txBox="1">
            <a:spLocks noChangeArrowheads="1"/>
          </p:cNvSpPr>
          <p:nvPr/>
        </p:nvSpPr>
        <p:spPr bwMode="auto">
          <a:xfrm>
            <a:off x="323850" y="4149725"/>
            <a:ext cx="8496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CC0000"/>
                </a:solidFill>
              </a:rPr>
              <a:t>Мероприятия в рамках программы газификации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5"/>
          <p:cNvSpPr txBox="1">
            <a:spLocks noChangeArrowheads="1"/>
          </p:cNvSpPr>
          <p:nvPr/>
        </p:nvSpPr>
        <p:spPr bwMode="auto">
          <a:xfrm>
            <a:off x="468313" y="765175"/>
            <a:ext cx="82296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endParaRPr lang="ru-RU" sz="2000" b="1" i="1">
              <a:solidFill>
                <a:srgbClr val="CC0000"/>
              </a:solidFill>
            </a:endParaRPr>
          </a:p>
        </p:txBody>
      </p:sp>
      <p:sp>
        <p:nvSpPr>
          <p:cNvPr id="36866" name="Text Box 15"/>
          <p:cNvSpPr txBox="1">
            <a:spLocks noChangeArrowheads="1"/>
          </p:cNvSpPr>
          <p:nvPr/>
        </p:nvSpPr>
        <p:spPr bwMode="auto">
          <a:xfrm>
            <a:off x="684213" y="836613"/>
            <a:ext cx="82296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CC0000"/>
                </a:solidFill>
              </a:rPr>
              <a:t>Водоснабжение и водоотведение</a:t>
            </a:r>
          </a:p>
        </p:txBody>
      </p:sp>
      <p:pic>
        <p:nvPicPr>
          <p:cNvPr id="36867" name="Picture 8" descr="montazh-vodosnabzheniy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724400"/>
            <a:ext cx="273685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1"/>
          <p:cNvSpPr txBox="1">
            <a:spLocks noChangeArrowheads="1"/>
          </p:cNvSpPr>
          <p:nvPr/>
        </p:nvSpPr>
        <p:spPr bwMode="auto">
          <a:xfrm>
            <a:off x="323850" y="2349500"/>
            <a:ext cx="86423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>
                <a:latin typeface="Calibri" pitchFamily="34" charset="0"/>
              </a:rPr>
              <a:t> Администрацией КМР разработан и согласован План мероприятий по приведению качества питьевой воды в соответствии с установленными санитарно-эпидемиологическими требованиями на период </a:t>
            </a:r>
            <a:r>
              <a:rPr lang="ru-RU">
                <a:latin typeface="Microsoft YaHei" pitchFamily="34" charset="-122"/>
              </a:rPr>
              <a:t>2019-2025г.г.</a:t>
            </a:r>
          </a:p>
          <a:p>
            <a:pPr algn="just">
              <a:buFont typeface="Wingdings" pitchFamily="2" charset="2"/>
              <a:buNone/>
            </a:pPr>
            <a:endParaRPr lang="ru-RU">
              <a:latin typeface="Microsoft YaHei" pitchFamily="34" charset="-122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>
                <a:latin typeface="Calibri" pitchFamily="34" charset="0"/>
              </a:rPr>
              <a:t> В адрес Правительства РК и Министерства строительства, жилищно-коммунального хозяйства и энергетики РК направленно ходатайство о включении мероприятий по реконструкции головных сооружений водопровода  в г. Кондопога в региональную адресную программу (РАИП) соответствующего направления. </a:t>
            </a:r>
            <a:endParaRPr lang="ru-RU"/>
          </a:p>
        </p:txBody>
      </p:sp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323850" y="1412875"/>
            <a:ext cx="8351838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Microsoft YaHei" pitchFamily="34" charset="-122"/>
              </a:rPr>
              <a:t> В инвестиционную программу</a:t>
            </a:r>
            <a:r>
              <a:rPr lang="ru-RU" sz="1600"/>
              <a:t> в сфере холодного водоснабжения на 2017-2021 гг.</a:t>
            </a:r>
            <a:r>
              <a:rPr lang="ru-RU">
                <a:latin typeface="Microsoft YaHei" pitchFamily="34" charset="-122"/>
              </a:rPr>
              <a:t> </a:t>
            </a:r>
            <a:r>
              <a:rPr lang="ru-RU" sz="1600">
                <a:latin typeface="Microsoft YaHei" pitchFamily="34" charset="-122"/>
              </a:rPr>
              <a:t>внесен</a:t>
            </a:r>
            <a:r>
              <a:rPr lang="ru-RU" sz="1600"/>
              <a:t>а</a:t>
            </a:r>
            <a:r>
              <a:rPr lang="ru-RU" sz="1600">
                <a:latin typeface="Microsoft YaHei" pitchFamily="34" charset="-122"/>
              </a:rPr>
              <a:t> - реконструкция головных сооружений водопровода в</a:t>
            </a:r>
            <a:r>
              <a:rPr lang="ru-RU" sz="1600"/>
              <a:t> </a:t>
            </a:r>
            <a:r>
              <a:rPr lang="ru-RU" sz="1600">
                <a:latin typeface="Microsoft YaHei" pitchFamily="34" charset="-122"/>
              </a:rPr>
              <a:t>г. Кондопога.</a:t>
            </a:r>
          </a:p>
          <a:p>
            <a:pPr>
              <a:buFont typeface="Wingdings" pitchFamily="2" charset="2"/>
              <a:buNone/>
            </a:pPr>
            <a:endParaRPr lang="ru-RU" sz="1600">
              <a:latin typeface="Microsoft YaHei" pitchFamily="34" charset="-122"/>
            </a:endParaRPr>
          </a:p>
        </p:txBody>
      </p:sp>
      <p:pic>
        <p:nvPicPr>
          <p:cNvPr id="36870" name="Picture 14" descr="5bed1e742acaa-1811140053k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472440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7" descr="25349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4724400"/>
            <a:ext cx="26670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5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765175"/>
            <a:ext cx="8229600" cy="576263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ru-RU" sz="2400" b="1" i="1" smtClean="0">
                <a:solidFill>
                  <a:srgbClr val="CC0000"/>
                </a:solidFill>
                <a:latin typeface="Microsoft YaHei" pitchFamily="34" charset="-122"/>
              </a:rPr>
              <a:t>Теплоснабжение</a:t>
            </a:r>
          </a:p>
        </p:txBody>
      </p:sp>
      <p:pic>
        <p:nvPicPr>
          <p:cNvPr id="37890" name="Picture 6" descr="5bb1f5850dcf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341438"/>
            <a:ext cx="2808287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7"/>
          <p:cNvSpPr>
            <a:spLocks noChangeArrowheads="1"/>
          </p:cNvSpPr>
          <p:nvPr/>
        </p:nvSpPr>
        <p:spPr bwMode="auto">
          <a:xfrm>
            <a:off x="179388" y="5084763"/>
            <a:ext cx="424973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1600" b="1">
                <a:solidFill>
                  <a:srgbClr val="CC0000"/>
                </a:solidFill>
              </a:rPr>
              <a:t>О</a:t>
            </a:r>
            <a:r>
              <a:rPr lang="ru-RU" sz="1600" b="1">
                <a:solidFill>
                  <a:srgbClr val="CC0000"/>
                </a:solidFill>
                <a:latin typeface="Microsoft YaHei" pitchFamily="34" charset="-122"/>
              </a:rPr>
              <a:t>топительный сезон 2017 – 2018 года прошел без срывов и замечаний</a:t>
            </a:r>
            <a:r>
              <a:rPr lang="ru-RU" sz="1600">
                <a:latin typeface="Microsoft YaHei" pitchFamily="34" charset="-122"/>
              </a:rPr>
              <a:t>, </a:t>
            </a:r>
            <a:endParaRPr lang="ru-RU" sz="1600"/>
          </a:p>
          <a:p>
            <a:pPr>
              <a:buFont typeface="Wingdings" pitchFamily="2" charset="2"/>
              <a:buNone/>
            </a:pPr>
            <a:r>
              <a:rPr lang="ru-RU" sz="1600">
                <a:latin typeface="Microsoft YaHei" pitchFamily="34" charset="-122"/>
              </a:rPr>
              <a:t>все аварийные ситуации устранялись в установленные сроки. </a:t>
            </a:r>
          </a:p>
        </p:txBody>
      </p:sp>
      <p:sp>
        <p:nvSpPr>
          <p:cNvPr id="37892" name="Rectangle 9"/>
          <p:cNvSpPr>
            <a:spLocks noChangeArrowheads="1"/>
          </p:cNvSpPr>
          <p:nvPr/>
        </p:nvSpPr>
        <p:spPr bwMode="auto">
          <a:xfrm>
            <a:off x="179388" y="3213100"/>
            <a:ext cx="87137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400">
                <a:latin typeface="Microsoft YaHei" pitchFamily="34" charset="-122"/>
              </a:rPr>
              <a:t> </a:t>
            </a:r>
            <a:r>
              <a:rPr lang="ru-RU" sz="1400" b="1">
                <a:latin typeface="Microsoft YaHei" pitchFamily="34" charset="-122"/>
              </a:rPr>
              <a:t>в рамках инвестиционной программы</a:t>
            </a:r>
            <a:r>
              <a:rPr lang="ru-RU" sz="1400">
                <a:latin typeface="Microsoft YaHei" pitchFamily="34" charset="-122"/>
              </a:rPr>
              <a:t> Кондопожского ММП ЖКХ в сфере теплоснабжения на 2016-2020 годы </a:t>
            </a: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выполнены работы</a:t>
            </a:r>
            <a:r>
              <a:rPr lang="en-US" sz="1400" b="1">
                <a:latin typeface="Microsoft YaHei" pitchFamily="34" charset="-122"/>
              </a:rPr>
              <a:t>:</a:t>
            </a:r>
            <a:endParaRPr lang="ru-RU" sz="1400">
              <a:latin typeface="Microsoft YaHei" pitchFamily="34" charset="-122"/>
            </a:endParaRPr>
          </a:p>
        </p:txBody>
      </p:sp>
      <p:sp>
        <p:nvSpPr>
          <p:cNvPr id="37893" name="Text Box 10"/>
          <p:cNvSpPr txBox="1">
            <a:spLocks noChangeArrowheads="1"/>
          </p:cNvSpPr>
          <p:nvPr/>
        </p:nvSpPr>
        <p:spPr bwMode="auto">
          <a:xfrm>
            <a:off x="179388" y="4149725"/>
            <a:ext cx="8569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 sz="1400">
                <a:latin typeface="Microsoft YaHei" pitchFamily="34" charset="-122"/>
              </a:rPr>
              <a:t> реконструкция тепловой сети по ул. Заводская –  </a:t>
            </a:r>
            <a:r>
              <a:rPr lang="ru-RU" sz="1400" b="1">
                <a:solidFill>
                  <a:schemeClr val="hlink"/>
                </a:solidFill>
                <a:latin typeface="Microsoft YaHei" pitchFamily="34" charset="-122"/>
              </a:rPr>
              <a:t>затрачено</a:t>
            </a:r>
            <a:r>
              <a:rPr lang="ru-RU" sz="1400">
                <a:latin typeface="Microsoft YaHei" pitchFamily="34" charset="-122"/>
              </a:rPr>
              <a:t>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2,9 </a:t>
            </a:r>
            <a:r>
              <a:rPr lang="ru-RU" sz="1400">
                <a:latin typeface="Microsoft YaHei" pitchFamily="34" charset="-122"/>
              </a:rPr>
              <a:t>млн.  руб.;</a:t>
            </a:r>
          </a:p>
        </p:txBody>
      </p:sp>
      <p:sp>
        <p:nvSpPr>
          <p:cNvPr id="37894" name="Text Box 13"/>
          <p:cNvSpPr txBox="1">
            <a:spLocks noChangeArrowheads="1"/>
          </p:cNvSpPr>
          <p:nvPr/>
        </p:nvSpPr>
        <p:spPr bwMode="auto">
          <a:xfrm>
            <a:off x="3059113" y="1268413"/>
            <a:ext cx="57610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ru-RU" sz="1400" b="1"/>
              <a:t> к отопительному сезону 2018-2019 гг.</a:t>
            </a:r>
            <a:r>
              <a:rPr lang="ru-RU" sz="1400"/>
              <a:t> </a:t>
            </a:r>
            <a:r>
              <a:rPr lang="ru-RU" sz="1400" b="1">
                <a:solidFill>
                  <a:schemeClr val="hlink"/>
                </a:solidFill>
              </a:rPr>
              <a:t>выполнено</a:t>
            </a:r>
            <a:r>
              <a:rPr lang="en-US" sz="1400" b="1"/>
              <a:t>:</a:t>
            </a:r>
            <a:endParaRPr lang="ru-RU" sz="1400"/>
          </a:p>
        </p:txBody>
      </p:sp>
      <p:sp>
        <p:nvSpPr>
          <p:cNvPr id="37895" name="Text Box 15"/>
          <p:cNvSpPr txBox="1">
            <a:spLocks noChangeArrowheads="1"/>
          </p:cNvSpPr>
          <p:nvPr/>
        </p:nvSpPr>
        <p:spPr bwMode="auto">
          <a:xfrm>
            <a:off x="3059113" y="1773238"/>
            <a:ext cx="57610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- подготовка систем электро-, тепло-, газо-, водоснабжения и водоотведения</a:t>
            </a:r>
            <a:r>
              <a:rPr lang="en-US" sz="1400"/>
              <a:t>;</a:t>
            </a:r>
            <a:endParaRPr lang="ru-RU" sz="1400"/>
          </a:p>
        </p:txBody>
      </p:sp>
      <p:sp>
        <p:nvSpPr>
          <p:cNvPr id="37896" name="Text Box 16"/>
          <p:cNvSpPr txBox="1">
            <a:spLocks noChangeArrowheads="1"/>
          </p:cNvSpPr>
          <p:nvPr/>
        </p:nvSpPr>
        <p:spPr bwMode="auto">
          <a:xfrm>
            <a:off x="3059113" y="2205038"/>
            <a:ext cx="55451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- координация действий между генерирующими и сетевыми </a:t>
            </a:r>
          </a:p>
          <a:p>
            <a:r>
              <a:rPr lang="ru-RU" sz="1400"/>
              <a:t>организациями и потребителями тепла</a:t>
            </a:r>
            <a:r>
              <a:rPr lang="en-US" sz="1400"/>
              <a:t>;</a:t>
            </a:r>
            <a:endParaRPr lang="ru-RU" sz="1400"/>
          </a:p>
        </p:txBody>
      </p:sp>
      <p:sp>
        <p:nvSpPr>
          <p:cNvPr id="37897" name="Text Box 17"/>
          <p:cNvSpPr txBox="1">
            <a:spLocks noChangeArrowheads="1"/>
          </p:cNvSpPr>
          <p:nvPr/>
        </p:nvSpPr>
        <p:spPr bwMode="auto">
          <a:xfrm>
            <a:off x="3059113" y="2636838"/>
            <a:ext cx="59055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ru-RU" sz="1400"/>
              <a:t>организовано проведение комиссионных проверок тепловых узлов жилых домов, температурных режимов в жилых помещениях.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ru-RU" sz="1400"/>
          </a:p>
          <a:p>
            <a:pPr>
              <a:spcBef>
                <a:spcPct val="50000"/>
              </a:spcBef>
            </a:pPr>
            <a:endParaRPr lang="ru-RU" sz="1400"/>
          </a:p>
        </p:txBody>
      </p:sp>
      <p:sp>
        <p:nvSpPr>
          <p:cNvPr id="37898" name="Text Box 18"/>
          <p:cNvSpPr txBox="1">
            <a:spLocks noChangeArrowheads="1"/>
          </p:cNvSpPr>
          <p:nvPr/>
        </p:nvSpPr>
        <p:spPr bwMode="auto">
          <a:xfrm>
            <a:off x="250825" y="3716338"/>
            <a:ext cx="8642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1400"/>
              <a:t>-  капитальный ремонт компенсаторов в тепловой камере (ул. Максима Горького, д.8) – </a:t>
            </a:r>
            <a:r>
              <a:rPr lang="ru-RU" sz="1400" b="1">
                <a:solidFill>
                  <a:schemeClr val="hlink"/>
                </a:solidFill>
              </a:rPr>
              <a:t>затрачено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557 480</a:t>
            </a:r>
            <a:r>
              <a:rPr lang="ru-RU" sz="1400"/>
              <a:t> руб.</a:t>
            </a:r>
            <a:r>
              <a:rPr lang="en-US" sz="1400"/>
              <a:t>;</a:t>
            </a:r>
            <a:endParaRPr lang="ru-RU" sz="1400"/>
          </a:p>
        </p:txBody>
      </p:sp>
      <p:pic>
        <p:nvPicPr>
          <p:cNvPr id="37899" name="Picture 19" descr="DSC_0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4581525"/>
            <a:ext cx="3841750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"/>
          <p:cNvSpPr txBox="1">
            <a:spLocks noChangeArrowheads="1"/>
          </p:cNvSpPr>
          <p:nvPr/>
        </p:nvSpPr>
        <p:spPr bwMode="auto">
          <a:xfrm>
            <a:off x="0" y="836613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hlink"/>
                </a:solidFill>
                <a:latin typeface="Microsoft YaHei" pitchFamily="34" charset="-122"/>
              </a:rPr>
              <a:t>Обеспечение граждан</a:t>
            </a:r>
          </a:p>
          <a:p>
            <a:pPr algn="ctr"/>
            <a:r>
              <a:rPr lang="ru-RU" sz="2000" b="1">
                <a:solidFill>
                  <a:schemeClr val="hlink"/>
                </a:solidFill>
                <a:latin typeface="Microsoft YaHei" pitchFamily="34" charset="-122"/>
              </a:rPr>
              <a:t>нуждающихся в улучшении жилищных условий</a:t>
            </a:r>
            <a:endParaRPr lang="ru-RU" sz="2000" b="1">
              <a:solidFill>
                <a:schemeClr val="hlink"/>
              </a:solidFill>
            </a:endParaRPr>
          </a:p>
          <a:p>
            <a:pPr algn="ctr"/>
            <a:r>
              <a:rPr lang="ru-RU" sz="2000" b="1">
                <a:solidFill>
                  <a:schemeClr val="hlink"/>
                </a:solidFill>
                <a:latin typeface="Microsoft YaHei" pitchFamily="34" charset="-122"/>
              </a:rPr>
              <a:t> жилыми помещениями</a:t>
            </a:r>
            <a:endParaRPr lang="ru-RU" sz="2000">
              <a:solidFill>
                <a:schemeClr val="hlink"/>
              </a:solidFill>
              <a:latin typeface="Microsoft YaHei" pitchFamily="34" charset="-122"/>
            </a:endParaRPr>
          </a:p>
          <a:p>
            <a:pPr algn="ctr"/>
            <a:endParaRPr lang="ru-RU" sz="2000" b="1">
              <a:solidFill>
                <a:schemeClr val="hlink"/>
              </a:solidFill>
              <a:latin typeface="Microsoft YaHei" pitchFamily="34" charset="-122"/>
            </a:endParaRPr>
          </a:p>
        </p:txBody>
      </p:sp>
      <p:sp>
        <p:nvSpPr>
          <p:cNvPr id="38914" name="Rectangle 9"/>
          <p:cNvSpPr>
            <a:spLocks noChangeArrowheads="1"/>
          </p:cNvSpPr>
          <p:nvPr/>
        </p:nvSpPr>
        <p:spPr bwMode="auto">
          <a:xfrm>
            <a:off x="250825" y="2060575"/>
            <a:ext cx="864235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/>
              <a:t>в 2018 году признаны аварийными - </a:t>
            </a:r>
            <a:r>
              <a:rPr lang="ru-RU" b="1">
                <a:solidFill>
                  <a:srgbClr val="CC0000"/>
                </a:solidFill>
              </a:rPr>
              <a:t>11 </a:t>
            </a:r>
            <a:r>
              <a:rPr lang="ru-RU"/>
              <a:t>многоквартирных жилых домов</a:t>
            </a:r>
            <a:r>
              <a:rPr lang="en-US"/>
              <a:t>;</a:t>
            </a:r>
            <a:r>
              <a:rPr lang="ru-RU"/>
              <a:t> </a:t>
            </a:r>
          </a:p>
          <a:p>
            <a:pPr>
              <a:buFont typeface="Wingdings" pitchFamily="2" charset="2"/>
              <a:buChar char="Ø"/>
            </a:pPr>
            <a:endParaRPr lang="ru-RU" sz="1600"/>
          </a:p>
          <a:p>
            <a:pPr>
              <a:buFont typeface="Wingdings" pitchFamily="2" charset="2"/>
              <a:buChar char="Ø"/>
            </a:pPr>
            <a:r>
              <a:rPr lang="ru-RU"/>
              <a:t>предоставлено жилых помещений: </a:t>
            </a:r>
          </a:p>
          <a:p>
            <a:pPr>
              <a:buFont typeface="Wingdings" pitchFamily="2" charset="2"/>
              <a:buChar char="Ø"/>
            </a:pPr>
            <a:endParaRPr lang="ru-RU"/>
          </a:p>
          <a:p>
            <a:pPr>
              <a:buFont typeface="Wingdings" pitchFamily="2" charset="2"/>
              <a:buNone/>
            </a:pPr>
            <a:r>
              <a:rPr lang="ru-RU"/>
              <a:t>- по договорам социального найма - </a:t>
            </a:r>
            <a:r>
              <a:rPr lang="en-US" b="1">
                <a:solidFill>
                  <a:srgbClr val="CC0000"/>
                </a:solidFill>
              </a:rPr>
              <a:t>1</a:t>
            </a:r>
            <a:r>
              <a:rPr lang="ru-RU" b="1">
                <a:solidFill>
                  <a:srgbClr val="CC0000"/>
                </a:solidFill>
              </a:rPr>
              <a:t> </a:t>
            </a:r>
            <a:r>
              <a:rPr lang="ru-RU"/>
              <a:t>жилое помещение</a:t>
            </a:r>
            <a:r>
              <a:rPr lang="en-US"/>
              <a:t>;</a:t>
            </a:r>
            <a:endParaRPr lang="ru-RU"/>
          </a:p>
          <a:p>
            <a:r>
              <a:rPr lang="ru-RU"/>
              <a:t>- по договорам найма маневренного жилого фонда -</a:t>
            </a:r>
            <a:r>
              <a:rPr lang="ru-RU" b="1">
                <a:solidFill>
                  <a:srgbClr val="CC0000"/>
                </a:solidFill>
              </a:rPr>
              <a:t> </a:t>
            </a:r>
            <a:r>
              <a:rPr lang="en-US" b="1">
                <a:solidFill>
                  <a:srgbClr val="CC0000"/>
                </a:solidFill>
              </a:rPr>
              <a:t>3</a:t>
            </a:r>
            <a:r>
              <a:rPr lang="ru-RU"/>
              <a:t> жилых помещения</a:t>
            </a:r>
            <a:r>
              <a:rPr lang="en-US"/>
              <a:t>;</a:t>
            </a:r>
            <a:endParaRPr lang="ru-RU"/>
          </a:p>
          <a:p>
            <a:pPr>
              <a:buFontTx/>
              <a:buChar char="-"/>
            </a:pPr>
            <a:r>
              <a:rPr lang="ru-RU"/>
              <a:t>по договору предоставления служебного жилого помещения (врачи) - </a:t>
            </a:r>
            <a:r>
              <a:rPr lang="ru-RU" b="1">
                <a:solidFill>
                  <a:srgbClr val="CC0000"/>
                </a:solidFill>
              </a:rPr>
              <a:t>1</a:t>
            </a:r>
            <a:r>
              <a:rPr lang="ru-RU"/>
              <a:t>. </a:t>
            </a:r>
          </a:p>
          <a:p>
            <a:pPr>
              <a:buFontTx/>
              <a:buChar char="-"/>
            </a:pPr>
            <a:endParaRPr lang="ru-RU" sz="1600"/>
          </a:p>
        </p:txBody>
      </p:sp>
      <p:pic>
        <p:nvPicPr>
          <p:cNvPr id="38915" name="Picture 18" descr="IMG_4936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4292600"/>
            <a:ext cx="2593975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fro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4652963"/>
            <a:ext cx="2952750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9" descr="zhile-770x439_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221163"/>
            <a:ext cx="280828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/>
          <p:cNvSpPr>
            <a:spLocks noChangeArrowheads="1"/>
          </p:cNvSpPr>
          <p:nvPr/>
        </p:nvSpPr>
        <p:spPr bwMode="auto">
          <a:xfrm>
            <a:off x="142875" y="1714500"/>
            <a:ext cx="871378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600">
                <a:latin typeface="Microsoft YaHei" pitchFamily="34" charset="-122"/>
              </a:rPr>
              <a:t>Охрана детского парка </a:t>
            </a:r>
            <a:r>
              <a:rPr lang="ru-RU" sz="1600" b="1">
                <a:latin typeface="Microsoft YaHei" pitchFamily="34" charset="-122"/>
              </a:rPr>
              <a:t>-  </a:t>
            </a:r>
            <a:r>
              <a:rPr lang="ru-RU" sz="1600" b="1">
                <a:solidFill>
                  <a:srgbClr val="FF0000"/>
                </a:solidFill>
                <a:latin typeface="Microsoft YaHei" pitchFamily="34" charset="-122"/>
              </a:rPr>
              <a:t>0,454 млн. руб.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600">
                <a:latin typeface="Microsoft YaHei" pitchFamily="34" charset="-122"/>
              </a:rPr>
              <a:t>Уборка</a:t>
            </a:r>
            <a:r>
              <a:rPr lang="ru-RU" sz="1600" b="1">
                <a:latin typeface="Microsoft YaHei" pitchFamily="34" charset="-122"/>
              </a:rPr>
              <a:t> – </a:t>
            </a:r>
            <a:r>
              <a:rPr lang="ru-RU" sz="1600" b="1">
                <a:solidFill>
                  <a:srgbClr val="FF0000"/>
                </a:solidFill>
                <a:latin typeface="Microsoft YaHei" pitchFamily="34" charset="-122"/>
              </a:rPr>
              <a:t>0,25 млн. руб.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600">
                <a:latin typeface="Microsoft YaHei" pitchFamily="34" charset="-122"/>
              </a:rPr>
              <a:t>Ремонтные работы и замена деталей – </a:t>
            </a:r>
            <a:r>
              <a:rPr lang="ru-RU" sz="1600" b="1">
                <a:solidFill>
                  <a:srgbClr val="FF0000"/>
                </a:solidFill>
                <a:latin typeface="Microsoft YaHei" pitchFamily="34" charset="-122"/>
              </a:rPr>
              <a:t>0,15 млн. руб. </a:t>
            </a:r>
            <a:endParaRPr lang="ru-RU" sz="1600">
              <a:solidFill>
                <a:srgbClr val="FF0000"/>
              </a:solidFill>
              <a:latin typeface="Microsoft YaHei" pitchFamily="34" charset="-122"/>
            </a:endParaRPr>
          </a:p>
        </p:txBody>
      </p:sp>
      <p:sp>
        <p:nvSpPr>
          <p:cNvPr id="39938" name="Rectangle 6"/>
          <p:cNvSpPr>
            <a:spLocks noChangeArrowheads="1"/>
          </p:cNvSpPr>
          <p:nvPr/>
        </p:nvSpPr>
        <p:spPr bwMode="auto">
          <a:xfrm>
            <a:off x="971550" y="908050"/>
            <a:ext cx="7921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hlink"/>
                </a:solidFill>
                <a:latin typeface="Microsoft YaHei" pitchFamily="34" charset="-122"/>
              </a:rPr>
              <a:t>Создание условий для массового отдыха жителей поселения и организация обустройства мест массового отдыха населения</a:t>
            </a:r>
          </a:p>
        </p:txBody>
      </p:sp>
      <p:pic>
        <p:nvPicPr>
          <p:cNvPr id="39939" name="Picture 4" descr="C:\Users\1\Desktop\6RtFWPSpzX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71813"/>
            <a:ext cx="9144000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9"/>
          <p:cNvSpPr txBox="1">
            <a:spLocks noChangeArrowheads="1"/>
          </p:cNvSpPr>
          <p:nvPr/>
        </p:nvSpPr>
        <p:spPr bwMode="auto">
          <a:xfrm>
            <a:off x="1331913" y="6381750"/>
            <a:ext cx="6119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/>
              <a:t>Детский парк (г.Кондопога, ул.Советов)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ChangeArrowheads="1"/>
          </p:cNvSpPr>
          <p:nvPr/>
        </p:nvSpPr>
        <p:spPr bwMode="auto">
          <a:xfrm>
            <a:off x="971550" y="908050"/>
            <a:ext cx="792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hlink"/>
                </a:solidFill>
                <a:latin typeface="Microsoft YaHei" pitchFamily="34" charset="-122"/>
              </a:rPr>
              <a:t>Озеленение</a:t>
            </a:r>
          </a:p>
        </p:txBody>
      </p:sp>
      <p:pic>
        <p:nvPicPr>
          <p:cNvPr id="40962" name="Picture 10" descr="C:\Users\1\Desktop\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84313"/>
            <a:ext cx="23050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6" descr="C:\Users\1\Desktop\diGKoxp0wh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5084763"/>
            <a:ext cx="23050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 descr="M:\!Отдел ЖКХ\!Михеев А.В\ОТЧЕТ\P11502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213100"/>
            <a:ext cx="2303462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Box 6"/>
          <p:cNvSpPr txBox="1">
            <a:spLocks noChangeArrowheads="1"/>
          </p:cNvSpPr>
          <p:nvPr/>
        </p:nvSpPr>
        <p:spPr bwMode="auto">
          <a:xfrm>
            <a:off x="2555875" y="1628775"/>
            <a:ext cx="6481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работ</a:t>
            </a:r>
            <a:r>
              <a:rPr lang="ru-RU" sz="1400"/>
              <a:t>ы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 по озеленению объектов внешнего благоустройства </a:t>
            </a:r>
            <a:r>
              <a:rPr lang="ru-RU" sz="1400"/>
              <a:t>-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 на сумму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  <a:ea typeface="Microsoft YaHei" pitchFamily="34" charset="-122"/>
              </a:rPr>
              <a:t>0,830 млн. руб.</a:t>
            </a:r>
          </a:p>
        </p:txBody>
      </p:sp>
      <p:sp>
        <p:nvSpPr>
          <p:cNvPr id="40966" name="TextBox 12"/>
          <p:cNvSpPr txBox="1">
            <a:spLocks noChangeArrowheads="1"/>
          </p:cNvSpPr>
          <p:nvPr/>
        </p:nvSpPr>
        <p:spPr bwMode="auto">
          <a:xfrm>
            <a:off x="2484438" y="5661025"/>
            <a:ext cx="6481762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400"/>
              <a:t> </a:t>
            </a:r>
            <a:r>
              <a:rPr lang="en-US" sz="1400">
                <a:latin typeface="Microsoft YaHei" pitchFamily="34" charset="-122"/>
                <a:ea typeface="Microsoft YaHei" pitchFamily="34" charset="-122"/>
              </a:rPr>
              <a:t>24 </a:t>
            </a:r>
            <a:r>
              <a:rPr lang="ru-RU" sz="1400"/>
              <a:t>мая 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проведена акция по уборке мусора и посадки 160 двухлетних сосен</a:t>
            </a:r>
            <a:r>
              <a:rPr lang="ru-RU" sz="1400"/>
              <a:t>.</a:t>
            </a:r>
          </a:p>
          <a:p>
            <a:pPr algn="just"/>
            <a:endParaRPr lang="ru-RU"/>
          </a:p>
        </p:txBody>
      </p:sp>
      <p:sp>
        <p:nvSpPr>
          <p:cNvPr id="40967" name="TextBox 19"/>
          <p:cNvSpPr txBox="1">
            <a:spLocks noChangeArrowheads="1"/>
          </p:cNvSpPr>
          <p:nvPr/>
        </p:nvSpPr>
        <p:spPr bwMode="auto">
          <a:xfrm>
            <a:off x="2484438" y="3284538"/>
            <a:ext cx="64801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400"/>
              <a:t>Проведена 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акци</a:t>
            </a:r>
            <a:r>
              <a:rPr lang="ru-RU" sz="1400"/>
              <a:t>я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 </a:t>
            </a:r>
            <a:r>
              <a:rPr lang="ru-RU" sz="1400">
                <a:ea typeface="Microsoft YaHei" pitchFamily="34" charset="-122"/>
              </a:rPr>
              <a:t>«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Украсим город цветами</a:t>
            </a:r>
            <a:r>
              <a:rPr lang="ru-RU" sz="1400">
                <a:ea typeface="Microsoft YaHei" pitchFamily="34" charset="-122"/>
              </a:rPr>
              <a:t>»</a:t>
            </a:r>
            <a:r>
              <a:rPr lang="ru-RU" sz="1400">
                <a:latin typeface="Microsoft Tai Le" pitchFamily="34" charset="0"/>
              </a:rPr>
              <a:t> 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клумбы по ул. Пролетарской и </a:t>
            </a:r>
            <a:r>
              <a:rPr lang="ru-RU" sz="1400">
                <a:latin typeface="Microsoft Tai Le" pitchFamily="34" charset="0"/>
              </a:rPr>
              <a:t>ул. 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Советов приобрели опрятный вид </a:t>
            </a:r>
            <a:r>
              <a:rPr lang="ru-RU" sz="1400">
                <a:latin typeface="Microsoft Tai Le" pitchFamily="34" charset="0"/>
              </a:rPr>
              <a:t>(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высажен</a:t>
            </a:r>
            <a:r>
              <a:rPr lang="ru-RU" sz="1400">
                <a:latin typeface="Microsoft Tai Le" pitchFamily="34" charset="0"/>
              </a:rPr>
              <a:t>ы цветы)</a:t>
            </a:r>
            <a:r>
              <a:rPr lang="ru-RU" sz="1400"/>
              <a:t>. </a:t>
            </a:r>
            <a:endParaRPr lang="en-US" sz="1400"/>
          </a:p>
          <a:p>
            <a:pPr algn="just">
              <a:buFont typeface="Wingdings" pitchFamily="2" charset="2"/>
              <a:buNone/>
            </a:pPr>
            <a:r>
              <a:rPr lang="ru-RU" sz="1400">
                <a:latin typeface="Microsoft Tai Le" pitchFamily="34" charset="0"/>
              </a:rPr>
              <a:t>В акции приняли участие</a:t>
            </a:r>
            <a:r>
              <a:rPr lang="en-US" sz="1400">
                <a:latin typeface="Microsoft Tai Le" pitchFamily="34" charset="0"/>
              </a:rPr>
              <a:t>:</a:t>
            </a:r>
            <a:endParaRPr lang="en-US" sz="1600">
              <a:latin typeface="Microsoft Tai Le" pitchFamily="34" charset="0"/>
            </a:endParaRPr>
          </a:p>
          <a:p>
            <a:pPr>
              <a:buFontTx/>
              <a:buChar char="-"/>
            </a:pPr>
            <a:r>
              <a:rPr lang="ru-RU" sz="1400">
                <a:latin typeface="Microsoft Tai Le" pitchFamily="34" charset="0"/>
              </a:rPr>
              <a:t> 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жител</a:t>
            </a:r>
            <a:r>
              <a:rPr lang="ru-RU" sz="1400">
                <a:latin typeface="Microsoft Tai Le" pitchFamily="34" charset="0"/>
              </a:rPr>
              <a:t>и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 п</a:t>
            </a:r>
            <a:r>
              <a:rPr lang="ru-RU" sz="1400">
                <a:latin typeface="Microsoft Tai Le" pitchFamily="34" charset="0"/>
              </a:rPr>
              <a:t>.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 Кивач</a:t>
            </a:r>
            <a:r>
              <a:rPr lang="en-US" sz="1400">
                <a:latin typeface="Microsoft Tai Le" pitchFamily="34" charset="0"/>
                <a:ea typeface="Microsoft YaHei" pitchFamily="34" charset="-122"/>
              </a:rPr>
              <a:t>;</a:t>
            </a:r>
          </a:p>
          <a:p>
            <a:pPr>
              <a:buFontTx/>
              <a:buChar char="-"/>
            </a:pPr>
            <a:r>
              <a:rPr lang="ru-RU" sz="1400">
                <a:latin typeface="Microsoft Tai Le" pitchFamily="34" charset="0"/>
              </a:rPr>
              <a:t> 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сотрудни</a:t>
            </a:r>
            <a:r>
              <a:rPr lang="ru-RU" sz="1400">
                <a:latin typeface="Microsoft Tai Le" pitchFamily="34" charset="0"/>
              </a:rPr>
              <a:t>ки</a:t>
            </a:r>
            <a:r>
              <a:rPr lang="ru-RU" sz="1400"/>
              <a:t> МУ КЦРБ им. Б.Е. Кравченко</a:t>
            </a:r>
            <a:r>
              <a:rPr lang="en-US" sz="1400"/>
              <a:t>;</a:t>
            </a:r>
            <a:endParaRPr lang="ru-RU" sz="1400"/>
          </a:p>
          <a:p>
            <a:r>
              <a:rPr lang="ru-RU" sz="1400">
                <a:latin typeface="Microsoft Tai Le" pitchFamily="34" charset="0"/>
              </a:rPr>
              <a:t>- </a:t>
            </a:r>
            <a:r>
              <a:rPr lang="ru-RU" sz="1400">
                <a:latin typeface="Microsoft Tai Le" pitchFamily="34" charset="0"/>
                <a:ea typeface="Microsoft YaHei" pitchFamily="34" charset="-122"/>
              </a:rPr>
              <a:t>учащихся школы № 8</a:t>
            </a:r>
            <a:r>
              <a:rPr lang="ru-RU" sz="1400"/>
              <a:t>.</a:t>
            </a:r>
          </a:p>
        </p:txBody>
      </p:sp>
      <p:sp>
        <p:nvSpPr>
          <p:cNvPr id="40968" name="TextBox 24"/>
          <p:cNvSpPr txBox="1">
            <a:spLocks noChangeArrowheads="1"/>
          </p:cNvSpPr>
          <p:nvPr/>
        </p:nvSpPr>
        <p:spPr bwMode="auto">
          <a:xfrm>
            <a:off x="2519363" y="2420938"/>
            <a:ext cx="66246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выполнена дератизация, дезинфекция и акарицидная обработка </a:t>
            </a:r>
            <a:endParaRPr lang="en-US" sz="1400">
              <a:latin typeface="Microsoft YaHei" pitchFamily="34" charset="-122"/>
              <a:ea typeface="Microsoft YaHei" pitchFamily="34" charset="-122"/>
            </a:endParaRPr>
          </a:p>
          <a:p>
            <a:pPr algn="just">
              <a:buFont typeface="Wingdings" pitchFamily="2" charset="2"/>
              <a:buNone/>
            </a:pPr>
            <a:r>
              <a:rPr lang="ru-RU" sz="1400">
                <a:latin typeface="Microsoft YaHei" pitchFamily="34" charset="-122"/>
                <a:ea typeface="Microsoft YaHei" pitchFamily="34" charset="-122"/>
              </a:rPr>
              <a:t>мест общего пользования </a:t>
            </a:r>
            <a:r>
              <a:rPr lang="ru-RU" sz="1400"/>
              <a:t>(территория 16 600 м</a:t>
            </a:r>
            <a:r>
              <a:rPr lang="en-US" sz="1400"/>
              <a:t>²</a:t>
            </a:r>
            <a:r>
              <a:rPr lang="ru-RU" sz="1400"/>
              <a:t>) - на</a:t>
            </a:r>
            <a:r>
              <a:rPr lang="ru-RU" sz="1400">
                <a:latin typeface="Microsoft YaHei" pitchFamily="34" charset="-122"/>
                <a:ea typeface="Microsoft YaHei" pitchFamily="34" charset="-122"/>
              </a:rPr>
              <a:t> сумму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  <a:ea typeface="Microsoft YaHei" pitchFamily="34" charset="-122"/>
              </a:rPr>
              <a:t>64 740 руб</a:t>
            </a:r>
            <a:r>
              <a:rPr lang="ru-RU" sz="1400" b="1">
                <a:solidFill>
                  <a:srgbClr val="CC0000"/>
                </a:solidFill>
              </a:rPr>
              <a:t>.</a:t>
            </a:r>
            <a:endParaRPr lang="ru-RU"/>
          </a:p>
        </p:txBody>
      </p:sp>
      <p:sp>
        <p:nvSpPr>
          <p:cNvPr id="40969" name="Line 14"/>
          <p:cNvSpPr>
            <a:spLocks noChangeShapeType="1"/>
          </p:cNvSpPr>
          <p:nvPr/>
        </p:nvSpPr>
        <p:spPr bwMode="auto">
          <a:xfrm>
            <a:off x="179388" y="3141663"/>
            <a:ext cx="871378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70" name="Line 15"/>
          <p:cNvSpPr>
            <a:spLocks noChangeShapeType="1"/>
          </p:cNvSpPr>
          <p:nvPr/>
        </p:nvSpPr>
        <p:spPr bwMode="auto">
          <a:xfrm>
            <a:off x="179388" y="3141663"/>
            <a:ext cx="871378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71" name="Line 17"/>
          <p:cNvSpPr>
            <a:spLocks noChangeShapeType="1"/>
          </p:cNvSpPr>
          <p:nvPr/>
        </p:nvSpPr>
        <p:spPr bwMode="auto">
          <a:xfrm>
            <a:off x="179388" y="5013325"/>
            <a:ext cx="871378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1" name="Rectangle 5"/>
          <p:cNvSpPr>
            <a:spLocks noChangeArrowheads="1"/>
          </p:cNvSpPr>
          <p:nvPr/>
        </p:nvSpPr>
        <p:spPr bwMode="auto">
          <a:xfrm>
            <a:off x="1258888" y="1125538"/>
            <a:ext cx="5543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Муниципальное имущество</a:t>
            </a:r>
          </a:p>
        </p:txBody>
      </p:sp>
      <p:sp>
        <p:nvSpPr>
          <p:cNvPr id="34832" name="Text Box 7"/>
          <p:cNvSpPr txBox="1">
            <a:spLocks noChangeArrowheads="1"/>
          </p:cNvSpPr>
          <p:nvPr/>
        </p:nvSpPr>
        <p:spPr bwMode="auto">
          <a:xfrm>
            <a:off x="250825" y="1916113"/>
            <a:ext cx="518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="1"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ru-RU" altLang="ru-RU" b="1">
                <a:solidFill>
                  <a:schemeClr val="hlink"/>
                </a:solidFill>
                <a:latin typeface="Microsoft YaHei" pitchFamily="34" charset="-122"/>
                <a:ea typeface="Microsoft YaHei" pitchFamily="34" charset="-122"/>
              </a:rPr>
              <a:t>Продажа:</a:t>
            </a:r>
          </a:p>
        </p:txBody>
      </p:sp>
      <p:sp>
        <p:nvSpPr>
          <p:cNvPr id="34833" name="Line 8"/>
          <p:cNvSpPr>
            <a:spLocks noChangeShapeType="1"/>
          </p:cNvSpPr>
          <p:nvPr/>
        </p:nvSpPr>
        <p:spPr bwMode="auto">
          <a:xfrm>
            <a:off x="468313" y="2349500"/>
            <a:ext cx="43910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34" name="Line 14"/>
          <p:cNvSpPr>
            <a:spLocks noChangeShapeType="1"/>
          </p:cNvSpPr>
          <p:nvPr/>
        </p:nvSpPr>
        <p:spPr bwMode="auto">
          <a:xfrm flipV="1">
            <a:off x="250825" y="3213100"/>
            <a:ext cx="871378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35" name="Text Box 18"/>
          <p:cNvSpPr txBox="1">
            <a:spLocks noChangeArrowheads="1"/>
          </p:cNvSpPr>
          <p:nvPr/>
        </p:nvSpPr>
        <p:spPr bwMode="auto">
          <a:xfrm>
            <a:off x="468313" y="4868863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>
                <a:solidFill>
                  <a:schemeClr val="hlink"/>
                </a:solidFill>
                <a:latin typeface="Microsoft YaHei" pitchFamily="34" charset="-122"/>
                <a:ea typeface="Microsoft YaHei" pitchFamily="34" charset="-122"/>
              </a:rPr>
              <a:t>Аренда:</a:t>
            </a:r>
          </a:p>
        </p:txBody>
      </p:sp>
      <p:sp>
        <p:nvSpPr>
          <p:cNvPr id="34836" name="Line 19"/>
          <p:cNvSpPr>
            <a:spLocks noChangeShapeType="1"/>
          </p:cNvSpPr>
          <p:nvPr/>
        </p:nvSpPr>
        <p:spPr bwMode="auto">
          <a:xfrm>
            <a:off x="539750" y="5373688"/>
            <a:ext cx="439261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4837" name="Picture 49" descr="aukss4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836613"/>
            <a:ext cx="1762125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8" name="Rectangle 50"/>
          <p:cNvSpPr>
            <a:spLocks noChangeArrowheads="1"/>
          </p:cNvSpPr>
          <p:nvPr/>
        </p:nvSpPr>
        <p:spPr bwMode="auto">
          <a:xfrm>
            <a:off x="395288" y="5949950"/>
            <a:ext cx="534511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altLang="ru-RU" sz="1400">
                <a:ea typeface="Microsoft YaHei" pitchFamily="34" charset="-122"/>
              </a:rPr>
              <a:t>доходы от сдачи в аренду муниципального </a:t>
            </a:r>
            <a:endParaRPr lang="ru-RU" altLang="ru-RU" sz="1400"/>
          </a:p>
          <a:p>
            <a:pPr>
              <a:buFont typeface="Wingdings" pitchFamily="2" charset="2"/>
              <a:buNone/>
            </a:pPr>
            <a:r>
              <a:rPr lang="ru-RU" altLang="ru-RU" sz="1400"/>
              <a:t>и</a:t>
            </a:r>
            <a:r>
              <a:rPr lang="ru-RU" altLang="ru-RU" sz="1400">
                <a:ea typeface="Microsoft YaHei" pitchFamily="34" charset="-122"/>
              </a:rPr>
              <a:t>мущества</a:t>
            </a:r>
            <a:r>
              <a:rPr lang="ru-RU" altLang="ru-RU" sz="1400"/>
              <a:t> </a:t>
            </a:r>
            <a:r>
              <a:rPr lang="ru-RU" altLang="ru-RU" sz="1400">
                <a:ea typeface="Microsoft YaHei" pitchFamily="34" charset="-122"/>
              </a:rPr>
              <a:t>составили </a:t>
            </a:r>
            <a:r>
              <a:rPr lang="ru-RU" altLang="ru-RU" sz="1400" b="1">
                <a:solidFill>
                  <a:srgbClr val="049604"/>
                </a:solidFill>
                <a:ea typeface="Microsoft YaHei" pitchFamily="34" charset="-122"/>
              </a:rPr>
              <a:t>0,53 млн. руб.</a:t>
            </a:r>
            <a:r>
              <a:rPr lang="ru-RU" altLang="ru-RU" sz="1400">
                <a:solidFill>
                  <a:srgbClr val="049604"/>
                </a:solidFill>
                <a:ea typeface="Microsoft YaHei" pitchFamily="34" charset="-122"/>
              </a:rPr>
              <a:t> </a:t>
            </a:r>
            <a:r>
              <a:rPr lang="ru-RU" altLang="ru-RU" sz="1400">
                <a:ea typeface="Microsoft YaHei" pitchFamily="34" charset="-122"/>
              </a:rPr>
              <a:t>(2017 г.– 0,76 млн.руб.)</a:t>
            </a:r>
          </a:p>
        </p:txBody>
      </p:sp>
      <p:sp>
        <p:nvSpPr>
          <p:cNvPr id="34839" name="Text Box 59"/>
          <p:cNvSpPr txBox="1">
            <a:spLocks noChangeArrowheads="1"/>
          </p:cNvSpPr>
          <p:nvPr/>
        </p:nvSpPr>
        <p:spPr bwMode="auto">
          <a:xfrm>
            <a:off x="395288" y="2492375"/>
            <a:ext cx="48244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доходы по 12 договорам купли-продажи с предоставлением рассрочки платежа составили </a:t>
            </a:r>
            <a:r>
              <a:rPr lang="ru-RU" altLang="ru-RU" sz="1600" b="1">
                <a:solidFill>
                  <a:srgbClr val="049604"/>
                </a:solidFill>
                <a:ea typeface="Microsoft YaHei" pitchFamily="34" charset="-122"/>
              </a:rPr>
              <a:t>1,62 млн. руб.</a:t>
            </a:r>
            <a:r>
              <a:rPr lang="ru-RU" altLang="ru-RU" b="1">
                <a:solidFill>
                  <a:srgbClr val="CC0000"/>
                </a:solidFill>
                <a:ea typeface="Microsoft YaHei" pitchFamily="34" charset="-122"/>
              </a:rPr>
              <a:t> 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(2017 год – 2,38 млн. руб</a:t>
            </a:r>
            <a:r>
              <a:rPr lang="ru-RU" altLang="ru-RU" sz="1400">
                <a:solidFill>
                  <a:srgbClr val="000000"/>
                </a:solidFill>
              </a:rPr>
              <a:t>.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)</a:t>
            </a:r>
            <a:r>
              <a:rPr lang="ru-RU" altLang="ru-RU" sz="1600">
                <a:solidFill>
                  <a:srgbClr val="000000"/>
                </a:solidFill>
                <a:ea typeface="Microsoft YaHei" pitchFamily="34" charset="-122"/>
              </a:rPr>
              <a:t>  </a:t>
            </a:r>
          </a:p>
        </p:txBody>
      </p:sp>
      <p:sp>
        <p:nvSpPr>
          <p:cNvPr id="34840" name="Text Box 68"/>
          <p:cNvSpPr txBox="1">
            <a:spLocks noChangeArrowheads="1"/>
          </p:cNvSpPr>
          <p:nvPr/>
        </p:nvSpPr>
        <p:spPr bwMode="auto">
          <a:xfrm>
            <a:off x="395288" y="5516563"/>
            <a:ext cx="4967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altLang="ru-RU" sz="1600">
                <a:ea typeface="Microsoft YaHei" pitchFamily="34" charset="-122"/>
              </a:rPr>
              <a:t> </a:t>
            </a:r>
            <a:r>
              <a:rPr lang="ru-RU" altLang="ru-RU" sz="1400"/>
              <a:t>д</a:t>
            </a:r>
            <a:r>
              <a:rPr lang="ru-RU" altLang="ru-RU" sz="1400">
                <a:ea typeface="Microsoft YaHei" pitchFamily="34" charset="-122"/>
              </a:rPr>
              <a:t>ействует </a:t>
            </a:r>
            <a:r>
              <a:rPr lang="ru-RU" altLang="ru-RU" sz="1400" b="1">
                <a:solidFill>
                  <a:srgbClr val="008000"/>
                </a:solidFill>
                <a:ea typeface="Microsoft YaHei" pitchFamily="34" charset="-122"/>
              </a:rPr>
              <a:t>20</a:t>
            </a:r>
            <a:r>
              <a:rPr lang="ru-RU" altLang="ru-RU" sz="1400">
                <a:ea typeface="Microsoft YaHei" pitchFamily="34" charset="-122"/>
              </a:rPr>
              <a:t> договоров аренды (2017 г. -  23)</a:t>
            </a:r>
          </a:p>
        </p:txBody>
      </p:sp>
      <p:sp>
        <p:nvSpPr>
          <p:cNvPr id="34841" name="Text Box 69"/>
          <p:cNvSpPr txBox="1">
            <a:spLocks noChangeArrowheads="1"/>
          </p:cNvSpPr>
          <p:nvPr/>
        </p:nvSpPr>
        <p:spPr bwMode="auto">
          <a:xfrm>
            <a:off x="395288" y="3357563"/>
            <a:ext cx="45354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доходы от единовременной продажи по результатам торгов составили</a:t>
            </a:r>
            <a:r>
              <a:rPr lang="ru-RU" altLang="ru-RU" sz="1600">
                <a:ea typeface="Microsoft YaHei" pitchFamily="34" charset="-122"/>
              </a:rPr>
              <a:t> </a:t>
            </a:r>
            <a:r>
              <a:rPr lang="ru-RU" altLang="ru-RU" sz="1600" b="1">
                <a:solidFill>
                  <a:srgbClr val="049604"/>
                </a:solidFill>
                <a:ea typeface="Microsoft YaHei" pitchFamily="34" charset="-122"/>
              </a:rPr>
              <a:t>0,48 млн. руб</a:t>
            </a:r>
            <a:r>
              <a:rPr lang="ru-RU" altLang="ru-RU" sz="1600" b="1">
                <a:solidFill>
                  <a:srgbClr val="008000"/>
                </a:solidFill>
                <a:ea typeface="Microsoft YaHei" pitchFamily="34" charset="-122"/>
              </a:rPr>
              <a:t>.</a:t>
            </a:r>
          </a:p>
        </p:txBody>
      </p:sp>
      <p:sp>
        <p:nvSpPr>
          <p:cNvPr id="34842" name="Text Box 71"/>
          <p:cNvSpPr txBox="1">
            <a:spLocks noChangeArrowheads="1"/>
          </p:cNvSpPr>
          <p:nvPr/>
        </p:nvSpPr>
        <p:spPr bwMode="auto">
          <a:xfrm>
            <a:off x="395288" y="4005263"/>
            <a:ext cx="46085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опубликовано </a:t>
            </a:r>
            <a:r>
              <a:rPr lang="ru-RU" altLang="ru-RU" sz="1400" b="1">
                <a:solidFill>
                  <a:srgbClr val="008000"/>
                </a:solidFill>
                <a:ea typeface="Microsoft YaHei" pitchFamily="34" charset="-122"/>
              </a:rPr>
              <a:t>5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извещений о проведении торгов, заключен </a:t>
            </a:r>
            <a:r>
              <a:rPr lang="ru-RU" altLang="ru-RU" sz="1400" b="1">
                <a:solidFill>
                  <a:srgbClr val="008000"/>
                </a:solidFill>
                <a:ea typeface="Microsoft YaHei" pitchFamily="34" charset="-122"/>
              </a:rPr>
              <a:t>1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договор купли-продажи</a:t>
            </a:r>
            <a:endParaRPr lang="ru-RU" altLang="ru-RU" sz="1200">
              <a:solidFill>
                <a:srgbClr val="000000"/>
              </a:solidFill>
              <a:ea typeface="Microsoft YaHei" pitchFamily="34" charset="-122"/>
            </a:endParaRPr>
          </a:p>
        </p:txBody>
      </p:sp>
      <p:graphicFrame>
        <p:nvGraphicFramePr>
          <p:cNvPr id="34830" name="Object 14"/>
          <p:cNvGraphicFramePr>
            <a:graphicFrameLocks noChangeAspect="1"/>
          </p:cNvGraphicFramePr>
          <p:nvPr/>
        </p:nvGraphicFramePr>
        <p:xfrm>
          <a:off x="5241925" y="2071688"/>
          <a:ext cx="3902075" cy="4143375"/>
        </p:xfrm>
        <a:graphic>
          <a:graphicData uri="http://schemas.openxmlformats.org/presentationml/2006/ole">
            <p:oleObj spid="_x0000_s34830" name="Диаграмма" r:id="rId5" imgW="5286334" imgH="2705085" progId="Excel.Sheet.8">
              <p:embed/>
            </p:oleObj>
          </a:graphicData>
        </a:graphic>
      </p:graphicFrame>
    </p:spTree>
  </p:cSld>
  <p:clrMapOvr>
    <a:masterClrMapping/>
  </p:clrMapOvr>
  <p:transition advTm="512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 idx="4294967295"/>
          </p:nvPr>
        </p:nvSpPr>
        <p:spPr>
          <a:xfrm>
            <a:off x="684213" y="1196975"/>
            <a:ext cx="8156575" cy="1223963"/>
          </a:xfrm>
        </p:spPr>
        <p:txBody>
          <a:bodyPr/>
          <a:lstStyle/>
          <a:p>
            <a:pPr eaLnBrk="1" hangingPunct="1"/>
            <a:r>
              <a:rPr lang="ru-RU" sz="2000" b="1" smtClean="0">
                <a:solidFill>
                  <a:schemeClr val="hlink"/>
                </a:solidFill>
                <a:latin typeface="Microsoft YaHei" pitchFamily="34" charset="-122"/>
              </a:rPr>
              <a:t>Распоряжение Правительства РФ от 20.02.2019 г. N 250-р О создании ФГУ БПОУ «Государственное училищ</a:t>
            </a:r>
            <a:r>
              <a:rPr lang="ru-RU" sz="2000" b="1" smtClean="0">
                <a:solidFill>
                  <a:schemeClr val="hlink"/>
                </a:solidFill>
                <a:latin typeface="Arial" charset="0"/>
              </a:rPr>
              <a:t>е</a:t>
            </a:r>
            <a:r>
              <a:rPr lang="ru-RU" sz="2000" b="1" smtClean="0">
                <a:solidFill>
                  <a:schemeClr val="hlink"/>
                </a:solidFill>
                <a:latin typeface="Microsoft YaHei" pitchFamily="34" charset="-122"/>
              </a:rPr>
              <a:t> (техникум) олимпийского резерва в г.Кондопога»</a:t>
            </a:r>
            <a:br>
              <a:rPr lang="ru-RU" sz="2000" b="1" smtClean="0">
                <a:solidFill>
                  <a:schemeClr val="hlink"/>
                </a:solidFill>
                <a:latin typeface="Microsoft YaHei" pitchFamily="34" charset="-122"/>
              </a:rPr>
            </a:br>
            <a:endParaRPr lang="ru-RU" sz="2000" b="1" smtClean="0">
              <a:solidFill>
                <a:schemeClr val="hlink"/>
              </a:solidFill>
              <a:latin typeface="Microsoft YaHei" pitchFamily="34" charset="-122"/>
            </a:endParaRPr>
          </a:p>
        </p:txBody>
      </p:sp>
      <p:sp>
        <p:nvSpPr>
          <p:cNvPr id="45058" name="Rectangle 3"/>
          <p:cNvSpPr>
            <a:spLocks noGrp="1"/>
          </p:cNvSpPr>
          <p:nvPr>
            <p:ph type="body" idx="4294967295"/>
          </p:nvPr>
        </p:nvSpPr>
        <p:spPr>
          <a:xfrm>
            <a:off x="323850" y="2708275"/>
            <a:ext cx="4248150" cy="3517900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1600" smtClean="0"/>
              <a:t>Сформирована имущественная базы для  открытия училища олимпийского резерва в  г.Кондопоге</a:t>
            </a:r>
            <a:r>
              <a:rPr lang="en-US" sz="1600" smtClean="0"/>
              <a:t>;</a:t>
            </a:r>
            <a:endParaRPr lang="ru-RU" sz="1600" smtClean="0"/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smtClean="0"/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1600" smtClean="0"/>
              <a:t>приняты в муниципальную собственность помещения здания Профилактория с движимым имуществом</a:t>
            </a:r>
            <a:r>
              <a:rPr lang="en-US" sz="1600" smtClean="0"/>
              <a:t>;</a:t>
            </a:r>
            <a:endParaRPr lang="ru-RU" sz="1600" smtClean="0"/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smtClean="0"/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1600" smtClean="0"/>
              <a:t>поставлены на кадастровый учет и зарегистрированы права на объекты коммунальной инфраструктуры необходимые для функционирования Ледового дворца.</a:t>
            </a:r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smtClean="0"/>
          </a:p>
          <a:p>
            <a:pPr marL="533400" indent="-533400"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ru-RU" sz="1600" smtClean="0"/>
          </a:p>
        </p:txBody>
      </p:sp>
      <p:sp>
        <p:nvSpPr>
          <p:cNvPr id="45059" name="AutoShape 4" descr="https://gazeta-karelia.ru/wp-content/uploads/2019/02/2jtbf7ik0tc0sw08k0.pn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5060" name="Picture 5" descr="https://gazeta-karelia.ru/wp-content/uploads/2019/02/2jtbf7ik0tc0sw08k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2349500"/>
            <a:ext cx="4246562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Grp="1"/>
          </p:cNvSpPr>
          <p:nvPr>
            <p:ph type="title" idx="4294967295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r>
              <a:rPr lang="ru-RU" sz="2400" b="1" smtClean="0">
                <a:solidFill>
                  <a:schemeClr val="hlink"/>
                </a:solidFill>
                <a:latin typeface="Microsoft YaHei" pitchFamily="34" charset="-122"/>
              </a:rPr>
              <a:t>Целесообразность </a:t>
            </a:r>
            <a:r>
              <a:rPr lang="ru-RU" sz="2800" b="1" smtClean="0">
                <a:solidFill>
                  <a:schemeClr val="hlink"/>
                </a:solidFill>
                <a:latin typeface="Microsoft YaHei" pitchFamily="34" charset="-122"/>
              </a:rPr>
              <a:t>проведенных</a:t>
            </a:r>
            <a:r>
              <a:rPr lang="ru-RU" sz="2400" b="1" smtClean="0">
                <a:solidFill>
                  <a:schemeClr val="hlink"/>
                </a:solidFill>
                <a:latin typeface="Microsoft YaHei" pitchFamily="34" charset="-122"/>
              </a:rPr>
              <a:t> мероприятий</a:t>
            </a:r>
          </a:p>
        </p:txBody>
      </p:sp>
      <p:sp>
        <p:nvSpPr>
          <p:cNvPr id="16386" name="Text Box 8"/>
          <p:cNvSpPr txBox="1">
            <a:spLocks noChangeArrowheads="1"/>
          </p:cNvSpPr>
          <p:nvPr/>
        </p:nvSpPr>
        <p:spPr bwMode="auto">
          <a:xfrm>
            <a:off x="1763713" y="3357563"/>
            <a:ext cx="4752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Исключение дублирующих функций и полномочий города и района</a:t>
            </a:r>
          </a:p>
        </p:txBody>
      </p:sp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1692275" y="4149725"/>
            <a:ext cx="47529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Концентрация компетенций и решение вопросов комплексно во всех направлениях деятельности</a:t>
            </a:r>
          </a:p>
        </p:txBody>
      </p:sp>
      <p:pic>
        <p:nvPicPr>
          <p:cNvPr id="16388" name="Picture 12" descr="9404Rashodyi_sokraschayutsy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9563" y="5013325"/>
            <a:ext cx="1871662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AutoShape 13"/>
          <p:cNvSpPr>
            <a:spLocks noChangeArrowheads="1"/>
          </p:cNvSpPr>
          <p:nvPr/>
        </p:nvSpPr>
        <p:spPr bwMode="auto">
          <a:xfrm>
            <a:off x="395288" y="1916113"/>
            <a:ext cx="1223962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0" name="AutoShape 21"/>
          <p:cNvSpPr>
            <a:spLocks noChangeArrowheads="1"/>
          </p:cNvSpPr>
          <p:nvPr/>
        </p:nvSpPr>
        <p:spPr bwMode="auto">
          <a:xfrm>
            <a:off x="395288" y="4221163"/>
            <a:ext cx="1223962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6391" name="Picture 23" descr="fc4e1a49079395695f9477eef49ef9f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1773238"/>
            <a:ext cx="1871662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AutoShape 24"/>
          <p:cNvSpPr>
            <a:spLocks noChangeArrowheads="1"/>
          </p:cNvSpPr>
          <p:nvPr/>
        </p:nvSpPr>
        <p:spPr bwMode="auto">
          <a:xfrm>
            <a:off x="395288" y="5516563"/>
            <a:ext cx="1223962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6393" name="Picture 26" descr="d904b259-f1e5-486a-a550-6d99479578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3357563"/>
            <a:ext cx="2420938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Text Box 6"/>
          <p:cNvSpPr txBox="1">
            <a:spLocks noChangeArrowheads="1"/>
          </p:cNvSpPr>
          <p:nvPr/>
        </p:nvSpPr>
        <p:spPr bwMode="auto">
          <a:xfrm>
            <a:off x="1692275" y="5373688"/>
            <a:ext cx="4752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Снижение затрат на содержание органов местного самоуправления</a:t>
            </a:r>
            <a:endParaRPr lang="ru-RU"/>
          </a:p>
        </p:txBody>
      </p:sp>
      <p:sp>
        <p:nvSpPr>
          <p:cNvPr id="16395" name="AutoShape 21"/>
          <p:cNvSpPr>
            <a:spLocks noChangeArrowheads="1"/>
          </p:cNvSpPr>
          <p:nvPr/>
        </p:nvSpPr>
        <p:spPr bwMode="auto">
          <a:xfrm>
            <a:off x="468313" y="3284538"/>
            <a:ext cx="1223962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6" name="Text Box 17"/>
          <p:cNvSpPr txBox="1">
            <a:spLocks noChangeArrowheads="1"/>
          </p:cNvSpPr>
          <p:nvPr/>
        </p:nvSpPr>
        <p:spPr bwMode="auto">
          <a:xfrm>
            <a:off x="1908175" y="1557338"/>
            <a:ext cx="4319588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Оптимизация структуры управления,</a:t>
            </a:r>
            <a:r>
              <a:rPr lang="ru-RU"/>
              <a:t> </a:t>
            </a:r>
            <a:r>
              <a:rPr lang="ru-RU" b="1"/>
              <a:t>полномочия КГП и КМР в одном исполнительном органе власти (Администрация КМР)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5"/>
          <p:cNvSpPr>
            <a:spLocks noChangeArrowheads="1"/>
          </p:cNvSpPr>
          <p:nvPr/>
        </p:nvSpPr>
        <p:spPr bwMode="auto">
          <a:xfrm>
            <a:off x="357188" y="785813"/>
            <a:ext cx="85010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Градостроительная деятельность </a:t>
            </a:r>
            <a:endParaRPr lang="ru-RU" altLang="ru-RU" sz="2400" b="1">
              <a:solidFill>
                <a:srgbClr val="0000FF"/>
              </a:solidFill>
              <a:latin typeface="Microsoft YaHei" pitchFamily="34" charset="-122"/>
            </a:endParaRPr>
          </a:p>
          <a:p>
            <a:pPr algn="ctr"/>
            <a:r>
              <a:rPr lang="ru-RU" altLang="ru-RU" sz="2400" b="1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и земельные отношения</a:t>
            </a:r>
          </a:p>
        </p:txBody>
      </p:sp>
      <p:sp>
        <p:nvSpPr>
          <p:cNvPr id="46082" name="Text Box 7"/>
          <p:cNvSpPr txBox="1">
            <a:spLocks noChangeArrowheads="1"/>
          </p:cNvSpPr>
          <p:nvPr/>
        </p:nvSpPr>
        <p:spPr bwMode="auto">
          <a:xfrm>
            <a:off x="214313" y="1827213"/>
            <a:ext cx="5184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>
                <a:ea typeface="Microsoft YaHei" pitchFamily="34" charset="-122"/>
              </a:rPr>
              <a:t>   </a:t>
            </a:r>
            <a:r>
              <a:rPr lang="ru-RU" altLang="ru-RU">
                <a:ea typeface="Microsoft YaHei" pitchFamily="34" charset="-122"/>
              </a:rPr>
              <a:t>В 2018 г.:</a:t>
            </a:r>
          </a:p>
        </p:txBody>
      </p:sp>
      <p:sp>
        <p:nvSpPr>
          <p:cNvPr id="46083" name="Line 8"/>
          <p:cNvSpPr>
            <a:spLocks noChangeShapeType="1"/>
          </p:cNvSpPr>
          <p:nvPr/>
        </p:nvSpPr>
        <p:spPr bwMode="auto">
          <a:xfrm>
            <a:off x="428625" y="2187575"/>
            <a:ext cx="43910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84" name="Line 14"/>
          <p:cNvSpPr>
            <a:spLocks noChangeShapeType="1"/>
          </p:cNvSpPr>
          <p:nvPr/>
        </p:nvSpPr>
        <p:spPr bwMode="auto">
          <a:xfrm flipV="1">
            <a:off x="250825" y="3213100"/>
            <a:ext cx="871378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85" name="Text Box 18"/>
          <p:cNvSpPr txBox="1">
            <a:spLocks noChangeArrowheads="1"/>
          </p:cNvSpPr>
          <p:nvPr/>
        </p:nvSpPr>
        <p:spPr bwMode="auto">
          <a:xfrm>
            <a:off x="395288" y="5445125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>
                <a:solidFill>
                  <a:srgbClr val="000000"/>
                </a:solidFill>
              </a:rPr>
              <a:t>А</a:t>
            </a:r>
            <a:r>
              <a:rPr lang="ru-RU" altLang="ru-RU">
                <a:solidFill>
                  <a:srgbClr val="000000"/>
                </a:solidFill>
                <a:ea typeface="Microsoft YaHei" pitchFamily="34" charset="-122"/>
              </a:rPr>
              <a:t>ренда:</a:t>
            </a:r>
            <a:endParaRPr lang="ru-RU" altLang="ru-RU">
              <a:ea typeface="Microsoft YaHei" pitchFamily="34" charset="-122"/>
            </a:endParaRPr>
          </a:p>
        </p:txBody>
      </p:sp>
      <p:sp>
        <p:nvSpPr>
          <p:cNvPr id="46086" name="Line 19"/>
          <p:cNvSpPr>
            <a:spLocks noChangeShapeType="1"/>
          </p:cNvSpPr>
          <p:nvPr/>
        </p:nvSpPr>
        <p:spPr bwMode="auto">
          <a:xfrm>
            <a:off x="468313" y="5876925"/>
            <a:ext cx="4392612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87" name="Text Box 59"/>
          <p:cNvSpPr txBox="1">
            <a:spLocks noChangeArrowheads="1"/>
          </p:cNvSpPr>
          <p:nvPr/>
        </p:nvSpPr>
        <p:spPr bwMode="auto">
          <a:xfrm>
            <a:off x="357188" y="2233613"/>
            <a:ext cx="482441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приняты в эксплуатацию </a:t>
            </a:r>
            <a:r>
              <a:rPr lang="ru-RU" altLang="ru-RU" sz="1400" b="1">
                <a:solidFill>
                  <a:srgbClr val="049604"/>
                </a:solidFill>
                <a:ea typeface="Microsoft YaHei" pitchFamily="34" charset="-122"/>
              </a:rPr>
              <a:t>8 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индивидуальных жилых домов общей площадью </a:t>
            </a:r>
            <a:r>
              <a:rPr lang="ru-RU" altLang="ru-RU" sz="1400" b="1">
                <a:solidFill>
                  <a:srgbClr val="049604"/>
                </a:solidFill>
                <a:ea typeface="Microsoft YaHei" pitchFamily="34" charset="-122"/>
              </a:rPr>
              <a:t>900</a:t>
            </a:r>
            <a:r>
              <a:rPr lang="ru-RU" altLang="ru-RU" sz="1600" b="1">
                <a:solidFill>
                  <a:srgbClr val="049604"/>
                </a:solidFill>
                <a:ea typeface="Microsoft YaHei" pitchFamily="34" charset="-122"/>
              </a:rPr>
              <a:t> 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кв.м.</a:t>
            </a:r>
            <a:endParaRPr lang="ru-RU" altLang="ru-RU" sz="1600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46088" name="Text Box 68"/>
          <p:cNvSpPr txBox="1">
            <a:spLocks noChangeArrowheads="1"/>
          </p:cNvSpPr>
          <p:nvPr/>
        </p:nvSpPr>
        <p:spPr bwMode="auto">
          <a:xfrm>
            <a:off x="395288" y="5949950"/>
            <a:ext cx="49672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altLang="ru-RU" sz="1600">
                <a:ea typeface="Microsoft YaHei" pitchFamily="34" charset="-122"/>
              </a:rPr>
              <a:t> </a:t>
            </a:r>
            <a:r>
              <a:rPr lang="ru-RU" altLang="ru-RU" sz="1400">
                <a:ea typeface="Microsoft YaHei" pitchFamily="34" charset="-122"/>
              </a:rPr>
              <a:t>на 01.01.2019 г. </a:t>
            </a:r>
            <a:r>
              <a:rPr lang="ru-RU" altLang="ru-RU" sz="1400" b="1">
                <a:solidFill>
                  <a:srgbClr val="049604"/>
                </a:solidFill>
                <a:ea typeface="Microsoft YaHei" pitchFamily="34" charset="-122"/>
              </a:rPr>
              <a:t>35 </a:t>
            </a:r>
            <a:r>
              <a:rPr lang="ru-RU" altLang="ru-RU" sz="1400">
                <a:ea typeface="Microsoft YaHei" pitchFamily="34" charset="-122"/>
              </a:rPr>
              <a:t>действующих договоров </a:t>
            </a:r>
            <a:endParaRPr lang="ru-RU" altLang="ru-RU" sz="1400"/>
          </a:p>
          <a:p>
            <a:pPr>
              <a:buFont typeface="Wingdings" pitchFamily="2" charset="2"/>
              <a:buNone/>
            </a:pPr>
            <a:r>
              <a:rPr lang="ru-RU" altLang="ru-RU" sz="1400">
                <a:ea typeface="Microsoft YaHei" pitchFamily="34" charset="-122"/>
              </a:rPr>
              <a:t>аренды земельных участков</a:t>
            </a:r>
            <a:r>
              <a:rPr lang="ru-RU" altLang="ru-RU" sz="1400"/>
              <a:t>.</a:t>
            </a:r>
          </a:p>
        </p:txBody>
      </p:sp>
      <p:pic>
        <p:nvPicPr>
          <p:cNvPr id="46089" name="Рисунок 14" descr="imag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3716338"/>
            <a:ext cx="33115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0" name="Text Box 59"/>
          <p:cNvSpPr txBox="1">
            <a:spLocks noChangeArrowheads="1"/>
          </p:cNvSpPr>
          <p:nvPr/>
        </p:nvSpPr>
        <p:spPr bwMode="auto">
          <a:xfrm>
            <a:off x="357188" y="3219450"/>
            <a:ext cx="4824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</a:t>
            </a:r>
            <a:r>
              <a:rPr lang="ru-RU" altLang="ru-RU" sz="1400" b="1">
                <a:solidFill>
                  <a:srgbClr val="049604"/>
                </a:solidFill>
                <a:ea typeface="Microsoft YaHei" pitchFamily="34" charset="-122"/>
              </a:rPr>
              <a:t>29 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градостроительных планов земельных</a:t>
            </a:r>
            <a:r>
              <a:rPr lang="ru-RU" altLang="ru-RU" sz="1400">
                <a:solidFill>
                  <a:srgbClr val="000000"/>
                </a:solidFill>
              </a:rPr>
              <a:t>;</a:t>
            </a:r>
          </a:p>
        </p:txBody>
      </p:sp>
      <p:sp>
        <p:nvSpPr>
          <p:cNvPr id="46091" name="Text Box 7"/>
          <p:cNvSpPr txBox="1">
            <a:spLocks noChangeArrowheads="1"/>
          </p:cNvSpPr>
          <p:nvPr/>
        </p:nvSpPr>
        <p:spPr bwMode="auto">
          <a:xfrm>
            <a:off x="179388" y="2781300"/>
            <a:ext cx="5184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>
                <a:ea typeface="Microsoft YaHei" pitchFamily="34" charset="-122"/>
              </a:rPr>
              <a:t>   </a:t>
            </a:r>
            <a:r>
              <a:rPr lang="ru-RU" altLang="ru-RU"/>
              <a:t>В</a:t>
            </a:r>
            <a:r>
              <a:rPr lang="ru-RU" altLang="ru-RU">
                <a:ea typeface="Microsoft YaHei" pitchFamily="34" charset="-122"/>
              </a:rPr>
              <a:t>ыдано:</a:t>
            </a:r>
          </a:p>
        </p:txBody>
      </p:sp>
      <p:sp>
        <p:nvSpPr>
          <p:cNvPr id="46092" name="Line 8"/>
          <p:cNvSpPr>
            <a:spLocks noChangeShapeType="1"/>
          </p:cNvSpPr>
          <p:nvPr/>
        </p:nvSpPr>
        <p:spPr bwMode="auto">
          <a:xfrm>
            <a:off x="428625" y="3155950"/>
            <a:ext cx="43910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93" name="Text Box 59"/>
          <p:cNvSpPr txBox="1">
            <a:spLocks noChangeArrowheads="1"/>
          </p:cNvSpPr>
          <p:nvPr/>
        </p:nvSpPr>
        <p:spPr bwMode="auto">
          <a:xfrm>
            <a:off x="323850" y="3573463"/>
            <a:ext cx="4824413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</a:t>
            </a:r>
            <a:r>
              <a:rPr lang="ru-RU" altLang="ru-RU" sz="1400" b="1">
                <a:solidFill>
                  <a:srgbClr val="049604"/>
                </a:solidFill>
                <a:ea typeface="Microsoft YaHei" pitchFamily="34" charset="-122"/>
              </a:rPr>
              <a:t>24 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разрешения на строительство</a:t>
            </a:r>
            <a:r>
              <a:rPr lang="en-US" altLang="ru-RU" sz="1400">
                <a:solidFill>
                  <a:srgbClr val="000000"/>
                </a:solidFill>
                <a:ea typeface="Microsoft YaHei" pitchFamily="34" charset="-122"/>
              </a:rPr>
              <a:t>;</a:t>
            </a:r>
            <a:endParaRPr lang="ru-RU" altLang="ru-RU" sz="1400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46094" name="Text Box 59"/>
          <p:cNvSpPr txBox="1">
            <a:spLocks noChangeArrowheads="1"/>
          </p:cNvSpPr>
          <p:nvPr/>
        </p:nvSpPr>
        <p:spPr bwMode="auto">
          <a:xfrm>
            <a:off x="349250" y="3862388"/>
            <a:ext cx="48244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</a:t>
            </a:r>
            <a:r>
              <a:rPr lang="ru-RU" altLang="ru-RU" sz="1400" b="1">
                <a:solidFill>
                  <a:srgbClr val="049604"/>
                </a:solidFill>
                <a:ea typeface="Microsoft YaHei" pitchFamily="34" charset="-122"/>
              </a:rPr>
              <a:t>3 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разрешения на реконструкцию объектов капитального строительства на территории поселения</a:t>
            </a:r>
            <a:r>
              <a:rPr lang="en-US" altLang="ru-RU" sz="1400">
                <a:solidFill>
                  <a:srgbClr val="000000"/>
                </a:solidFill>
                <a:ea typeface="Microsoft YaHei" pitchFamily="34" charset="-122"/>
              </a:rPr>
              <a:t>;</a:t>
            </a:r>
            <a:endParaRPr lang="ru-RU" altLang="ru-RU" sz="1400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46095" name="Text Box 59"/>
          <p:cNvSpPr txBox="1">
            <a:spLocks noChangeArrowheads="1"/>
          </p:cNvSpPr>
          <p:nvPr/>
        </p:nvSpPr>
        <p:spPr bwMode="auto">
          <a:xfrm>
            <a:off x="323850" y="4508500"/>
            <a:ext cx="4824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</a:t>
            </a:r>
            <a:r>
              <a:rPr lang="ru-RU" altLang="ru-RU" sz="1400" b="1">
                <a:solidFill>
                  <a:srgbClr val="049604"/>
                </a:solidFill>
                <a:ea typeface="Microsoft YaHei" pitchFamily="34" charset="-122"/>
              </a:rPr>
              <a:t>6 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разрешений на ввод объектов в эксплуатацию</a:t>
            </a:r>
            <a:r>
              <a:rPr lang="en-US" altLang="ru-RU" sz="1400">
                <a:solidFill>
                  <a:srgbClr val="000000"/>
                </a:solidFill>
                <a:ea typeface="Microsoft YaHei" pitchFamily="34" charset="-122"/>
              </a:rPr>
              <a:t>;</a:t>
            </a:r>
            <a:endParaRPr lang="ru-RU" altLang="ru-RU" sz="1400">
              <a:solidFill>
                <a:srgbClr val="000000"/>
              </a:solidFill>
              <a:ea typeface="Microsoft YaHei" pitchFamily="34" charset="-122"/>
            </a:endParaRPr>
          </a:p>
        </p:txBody>
      </p:sp>
      <p:sp>
        <p:nvSpPr>
          <p:cNvPr id="46096" name="Text Box 59"/>
          <p:cNvSpPr txBox="1">
            <a:spLocks noChangeArrowheads="1"/>
          </p:cNvSpPr>
          <p:nvPr/>
        </p:nvSpPr>
        <p:spPr bwMode="auto">
          <a:xfrm>
            <a:off x="323850" y="4797425"/>
            <a:ext cx="48244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 </a:t>
            </a:r>
            <a:r>
              <a:rPr lang="ru-RU" altLang="ru-RU" sz="1400" b="1">
                <a:solidFill>
                  <a:srgbClr val="049604"/>
                </a:solidFill>
                <a:ea typeface="Microsoft YaHei" pitchFamily="34" charset="-122"/>
              </a:rPr>
              <a:t>27 </a:t>
            </a:r>
            <a:r>
              <a:rPr lang="ru-RU" altLang="ru-RU" sz="1400">
                <a:solidFill>
                  <a:srgbClr val="000000"/>
                </a:solidFill>
                <a:ea typeface="Microsoft YaHei" pitchFamily="34" charset="-122"/>
              </a:rPr>
              <a:t>решений о согласовании переустройства и перепланировки жилых и нежилых помещений</a:t>
            </a:r>
            <a:r>
              <a:rPr lang="ru-RU" altLang="ru-RU" sz="14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6097" name="Text Box 7"/>
          <p:cNvSpPr txBox="1">
            <a:spLocks noChangeArrowheads="1"/>
          </p:cNvSpPr>
          <p:nvPr/>
        </p:nvSpPr>
        <p:spPr bwMode="auto">
          <a:xfrm>
            <a:off x="5219700" y="2060575"/>
            <a:ext cx="36433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600">
                <a:ea typeface="Microsoft YaHei" pitchFamily="34" charset="-122"/>
              </a:rPr>
              <a:t>   </a:t>
            </a:r>
            <a:r>
              <a:rPr lang="ru-RU" altLang="ru-RU" sz="1600">
                <a:ea typeface="Microsoft YaHei" pitchFamily="34" charset="-122"/>
              </a:rPr>
              <a:t>Выдача разрешений на строительство, разрешений на ввод объектов в эксплуатацию при осуществлении строительства</a:t>
            </a:r>
          </a:p>
        </p:txBody>
      </p:sp>
    </p:spTree>
  </p:cSld>
  <p:clrMapOvr>
    <a:masterClrMapping/>
  </p:clrMapOvr>
  <p:transition advTm="512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5"/>
          <p:cNvSpPr>
            <a:spLocks noChangeArrowheads="1"/>
          </p:cNvSpPr>
          <p:nvPr/>
        </p:nvSpPr>
        <p:spPr bwMode="auto">
          <a:xfrm>
            <a:off x="323850" y="908050"/>
            <a:ext cx="8501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0000FF"/>
                </a:solidFill>
                <a:latin typeface="Microsoft YaHei" pitchFamily="34" charset="-122"/>
              </a:rPr>
              <a:t>ГО, ЧС, антитеррор</a:t>
            </a:r>
          </a:p>
        </p:txBody>
      </p:sp>
      <p:sp>
        <p:nvSpPr>
          <p:cNvPr id="48130" name="AutoShape 4"/>
          <p:cNvSpPr>
            <a:spLocks noChangeArrowheads="1"/>
          </p:cNvSpPr>
          <p:nvPr/>
        </p:nvSpPr>
        <p:spPr bwMode="auto">
          <a:xfrm>
            <a:off x="2195513" y="2852738"/>
            <a:ext cx="4319587" cy="28813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323850" y="3141663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250825" y="2349500"/>
            <a:ext cx="208915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8000"/>
                </a:solidFill>
                <a:latin typeface="Microsoft YaHei" pitchFamily="34" charset="-122"/>
              </a:rPr>
              <a:t>Издано муниципальных правовых актов </a:t>
            </a:r>
          </a:p>
          <a:p>
            <a:endParaRPr lang="ru-RU" sz="1400" b="1">
              <a:solidFill>
                <a:srgbClr val="008000"/>
              </a:solidFill>
              <a:latin typeface="Microsoft YaHei" pitchFamily="34" charset="-122"/>
            </a:endParaRPr>
          </a:p>
          <a:p>
            <a:pPr>
              <a:buFont typeface="Wingdings" pitchFamily="2" charset="2"/>
              <a:buChar char="ü"/>
            </a:pPr>
            <a:r>
              <a:rPr lang="ru-RU" sz="1400">
                <a:latin typeface="Microsoft YaHei" pitchFamily="34" charset="-122"/>
              </a:rPr>
              <a:t> по вопросам ГО, защиты населения и территорий от ЧС –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25</a:t>
            </a:r>
            <a:r>
              <a:rPr lang="ru-RU" sz="1400" b="1">
                <a:latin typeface="Microsoft YaHei" pitchFamily="34" charset="-122"/>
              </a:rPr>
              <a:t>;</a:t>
            </a:r>
          </a:p>
          <a:p>
            <a:pPr>
              <a:buFont typeface="Wingdings" pitchFamily="2" charset="2"/>
              <a:buNone/>
            </a:pPr>
            <a:endParaRPr lang="ru-RU" sz="1400" b="1">
              <a:latin typeface="Microsoft YaHei" pitchFamily="34" charset="-122"/>
            </a:endParaRPr>
          </a:p>
          <a:p>
            <a:pPr>
              <a:buFont typeface="Wingdings" pitchFamily="2" charset="2"/>
              <a:buChar char="ü"/>
            </a:pPr>
            <a:r>
              <a:rPr lang="ru-RU" sz="1400">
                <a:latin typeface="Microsoft YaHei" pitchFamily="34" charset="-122"/>
              </a:rPr>
              <a:t> по вопросам противодействия терроризму, экстремизму, комплексной и общественной безопасности –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27</a:t>
            </a:r>
            <a:r>
              <a:rPr lang="ru-RU" sz="1400">
                <a:latin typeface="Microsoft YaHei" pitchFamily="34" charset="-122"/>
              </a:rPr>
              <a:t>;</a:t>
            </a:r>
          </a:p>
        </p:txBody>
      </p:sp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6732588" y="2349500"/>
            <a:ext cx="2411412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8000"/>
                </a:solidFill>
                <a:latin typeface="Microsoft YaHei" pitchFamily="34" charset="-122"/>
              </a:rPr>
              <a:t>Реализовано  финансовых средств</a:t>
            </a:r>
            <a:endParaRPr lang="ru-RU" sz="1400" b="1">
              <a:solidFill>
                <a:srgbClr val="008000"/>
              </a:solidFill>
            </a:endParaRPr>
          </a:p>
          <a:p>
            <a:pPr algn="ctr"/>
            <a:endParaRPr lang="ru-RU" sz="1400" b="1">
              <a:solidFill>
                <a:srgbClr val="008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400">
                <a:latin typeface="Microsoft YaHei" pitchFamily="34" charset="-122"/>
              </a:rPr>
              <a:t> на выполнение первичных мер пожарной безопасности (содержание противопожарных проездов) –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10 тыс. руб.;</a:t>
            </a:r>
            <a:endParaRPr lang="ru-RU" sz="1400" b="1">
              <a:solidFill>
                <a:srgbClr val="CC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sz="1400">
              <a:solidFill>
                <a:srgbClr val="CC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400">
                <a:latin typeface="Microsoft YaHei" pitchFamily="34" charset="-122"/>
              </a:rPr>
              <a:t> на мероприятия по профилактике терроризма и экстремизма в рамках планов и муниципального задания –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1 млн.руб</a:t>
            </a:r>
            <a:r>
              <a:rPr lang="ru-RU" sz="1400">
                <a:solidFill>
                  <a:srgbClr val="CC0000"/>
                </a:solidFill>
                <a:latin typeface="Microsoft YaHei" pitchFamily="34" charset="-122"/>
              </a:rPr>
              <a:t>.</a:t>
            </a:r>
          </a:p>
          <a:p>
            <a:pPr>
              <a:spcBef>
                <a:spcPct val="50000"/>
              </a:spcBef>
            </a:pPr>
            <a:endParaRPr lang="ru-RU" sz="1400">
              <a:latin typeface="Microsoft YaHei" pitchFamily="34" charset="-122"/>
            </a:endParaRPr>
          </a:p>
        </p:txBody>
      </p:sp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684213" y="5734050"/>
            <a:ext cx="76327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8000"/>
                </a:solidFill>
                <a:latin typeface="Microsoft YaHei" pitchFamily="34" charset="-122"/>
              </a:rPr>
              <a:t>Создано финансовых резервов</a:t>
            </a:r>
            <a:r>
              <a:rPr lang="ru-RU" sz="1400" u="sng">
                <a:latin typeface="Microsoft YaHei" pitchFamily="34" charset="-122"/>
              </a:rPr>
              <a:t> </a:t>
            </a:r>
          </a:p>
          <a:p>
            <a:pPr algn="ctr"/>
            <a:r>
              <a:rPr lang="ru-RU" sz="1400">
                <a:latin typeface="Microsoft YaHei" pitchFamily="34" charset="-122"/>
              </a:rPr>
              <a:t>на предупреждение и ликвидацию чрезвычайных ситуаций  на сумму -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0,1 млн. руб</a:t>
            </a:r>
            <a:r>
              <a:rPr lang="ru-RU" sz="1400">
                <a:solidFill>
                  <a:srgbClr val="CC0000"/>
                </a:solidFill>
                <a:latin typeface="Microsoft YaHei" pitchFamily="34" charset="-122"/>
              </a:rPr>
              <a:t>.</a:t>
            </a:r>
          </a:p>
          <a:p>
            <a:pPr algn="ctr"/>
            <a:r>
              <a:rPr lang="ru-RU" sz="1400" b="1">
                <a:solidFill>
                  <a:srgbClr val="008000"/>
                </a:solidFill>
                <a:latin typeface="Microsoft YaHei" pitchFamily="34" charset="-122"/>
              </a:rPr>
              <a:t>Заключено договоров страхования</a:t>
            </a:r>
            <a:r>
              <a:rPr lang="ru-RU" sz="1400">
                <a:latin typeface="Microsoft YaHei" pitchFamily="34" charset="-122"/>
              </a:rPr>
              <a:t> </a:t>
            </a:r>
          </a:p>
          <a:p>
            <a:pPr algn="ctr"/>
            <a:r>
              <a:rPr lang="ru-RU" sz="1400">
                <a:latin typeface="Microsoft YaHei" pitchFamily="34" charset="-122"/>
              </a:rPr>
              <a:t>финансовых резервов  на ЧС на сумму –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0,5 млн.руб</a:t>
            </a:r>
            <a:r>
              <a:rPr lang="ru-RU" sz="1400">
                <a:solidFill>
                  <a:srgbClr val="CC0000"/>
                </a:solidFill>
                <a:latin typeface="Microsoft YaHei" pitchFamily="34" charset="-122"/>
              </a:rPr>
              <a:t>.</a:t>
            </a:r>
          </a:p>
          <a:p>
            <a:pPr>
              <a:spcBef>
                <a:spcPct val="50000"/>
              </a:spcBef>
            </a:pPr>
            <a:endParaRPr lang="ru-RU" sz="1400">
              <a:solidFill>
                <a:srgbClr val="CC0000"/>
              </a:solidFill>
              <a:latin typeface="Microsoft YaHei" pitchFamily="34" charset="-122"/>
            </a:endParaRPr>
          </a:p>
        </p:txBody>
      </p:sp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1835150" y="1628775"/>
            <a:ext cx="52578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8000"/>
                </a:solidFill>
                <a:latin typeface="Microsoft YaHei" pitchFamily="34" charset="-122"/>
              </a:rPr>
              <a:t>По вопросам антитеррористической защищённости проведено:</a:t>
            </a:r>
          </a:p>
          <a:p>
            <a:pPr algn="ctr">
              <a:buFont typeface="Wingdings" pitchFamily="2" charset="2"/>
              <a:buChar char="ü"/>
            </a:pPr>
            <a:r>
              <a:rPr lang="ru-RU" sz="1400">
                <a:latin typeface="Microsoft YaHei" pitchFamily="34" charset="-122"/>
              </a:rPr>
              <a:t>категорирование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2</a:t>
            </a:r>
            <a:r>
              <a:rPr lang="ru-RU" sz="1400">
                <a:latin typeface="Microsoft YaHei" pitchFamily="34" charset="-122"/>
              </a:rPr>
              <a:t> объектов (спорт, культура);</a:t>
            </a:r>
          </a:p>
          <a:p>
            <a:pPr algn="ctr">
              <a:buFont typeface="Wingdings" pitchFamily="2" charset="2"/>
              <a:buChar char="ü"/>
            </a:pPr>
            <a:r>
              <a:rPr lang="ru-RU" sz="1400">
                <a:latin typeface="Microsoft YaHei" pitchFamily="34" charset="-122"/>
              </a:rPr>
              <a:t>обследование </a:t>
            </a:r>
            <a:r>
              <a:rPr lang="ru-RU" sz="1400" b="1">
                <a:solidFill>
                  <a:srgbClr val="CC0000"/>
                </a:solidFill>
                <a:latin typeface="Microsoft YaHei" pitchFamily="34" charset="-122"/>
              </a:rPr>
              <a:t>2</a:t>
            </a:r>
            <a:r>
              <a:rPr lang="ru-RU" sz="1400">
                <a:latin typeface="Microsoft YaHei" pitchFamily="34" charset="-122"/>
              </a:rPr>
              <a:t> объектов (места с массовым пребыванием людей).</a:t>
            </a:r>
          </a:p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48136" name="Picture 14" descr="Dokumentyi-GO-i-CH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3429000"/>
            <a:ext cx="251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/>
        </p:nvGraphicFramePr>
        <p:xfrm>
          <a:off x="371872" y="1003861"/>
          <a:ext cx="70804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337112" y="2080901"/>
            <a:ext cx="1656184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/>
              <a:t>Зона обслуживания:</a:t>
            </a:r>
          </a:p>
          <a:p>
            <a:pPr>
              <a:buFontTx/>
              <a:buChar char="-"/>
              <a:defRPr/>
            </a:pPr>
            <a:r>
              <a:rPr lang="ru-RU" sz="1200"/>
              <a:t>г. Кондопога</a:t>
            </a:r>
          </a:p>
          <a:p>
            <a:pPr>
              <a:buFontTx/>
              <a:buChar char="-"/>
              <a:defRPr/>
            </a:pPr>
            <a:r>
              <a:rPr lang="ru-RU" sz="1200"/>
              <a:t>п. Березовка</a:t>
            </a:r>
          </a:p>
          <a:p>
            <a:pPr algn="ctr">
              <a:defRPr/>
            </a:pPr>
            <a:r>
              <a:rPr lang="ru-RU" sz="1200" b="1"/>
              <a:t>30 914 человек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04900" y="5505450"/>
            <a:ext cx="1727200" cy="5540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-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18 450 </a:t>
            </a:r>
            <a:r>
              <a:rPr lang="ru-RU" sz="1200" dirty="0"/>
              <a:t>посещений</a:t>
            </a:r>
            <a:br>
              <a:rPr lang="ru-RU" sz="1200" dirty="0"/>
            </a:br>
            <a:r>
              <a:rPr lang="ru-RU" sz="1200" dirty="0"/>
              <a:t>-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sz="1200" dirty="0"/>
              <a:t> мероприятие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1431925" y="4860925"/>
            <a:ext cx="358775" cy="55880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054350" y="5140325"/>
            <a:ext cx="2520950" cy="8318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-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23 160 </a:t>
            </a:r>
            <a:r>
              <a:rPr lang="ru-RU" sz="1200" dirty="0"/>
              <a:t>зрителей</a:t>
            </a:r>
            <a:br>
              <a:rPr lang="ru-RU" sz="1200" dirty="0"/>
            </a:br>
            <a:r>
              <a:rPr lang="ru-RU" sz="1200" dirty="0"/>
              <a:t> -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sz="1200" dirty="0"/>
              <a:t>участников мероприятий</a:t>
            </a:r>
            <a:br>
              <a:rPr lang="ru-RU" sz="1200" dirty="0"/>
            </a:br>
            <a:r>
              <a:rPr lang="ru-RU" sz="1200" dirty="0"/>
              <a:t>-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441</a:t>
            </a:r>
            <a:r>
              <a:rPr lang="ru-RU" sz="1200" dirty="0"/>
              <a:t> участников клубных формирований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54350" y="6059488"/>
            <a:ext cx="2520950" cy="646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Работа с детьми и молодежью:</a:t>
            </a:r>
            <a:br>
              <a:rPr lang="ru-RU" sz="1200" dirty="0"/>
            </a:br>
            <a:r>
              <a:rPr lang="ru-RU" sz="1200" dirty="0"/>
              <a:t>-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</a:t>
            </a:r>
            <a:r>
              <a:rPr lang="ru-RU" sz="1200" dirty="0"/>
              <a:t> мероприятий</a:t>
            </a:r>
            <a:br>
              <a:rPr lang="ru-RU" sz="1200" dirty="0"/>
            </a:br>
            <a:r>
              <a:rPr lang="ru-RU" sz="1200" dirty="0"/>
              <a:t>-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ru-RU" sz="1200" dirty="0"/>
              <a:t> клубных формирований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4075113" y="4367213"/>
            <a:ext cx="360362" cy="700087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65800" y="5684838"/>
            <a:ext cx="1784350" cy="10144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latin typeface="+mj-lt"/>
              </a:rPr>
              <a:t>-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70 </a:t>
            </a:r>
            <a:r>
              <a:rPr lang="ru-RU" sz="1200" dirty="0">
                <a:latin typeface="+mj-lt"/>
              </a:rPr>
              <a:t>мероприятий</a:t>
            </a:r>
            <a:br>
              <a:rPr lang="ru-RU" sz="1200" dirty="0">
                <a:latin typeface="+mj-lt"/>
              </a:rPr>
            </a:br>
            <a:r>
              <a:rPr lang="ru-RU" sz="1200" dirty="0">
                <a:latin typeface="+mj-lt"/>
              </a:rPr>
              <a:t>-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9 900 </a:t>
            </a:r>
            <a:r>
              <a:rPr lang="ru-RU" sz="1200" dirty="0">
                <a:latin typeface="+mj-lt"/>
              </a:rPr>
              <a:t>посетителей мероприятий</a:t>
            </a:r>
            <a:br>
              <a:rPr lang="ru-RU" sz="1200" dirty="0">
                <a:latin typeface="+mj-lt"/>
              </a:rPr>
            </a:br>
            <a:r>
              <a:rPr lang="ru-RU" sz="1200" dirty="0">
                <a:latin typeface="+mj-lt"/>
              </a:rPr>
              <a:t>-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27 375 </a:t>
            </a:r>
            <a:r>
              <a:rPr lang="ru-RU" sz="1200" dirty="0">
                <a:latin typeface="+mj-lt"/>
              </a:rPr>
              <a:t>посетителей спортивных объектов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6324600" y="5067300"/>
            <a:ext cx="288925" cy="522288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366312" y="3087122"/>
            <a:ext cx="1626984" cy="52322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/>
              <a:t>Штатных работников </a:t>
            </a:r>
            <a:r>
              <a:rPr lang="ru-RU" sz="1100" dirty="0"/>
              <a:t>-  </a:t>
            </a:r>
            <a:r>
              <a:rPr lang="ru-RU" sz="1600" b="1" dirty="0"/>
              <a:t>55 чел.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67477" y="3769008"/>
            <a:ext cx="1626984" cy="46166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/>
              <a:t>клубных формирований – </a:t>
            </a:r>
            <a:r>
              <a:rPr lang="ru-RU" sz="1200" b="1" dirty="0"/>
              <a:t>15</a:t>
            </a:r>
            <a:r>
              <a:rPr lang="ru-RU" sz="1200" dirty="0"/>
              <a:t> </a:t>
            </a:r>
          </a:p>
        </p:txBody>
      </p:sp>
      <p:pic>
        <p:nvPicPr>
          <p:cNvPr id="49170" name="Рисунок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40650" y="5962650"/>
            <a:ext cx="1276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1" name="Рисунок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40650" y="5116513"/>
            <a:ext cx="12541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2" name="Рисунок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44713" y="6146800"/>
            <a:ext cx="706437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3" name="Рисунок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740650" y="4408488"/>
            <a:ext cx="1247775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4" name="Рисунок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46163" y="6146800"/>
            <a:ext cx="97631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5" name="Рисунок 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950" y="5445125"/>
            <a:ext cx="80486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Рисунок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06199">
            <a:off x="7251700" y="1443038"/>
            <a:ext cx="1565275" cy="22129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1202" name="Рисунок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755312">
            <a:off x="6769100" y="2711450"/>
            <a:ext cx="1709738" cy="24177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422952" y="2477852"/>
            <a:ext cx="2948217" cy="1956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1204" name="TextBox 11"/>
          <p:cNvSpPr txBox="1">
            <a:spLocks noChangeArrowheads="1"/>
          </p:cNvSpPr>
          <p:nvPr/>
        </p:nvSpPr>
        <p:spPr bwMode="auto">
          <a:xfrm>
            <a:off x="3698875" y="4375150"/>
            <a:ext cx="27606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/>
              <a:t>80 лет г.Кондопога</a:t>
            </a:r>
          </a:p>
        </p:txBody>
      </p:sp>
      <p:sp>
        <p:nvSpPr>
          <p:cNvPr id="51205" name="TextBox 12"/>
          <p:cNvSpPr txBox="1">
            <a:spLocks noChangeArrowheads="1"/>
          </p:cNvSpPr>
          <p:nvPr/>
        </p:nvSpPr>
        <p:spPr bwMode="auto">
          <a:xfrm>
            <a:off x="639763" y="4883150"/>
            <a:ext cx="2122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/>
              <a:t>Человек года - 2018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87" y="844650"/>
            <a:ext cx="9132190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crosoft YaHei" pitchFamily="34" charset="-122"/>
                <a:cs typeface="Arial" charset="0"/>
              </a:rPr>
              <a:t>МАУ «Центр культуры и досуга Кондопожского городского поселения»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17850" y="1411288"/>
            <a:ext cx="3611563" cy="923925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167</a:t>
            </a:r>
            <a:r>
              <a:rPr lang="ru-RU" dirty="0"/>
              <a:t> </a:t>
            </a:r>
            <a:r>
              <a:rPr lang="ru-RU" sz="1400" dirty="0"/>
              <a:t>мероприятий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23160</a:t>
            </a:r>
            <a:r>
              <a:rPr lang="ru-RU" dirty="0"/>
              <a:t> </a:t>
            </a:r>
            <a:r>
              <a:rPr lang="ru-RU" sz="1400" dirty="0"/>
              <a:t>посетителей мероприятий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</a:t>
            </a:r>
            <a:r>
              <a:rPr lang="ru-RU" dirty="0"/>
              <a:t> </a:t>
            </a:r>
            <a:r>
              <a:rPr lang="ru-RU" sz="1400" dirty="0"/>
              <a:t>участников мероприятий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426069" y="4712907"/>
            <a:ext cx="2995316" cy="19680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54342" y="2957080"/>
            <a:ext cx="2893402" cy="19859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1212" name="Рисунок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3850" y="1268413"/>
            <a:ext cx="2376488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3" name="Рисунок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35262">
            <a:off x="7185025" y="4416425"/>
            <a:ext cx="1541463" cy="21764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1214" name="TextBox 22"/>
          <p:cNvSpPr txBox="1">
            <a:spLocks noChangeArrowheads="1"/>
          </p:cNvSpPr>
          <p:nvPr/>
        </p:nvSpPr>
        <p:spPr bwMode="auto">
          <a:xfrm>
            <a:off x="376238" y="2611438"/>
            <a:ext cx="1619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День Победы</a:t>
            </a:r>
          </a:p>
        </p:txBody>
      </p:sp>
      <p:pic>
        <p:nvPicPr>
          <p:cNvPr id="51215" name="Рисунок 2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1188" y="5157788"/>
            <a:ext cx="208915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6" name="TextBox 24"/>
          <p:cNvSpPr txBox="1">
            <a:spLocks noChangeArrowheads="1"/>
          </p:cNvSpPr>
          <p:nvPr/>
        </p:nvSpPr>
        <p:spPr bwMode="auto">
          <a:xfrm>
            <a:off x="107950" y="6453188"/>
            <a:ext cx="36718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Участие в Фестивале уснувших деревень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1"/>
          <p:cNvSpPr txBox="1">
            <a:spLocks noChangeArrowheads="1"/>
          </p:cNvSpPr>
          <p:nvPr/>
        </p:nvSpPr>
        <p:spPr bwMode="auto">
          <a:xfrm>
            <a:off x="2195513" y="836613"/>
            <a:ext cx="5057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chemeClr val="hlink"/>
                </a:solidFill>
                <a:latin typeface="Microsoft YaHei" pitchFamily="34" charset="-122"/>
              </a:rPr>
              <a:t>Работа с обращениями</a:t>
            </a:r>
            <a:r>
              <a:rPr lang="ru-RU" sz="2400" b="1">
                <a:solidFill>
                  <a:srgbClr val="17375E"/>
                </a:solidFill>
                <a:latin typeface="Microsoft YaHei" pitchFamily="34" charset="-122"/>
              </a:rPr>
              <a:t> </a:t>
            </a:r>
            <a:r>
              <a:rPr lang="ru-RU" sz="2400" b="1">
                <a:solidFill>
                  <a:schemeClr val="hlink"/>
                </a:solidFill>
                <a:latin typeface="Microsoft YaHei" pitchFamily="34" charset="-122"/>
              </a:rPr>
              <a:t>граждан</a:t>
            </a:r>
          </a:p>
        </p:txBody>
      </p:sp>
      <p:sp>
        <p:nvSpPr>
          <p:cNvPr id="53250" name="TextBox 3"/>
          <p:cNvSpPr txBox="1">
            <a:spLocks noChangeArrowheads="1"/>
          </p:cNvSpPr>
          <p:nvPr/>
        </p:nvSpPr>
        <p:spPr bwMode="auto">
          <a:xfrm>
            <a:off x="323850" y="1268413"/>
            <a:ext cx="8424863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80975" algn="ctr"/>
            <a:r>
              <a:rPr lang="ru-RU" sz="1600" i="1"/>
              <a:t> </a:t>
            </a:r>
            <a:r>
              <a:rPr lang="ru-RU" sz="1600"/>
              <a:t>Поступило </a:t>
            </a:r>
            <a:r>
              <a:rPr lang="ru-RU" sz="1600" b="1">
                <a:solidFill>
                  <a:srgbClr val="FF0000"/>
                </a:solidFill>
              </a:rPr>
              <a:t>918</a:t>
            </a:r>
            <a:r>
              <a:rPr lang="ru-RU" sz="1600" b="1">
                <a:solidFill>
                  <a:srgbClr val="17375E"/>
                </a:solidFill>
              </a:rPr>
              <a:t> </a:t>
            </a:r>
            <a:r>
              <a:rPr lang="ru-RU" sz="1600"/>
              <a:t>письменных обращений граждан, в том числе из:</a:t>
            </a:r>
          </a:p>
          <a:p>
            <a:pPr indent="180975" algn="ctr"/>
            <a:r>
              <a:rPr lang="ru-RU" sz="1600"/>
              <a:t> Администрации Главы РК – </a:t>
            </a:r>
            <a:r>
              <a:rPr lang="ru-RU" sz="1600" b="1">
                <a:solidFill>
                  <a:srgbClr val="FF0000"/>
                </a:solidFill>
              </a:rPr>
              <a:t>74</a:t>
            </a:r>
            <a:r>
              <a:rPr lang="en-US" sz="1600"/>
              <a:t>;</a:t>
            </a:r>
            <a:r>
              <a:rPr lang="ru-RU" sz="1600"/>
              <a:t> </a:t>
            </a:r>
            <a:endParaRPr lang="en-US" sz="1600"/>
          </a:p>
          <a:p>
            <a:pPr indent="180975" algn="ctr"/>
            <a:r>
              <a:rPr lang="ru-RU" sz="1600"/>
              <a:t>Администрации Президента РФ  – </a:t>
            </a:r>
            <a:r>
              <a:rPr lang="ru-RU" sz="1600" b="1">
                <a:solidFill>
                  <a:srgbClr val="FF0000"/>
                </a:solidFill>
              </a:rPr>
              <a:t>28</a:t>
            </a:r>
            <a:r>
              <a:rPr lang="ru-RU" sz="1600"/>
              <a:t>.</a:t>
            </a:r>
          </a:p>
          <a:p>
            <a:pPr indent="180975"/>
            <a:endParaRPr lang="ru-RU"/>
          </a:p>
        </p:txBody>
      </p:sp>
      <p:sp>
        <p:nvSpPr>
          <p:cNvPr id="53251" name="TextBox 4"/>
          <p:cNvSpPr txBox="1">
            <a:spLocks noChangeArrowheads="1"/>
          </p:cNvSpPr>
          <p:nvPr/>
        </p:nvSpPr>
        <p:spPr bwMode="auto">
          <a:xfrm>
            <a:off x="0" y="5445125"/>
            <a:ext cx="5616575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i="1">
                <a:solidFill>
                  <a:srgbClr val="CC0000"/>
                </a:solidFill>
              </a:rPr>
              <a:t>По всем обращениям даны письменные ответы и разъяснения </a:t>
            </a:r>
          </a:p>
          <a:p>
            <a:pPr algn="ctr"/>
            <a:r>
              <a:rPr lang="ru-RU" altLang="ru-RU" sz="2000" b="1" i="1">
                <a:solidFill>
                  <a:srgbClr val="CC0000"/>
                </a:solidFill>
              </a:rPr>
              <a:t>в установленный </a:t>
            </a:r>
          </a:p>
          <a:p>
            <a:pPr algn="ctr"/>
            <a:r>
              <a:rPr lang="ru-RU" altLang="ru-RU" sz="2000" b="1" i="1">
                <a:solidFill>
                  <a:srgbClr val="CC0000"/>
                </a:solidFill>
              </a:rPr>
              <a:t>законодательством срок</a:t>
            </a:r>
          </a:p>
          <a:p>
            <a:pPr algn="just"/>
            <a:endParaRPr lang="ru-RU" b="1" i="1"/>
          </a:p>
        </p:txBody>
      </p:sp>
      <p:pic>
        <p:nvPicPr>
          <p:cNvPr id="53252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4600575"/>
            <a:ext cx="3079750" cy="20955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6948488" y="2205038"/>
            <a:ext cx="2017712" cy="936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rgbClr val="FFFFFF"/>
                </a:solidFill>
                <a:cs typeface="Arial" charset="0"/>
              </a:rPr>
              <a:t>Жилищно-коммунальное хозяйство КГП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55875" y="3141663"/>
            <a:ext cx="2016125" cy="936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rgbClr val="FFFFFF"/>
                </a:solidFill>
                <a:cs typeface="Arial" charset="0"/>
              </a:rPr>
              <a:t>Физическая </a:t>
            </a:r>
          </a:p>
          <a:p>
            <a:pPr algn="ctr">
              <a:defRPr/>
            </a:pPr>
            <a:r>
              <a:rPr lang="ru-RU" sz="1600">
                <a:solidFill>
                  <a:srgbClr val="FFFFFF"/>
                </a:solidFill>
                <a:cs typeface="Arial" charset="0"/>
              </a:rPr>
              <a:t>культуры и спорт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59338" y="3141663"/>
            <a:ext cx="2087562" cy="936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rgbClr val="FFFFFF"/>
                </a:solidFill>
                <a:cs typeface="Arial" charset="0"/>
              </a:rPr>
              <a:t>Культурно-просветительская работа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9388" y="4221163"/>
            <a:ext cx="2339975" cy="1223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rgbClr val="FFFFFF"/>
                </a:solidFill>
                <a:cs typeface="Arial" charset="0"/>
              </a:rPr>
              <a:t>Благоустройство дворовых территорий и дорог общего пользования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019925" y="3644900"/>
            <a:ext cx="2016125" cy="720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rgbClr val="FFFFFF"/>
                </a:solidFill>
                <a:cs typeface="Arial" charset="0"/>
              </a:rPr>
              <a:t>Управление МКД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7950" y="2852738"/>
            <a:ext cx="2160588" cy="936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rgbClr val="FFFFFF"/>
                </a:solidFill>
                <a:cs typeface="Arial" charset="0"/>
              </a:rPr>
              <a:t>Капитальный ремонт и текущее содержание МКД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916238" y="4221163"/>
            <a:ext cx="2663825" cy="1223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solidFill>
                  <a:srgbClr val="FFFFFF"/>
                </a:solidFill>
                <a:cs typeface="Arial" charset="0"/>
              </a:rPr>
              <a:t>Коммунально-бытовое  и транспортное обслуживание населения</a:t>
            </a:r>
          </a:p>
        </p:txBody>
      </p:sp>
      <p:sp>
        <p:nvSpPr>
          <p:cNvPr id="17" name="Скругленный прямоугольник 16"/>
          <p:cNvSpPr>
            <a:spLocks noChangeArrowheads="1"/>
          </p:cNvSpPr>
          <p:nvPr/>
        </p:nvSpPr>
        <p:spPr bwMode="auto">
          <a:xfrm>
            <a:off x="2411413" y="2205038"/>
            <a:ext cx="3960812" cy="576262"/>
          </a:xfrm>
          <a:prstGeom prst="roundRect">
            <a:avLst>
              <a:gd name="adj" fmla="val 16667"/>
            </a:avLst>
          </a:prstGeom>
          <a:solidFill>
            <a:srgbClr val="339966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lt1"/>
                </a:solidFill>
                <a:latin typeface="+mn-lt"/>
                <a:cs typeface="+mn-cs"/>
              </a:rPr>
              <a:t>Вопросы, интересующие граждан</a:t>
            </a:r>
          </a:p>
        </p:txBody>
      </p:sp>
      <p:cxnSp>
        <p:nvCxnSpPr>
          <p:cNvPr id="53261" name="Прямая со стрелкой 18"/>
          <p:cNvCxnSpPr>
            <a:cxnSpLocks noChangeShapeType="1"/>
            <a:stCxn id="17" idx="1"/>
            <a:endCxn id="15" idx="0"/>
          </p:cNvCxnSpPr>
          <p:nvPr/>
        </p:nvCxnSpPr>
        <p:spPr bwMode="auto">
          <a:xfrm flipH="1">
            <a:off x="1189038" y="2493963"/>
            <a:ext cx="1209675" cy="346075"/>
          </a:xfrm>
          <a:prstGeom prst="straightConnector1">
            <a:avLst/>
          </a:prstGeom>
          <a:noFill/>
          <a:ln w="25400" algn="ctr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53262" name="Прямая со стрелкой 20"/>
          <p:cNvCxnSpPr>
            <a:cxnSpLocks noChangeShapeType="1"/>
          </p:cNvCxnSpPr>
          <p:nvPr/>
        </p:nvCxnSpPr>
        <p:spPr bwMode="auto">
          <a:xfrm flipH="1">
            <a:off x="2195513" y="2781300"/>
            <a:ext cx="360362" cy="1368425"/>
          </a:xfrm>
          <a:prstGeom prst="straightConnector1">
            <a:avLst/>
          </a:prstGeom>
          <a:noFill/>
          <a:ln w="25400" algn="ctr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53263" name="Прямая со стрелкой 22"/>
          <p:cNvCxnSpPr>
            <a:cxnSpLocks noChangeShapeType="1"/>
            <a:endCxn id="11" idx="0"/>
          </p:cNvCxnSpPr>
          <p:nvPr/>
        </p:nvCxnSpPr>
        <p:spPr bwMode="auto">
          <a:xfrm flipH="1">
            <a:off x="3563938" y="2781300"/>
            <a:ext cx="468312" cy="347663"/>
          </a:xfrm>
          <a:prstGeom prst="straightConnector1">
            <a:avLst/>
          </a:prstGeom>
          <a:noFill/>
          <a:ln w="25400" algn="ctr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53264" name="Прямая со стрелкой 27"/>
          <p:cNvCxnSpPr>
            <a:cxnSpLocks noChangeShapeType="1"/>
          </p:cNvCxnSpPr>
          <p:nvPr/>
        </p:nvCxnSpPr>
        <p:spPr bwMode="auto">
          <a:xfrm>
            <a:off x="5003800" y="2781300"/>
            <a:ext cx="827088" cy="347663"/>
          </a:xfrm>
          <a:prstGeom prst="straightConnector1">
            <a:avLst/>
          </a:prstGeom>
          <a:noFill/>
          <a:ln w="25400" algn="ctr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53265" name="Прямая со стрелкой 30"/>
          <p:cNvCxnSpPr>
            <a:cxnSpLocks noChangeShapeType="1"/>
          </p:cNvCxnSpPr>
          <p:nvPr/>
        </p:nvCxnSpPr>
        <p:spPr bwMode="auto">
          <a:xfrm>
            <a:off x="6372225" y="2492375"/>
            <a:ext cx="550863" cy="179388"/>
          </a:xfrm>
          <a:prstGeom prst="straightConnector1">
            <a:avLst/>
          </a:prstGeom>
          <a:noFill/>
          <a:ln w="25400" algn="ctr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53266" name="Прямая со стрелкой 34"/>
          <p:cNvCxnSpPr>
            <a:cxnSpLocks noChangeShapeType="1"/>
          </p:cNvCxnSpPr>
          <p:nvPr/>
        </p:nvCxnSpPr>
        <p:spPr bwMode="auto">
          <a:xfrm flipH="1">
            <a:off x="4572000" y="2781300"/>
            <a:ext cx="252413" cy="1427163"/>
          </a:xfrm>
          <a:prstGeom prst="straightConnector1">
            <a:avLst/>
          </a:prstGeom>
          <a:noFill/>
          <a:ln w="25400" algn="ctr">
            <a:solidFill>
              <a:srgbClr val="4A7EBB"/>
            </a:solidFill>
            <a:round/>
            <a:headEnd/>
            <a:tailEnd type="arrow" w="med" len="med"/>
          </a:ln>
        </p:spPr>
      </p:cxnSp>
      <p:cxnSp>
        <p:nvCxnSpPr>
          <p:cNvPr id="53267" name="Прямая со стрелкой 36"/>
          <p:cNvCxnSpPr>
            <a:cxnSpLocks noChangeShapeType="1"/>
            <a:endCxn id="14" idx="0"/>
          </p:cNvCxnSpPr>
          <p:nvPr/>
        </p:nvCxnSpPr>
        <p:spPr bwMode="auto">
          <a:xfrm>
            <a:off x="6011863" y="2708275"/>
            <a:ext cx="2016125" cy="923925"/>
          </a:xfrm>
          <a:prstGeom prst="straightConnector1">
            <a:avLst/>
          </a:prstGeom>
          <a:noFill/>
          <a:ln w="25400" algn="ctr">
            <a:solidFill>
              <a:srgbClr val="4A7EBB"/>
            </a:solidFill>
            <a:round/>
            <a:headEnd/>
            <a:tailEnd type="arrow" w="med" len="med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3"/>
          <p:cNvSpPr txBox="1">
            <a:spLocks noChangeArrowheads="1"/>
          </p:cNvSpPr>
          <p:nvPr/>
        </p:nvSpPr>
        <p:spPr bwMode="auto">
          <a:xfrm>
            <a:off x="107950" y="2133600"/>
            <a:ext cx="8856663" cy="606425"/>
          </a:xfrm>
          <a:prstGeom prst="rect">
            <a:avLst/>
          </a:prstGeom>
          <a:solidFill>
            <a:srgbClr val="0080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>
                <a:solidFill>
                  <a:schemeClr val="bg1"/>
                </a:solidFill>
                <a:ea typeface="Microsoft YaHei" pitchFamily="34" charset="-122"/>
              </a:rPr>
              <a:t>Продолжить работу по привлечению инвестиций и увеличению резидентов ТОСЭР</a:t>
            </a:r>
          </a:p>
        </p:txBody>
      </p:sp>
      <p:sp>
        <p:nvSpPr>
          <p:cNvPr id="54274" name="Text Box 8"/>
          <p:cNvSpPr txBox="1">
            <a:spLocks noChangeArrowheads="1"/>
          </p:cNvSpPr>
          <p:nvPr/>
        </p:nvSpPr>
        <p:spPr bwMode="auto">
          <a:xfrm>
            <a:off x="1258888" y="1196975"/>
            <a:ext cx="698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0033CC"/>
                </a:solidFill>
              </a:rPr>
              <a:t>Приоритетные задачи на 2019 год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107950" y="2997200"/>
            <a:ext cx="8856663" cy="606425"/>
          </a:xfrm>
          <a:prstGeom prst="rect">
            <a:avLst/>
          </a:prstGeom>
          <a:solidFill>
            <a:srgbClr val="0080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>
                <a:solidFill>
                  <a:schemeClr val="bg1"/>
                </a:solidFill>
                <a:ea typeface="Microsoft YaHei" pitchFamily="34" charset="-122"/>
              </a:rPr>
              <a:t>Продолжить мероприятия по переводу многоквартирных домов на природный газ</a:t>
            </a:r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107950" y="3860800"/>
            <a:ext cx="8856663" cy="606425"/>
          </a:xfrm>
          <a:prstGeom prst="rect">
            <a:avLst/>
          </a:prstGeom>
          <a:solidFill>
            <a:srgbClr val="0080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>
                <a:solidFill>
                  <a:schemeClr val="bg1"/>
                </a:solidFill>
              </a:rPr>
              <a:t>Продолжить работы по ремонту и содержанию дорог, уличному освещению, благоустройству территорий, реализация программы «Агломерация»</a:t>
            </a:r>
          </a:p>
        </p:txBody>
      </p:sp>
      <p:sp>
        <p:nvSpPr>
          <p:cNvPr id="54277" name="TextBox 3"/>
          <p:cNvSpPr txBox="1">
            <a:spLocks noChangeArrowheads="1"/>
          </p:cNvSpPr>
          <p:nvPr/>
        </p:nvSpPr>
        <p:spPr bwMode="auto">
          <a:xfrm>
            <a:off x="107950" y="4652963"/>
            <a:ext cx="8748713" cy="606425"/>
          </a:xfrm>
          <a:prstGeom prst="rect">
            <a:avLst/>
          </a:prstGeom>
          <a:solidFill>
            <a:srgbClr val="0080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>
                <a:solidFill>
                  <a:schemeClr val="bg1"/>
                </a:solidFill>
              </a:rPr>
              <a:t>Подготовка документов для начала строительства здания Многофункционального культурного центра</a:t>
            </a:r>
          </a:p>
        </p:txBody>
      </p:sp>
      <p:sp>
        <p:nvSpPr>
          <p:cNvPr id="54278" name="TextBox 3"/>
          <p:cNvSpPr txBox="1">
            <a:spLocks noChangeArrowheads="1"/>
          </p:cNvSpPr>
          <p:nvPr/>
        </p:nvSpPr>
        <p:spPr bwMode="auto">
          <a:xfrm>
            <a:off x="107950" y="5373688"/>
            <a:ext cx="8856663" cy="361950"/>
          </a:xfrm>
          <a:prstGeom prst="rect">
            <a:avLst/>
          </a:prstGeom>
          <a:solidFill>
            <a:srgbClr val="0080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>
                <a:solidFill>
                  <a:schemeClr val="bg1"/>
                </a:solidFill>
              </a:rPr>
              <a:t>Строительство спортивной и детской площадки в 6 микрорайоне</a:t>
            </a:r>
          </a:p>
        </p:txBody>
      </p:sp>
      <p:sp>
        <p:nvSpPr>
          <p:cNvPr id="54279" name="TextBox 3"/>
          <p:cNvSpPr txBox="1">
            <a:spLocks noChangeArrowheads="1"/>
          </p:cNvSpPr>
          <p:nvPr/>
        </p:nvSpPr>
        <p:spPr bwMode="auto">
          <a:xfrm>
            <a:off x="107950" y="6021388"/>
            <a:ext cx="8856663" cy="338137"/>
          </a:xfrm>
          <a:prstGeom prst="rect">
            <a:avLst/>
          </a:prstGeom>
          <a:solidFill>
            <a:srgbClr val="0080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>
                <a:solidFill>
                  <a:schemeClr val="bg1"/>
                </a:solidFill>
              </a:rPr>
              <a:t>Участие в Федеральных и республиканских программах для привлечения средств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/>
          <p:cNvSpPr>
            <a:spLocks noChangeArrowheads="1"/>
          </p:cNvSpPr>
          <p:nvPr/>
        </p:nvSpPr>
        <p:spPr bwMode="auto">
          <a:xfrm>
            <a:off x="2268538" y="2997200"/>
            <a:ext cx="5116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400" b="1">
                <a:solidFill>
                  <a:srgbClr val="0033CC"/>
                </a:solidFill>
                <a:latin typeface="Microsoft Tai Le" pitchFamily="34" charset="0"/>
              </a:rPr>
              <a:t>Успех зависит от каждого из нас</a:t>
            </a:r>
            <a:endParaRPr lang="ru-RU" sz="2400" b="1">
              <a:solidFill>
                <a:srgbClr val="0033CC"/>
              </a:solidFill>
              <a:latin typeface="Microsoft Tai Le" pitchFamily="34" charset="0"/>
            </a:endParaRPr>
          </a:p>
        </p:txBody>
      </p:sp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3851275" y="6092825"/>
            <a:ext cx="17272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>
                <a:solidFill>
                  <a:srgbClr val="0033CC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г. Кондопога</a:t>
            </a:r>
          </a:p>
          <a:p>
            <a:pPr algn="ctr" defTabSz="449263"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>
                <a:solidFill>
                  <a:srgbClr val="0033CC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  2019 </a:t>
            </a:r>
            <a:r>
              <a:rPr lang="ru-RU" altLang="ru-RU" sz="1400" b="1">
                <a:solidFill>
                  <a:srgbClr val="0033CC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г.</a:t>
            </a:r>
            <a:r>
              <a:rPr lang="ru-RU" altLang="ru-RU" sz="1400">
                <a:solidFill>
                  <a:srgbClr val="0033CC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5"/>
          <p:cNvSpPr>
            <a:spLocks noChangeArrowheads="1"/>
          </p:cNvSpPr>
          <p:nvPr/>
        </p:nvSpPr>
        <p:spPr bwMode="auto">
          <a:xfrm>
            <a:off x="250825" y="981075"/>
            <a:ext cx="8713788" cy="5688013"/>
          </a:xfrm>
          <a:prstGeom prst="rect">
            <a:avLst/>
          </a:pr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7410" name="Picture 4" descr="6aPC5wuoLfM- схема районные вопросы и горо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96975"/>
            <a:ext cx="828040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8"/>
          <p:cNvSpPr txBox="1">
            <a:spLocks noChangeArrowheads="1"/>
          </p:cNvSpPr>
          <p:nvPr/>
        </p:nvSpPr>
        <p:spPr bwMode="auto">
          <a:xfrm>
            <a:off x="3687763" y="1073150"/>
            <a:ext cx="210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8434" name="Text Box 10"/>
          <p:cNvSpPr txBox="1">
            <a:spLocks noChangeArrowheads="1"/>
          </p:cNvSpPr>
          <p:nvPr/>
        </p:nvSpPr>
        <p:spPr bwMode="auto">
          <a:xfrm>
            <a:off x="179388" y="10525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/>
          </a:p>
        </p:txBody>
      </p:sp>
      <p:sp>
        <p:nvSpPr>
          <p:cNvPr id="18435" name="Rectangle 12"/>
          <p:cNvSpPr>
            <a:spLocks noGrp="1"/>
          </p:cNvSpPr>
          <p:nvPr>
            <p:ph type="title" idx="4294967295"/>
          </p:nvPr>
        </p:nvSpPr>
        <p:spPr>
          <a:xfrm>
            <a:off x="468313" y="765175"/>
            <a:ext cx="8229600" cy="1143000"/>
          </a:xfrm>
        </p:spPr>
        <p:txBody>
          <a:bodyPr/>
          <a:lstStyle/>
          <a:p>
            <a:r>
              <a:rPr lang="ru-RU" sz="1800" b="1" smtClean="0">
                <a:solidFill>
                  <a:schemeClr val="hlink"/>
                </a:solidFill>
                <a:latin typeface="Microsoft YaHei" pitchFamily="34" charset="-122"/>
              </a:rPr>
              <a:t>СТРУКТУРА АДМИНИСТРАЦИИ</a:t>
            </a:r>
            <a:br>
              <a:rPr lang="ru-RU" sz="1800" b="1" smtClean="0">
                <a:solidFill>
                  <a:schemeClr val="hlink"/>
                </a:solidFill>
                <a:latin typeface="Microsoft YaHei" pitchFamily="34" charset="-122"/>
              </a:rPr>
            </a:br>
            <a:r>
              <a:rPr lang="ru-RU" sz="1800" b="1" smtClean="0">
                <a:solidFill>
                  <a:schemeClr val="hlink"/>
                </a:solidFill>
                <a:latin typeface="Microsoft YaHei" pitchFamily="34" charset="-122"/>
              </a:rPr>
              <a:t>КОНДОПОЖСКОГО МУНИЦИПАЛЬНОГО РАЙОНА</a:t>
            </a:r>
          </a:p>
        </p:txBody>
      </p:sp>
      <p:pic>
        <p:nvPicPr>
          <p:cNvPr id="18436" name="Picture 15"/>
          <p:cNvPicPr>
            <a:picLocks noChangeAspect="1" noChangeArrowheads="1"/>
          </p:cNvPicPr>
          <p:nvPr/>
        </p:nvPicPr>
        <p:blipFill>
          <a:blip r:embed="rId2"/>
          <a:srcRect l="1958" t="11075" r="174" b="5861"/>
          <a:stretch>
            <a:fillRect/>
          </a:stretch>
        </p:blipFill>
        <p:spPr bwMode="auto">
          <a:xfrm>
            <a:off x="0" y="1700213"/>
            <a:ext cx="9144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16"/>
          <p:cNvSpPr>
            <a:spLocks noChangeArrowheads="1"/>
          </p:cNvSpPr>
          <p:nvPr/>
        </p:nvSpPr>
        <p:spPr bwMode="auto">
          <a:xfrm>
            <a:off x="7596188" y="1628775"/>
            <a:ext cx="1439862" cy="2159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Rectangle 4"/>
          <p:cNvSpPr>
            <a:spLocks/>
          </p:cNvSpPr>
          <p:nvPr/>
        </p:nvSpPr>
        <p:spPr bwMode="auto">
          <a:xfrm>
            <a:off x="468313" y="6207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>
                <a:solidFill>
                  <a:schemeClr val="hlink"/>
                </a:solidFill>
              </a:rPr>
              <a:t>Численность населения</a:t>
            </a:r>
          </a:p>
        </p:txBody>
      </p:sp>
      <p:grpSp>
        <p:nvGrpSpPr>
          <p:cNvPr id="19465" name="Group 36"/>
          <p:cNvGrpSpPr>
            <a:grpSpLocks/>
          </p:cNvGrpSpPr>
          <p:nvPr/>
        </p:nvGrpSpPr>
        <p:grpSpPr bwMode="auto">
          <a:xfrm>
            <a:off x="179388" y="1196975"/>
            <a:ext cx="8709025" cy="5475288"/>
            <a:chOff x="113" y="754"/>
            <a:chExt cx="5486" cy="3449"/>
          </a:xfrm>
        </p:grpSpPr>
        <p:sp>
          <p:nvSpPr>
            <p:cNvPr id="19486" name="Text Box 2"/>
            <p:cNvSpPr txBox="1">
              <a:spLocks noChangeArrowheads="1"/>
            </p:cNvSpPr>
            <p:nvPr/>
          </p:nvSpPr>
          <p:spPr bwMode="auto">
            <a:xfrm>
              <a:off x="912" y="1389"/>
              <a:ext cx="2074" cy="241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marL="342900" indent="-323850" defTabSz="449263">
                <a:spcBef>
                  <a:spcPts val="600"/>
                </a:spcBef>
                <a:spcAft>
                  <a:spcPts val="600"/>
                </a:spcAft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</a:pPr>
              <a:endParaRPr lang="ru-RU" altLang="ru-RU" sz="24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endParaRPr>
            </a:p>
            <a:p>
              <a:pPr marL="342900" indent="-323850" defTabSz="449263">
                <a:spcBef>
                  <a:spcPts val="600"/>
                </a:spcBef>
                <a:spcAft>
                  <a:spcPts val="600"/>
                </a:spcAft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</a:pPr>
              <a:endParaRPr lang="ru-RU" altLang="ru-RU" sz="24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endParaRPr>
            </a:p>
            <a:p>
              <a:pPr marL="342900" indent="-323850" defTabSz="449263">
                <a:spcBef>
                  <a:spcPts val="600"/>
                </a:spcBef>
                <a:spcAft>
                  <a:spcPts val="600"/>
                </a:spcAft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</a:pPr>
              <a:endParaRPr lang="ru-RU" altLang="ru-RU" sz="24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endParaRPr>
            </a:p>
          </p:txBody>
        </p:sp>
        <p:sp>
          <p:nvSpPr>
            <p:cNvPr id="19487" name="Text Box 8"/>
            <p:cNvSpPr txBox="1">
              <a:spLocks noChangeArrowheads="1"/>
            </p:cNvSpPr>
            <p:nvPr/>
          </p:nvSpPr>
          <p:spPr bwMode="auto">
            <a:xfrm rot="-5400000">
              <a:off x="5069" y="3674"/>
              <a:ext cx="829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rot="10800000" lIns="90000" tIns="46800" rIns="90000" bIns="46800" anchor="ctr"/>
            <a:lstStyle/>
            <a:p>
              <a: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ru-RU" altLang="ru-RU" sz="2400" b="1">
                <a:solidFill>
                  <a:srgbClr val="D1282E"/>
                </a:solidFill>
                <a:latin typeface="Calibri" pitchFamily="34" charset="0"/>
                <a:ea typeface="Microsoft YaHei" pitchFamily="34" charset="-122"/>
              </a:endParaRPr>
            </a:p>
          </p:txBody>
        </p:sp>
        <p:graphicFrame>
          <p:nvGraphicFramePr>
            <p:cNvPr id="19463" name="Object 13"/>
            <p:cNvGraphicFramePr>
              <a:graphicFrameLocks noChangeAspect="1"/>
            </p:cNvGraphicFramePr>
            <p:nvPr/>
          </p:nvGraphicFramePr>
          <p:xfrm>
            <a:off x="113" y="754"/>
            <a:ext cx="2971" cy="2187"/>
          </p:xfrm>
          <a:graphic>
            <a:graphicData uri="http://schemas.openxmlformats.org/presentationml/2006/ole">
              <p:oleObj spid="_x0000_s19463" name="Диаграмма" r:id="rId3" imgW="3248066" imgH="2286101" progId="MSGraph.Chart.8">
                <p:embed followColorScheme="full"/>
              </p:oleObj>
            </a:graphicData>
          </a:graphic>
        </p:graphicFrame>
        <p:sp>
          <p:nvSpPr>
            <p:cNvPr id="19488" name="Text Box 27"/>
            <p:cNvSpPr txBox="1">
              <a:spLocks noChangeArrowheads="1"/>
            </p:cNvSpPr>
            <p:nvPr/>
          </p:nvSpPr>
          <p:spPr bwMode="auto">
            <a:xfrm>
              <a:off x="4355" y="1400"/>
              <a:ext cx="10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ru-RU" altLang="ru-RU">
                <a:ea typeface="Microsoft YaHei" pitchFamily="34" charset="-122"/>
              </a:endParaRPr>
            </a:p>
          </p:txBody>
        </p:sp>
      </p:grpSp>
      <p:pic>
        <p:nvPicPr>
          <p:cNvPr id="19466" name="Picture 19" descr="4032971_lar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4652963"/>
            <a:ext cx="3619500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21" descr="big-589eb666ff93675ea803e5cc-58caf6004fa8f-1ccltg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1773238"/>
            <a:ext cx="36718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8" name="Group 44"/>
          <p:cNvGrpSpPr>
            <a:grpSpLocks noChangeAspect="1"/>
          </p:cNvGrpSpPr>
          <p:nvPr/>
        </p:nvGrpSpPr>
        <p:grpSpPr bwMode="auto">
          <a:xfrm>
            <a:off x="3708400" y="3860800"/>
            <a:ext cx="6103938" cy="3859213"/>
            <a:chOff x="2336" y="2432"/>
            <a:chExt cx="3845" cy="2431"/>
          </a:xfrm>
        </p:grpSpPr>
        <p:sp>
          <p:nvSpPr>
            <p:cNvPr id="19469" name="AutoShape 43"/>
            <p:cNvSpPr>
              <a:spLocks noChangeAspect="1" noChangeArrowheads="1" noTextEdit="1"/>
            </p:cNvSpPr>
            <p:nvPr/>
          </p:nvSpPr>
          <p:spPr bwMode="auto">
            <a:xfrm>
              <a:off x="2336" y="2432"/>
              <a:ext cx="3845" cy="2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0" name="Rectangle 45"/>
            <p:cNvSpPr>
              <a:spLocks noChangeArrowheads="1"/>
            </p:cNvSpPr>
            <p:nvPr/>
          </p:nvSpPr>
          <p:spPr bwMode="auto">
            <a:xfrm>
              <a:off x="3300" y="3114"/>
              <a:ext cx="1766" cy="70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1" name="Freeform 46"/>
            <p:cNvSpPr>
              <a:spLocks/>
            </p:cNvSpPr>
            <p:nvPr/>
          </p:nvSpPr>
          <p:spPr bwMode="auto">
            <a:xfrm>
              <a:off x="3300" y="3337"/>
              <a:ext cx="205" cy="392"/>
            </a:xfrm>
            <a:custGeom>
              <a:avLst/>
              <a:gdLst>
                <a:gd name="T0" fmla="*/ 205 w 205"/>
                <a:gd name="T1" fmla="*/ 145 h 392"/>
                <a:gd name="T2" fmla="*/ 187 w 205"/>
                <a:gd name="T3" fmla="*/ 139 h 392"/>
                <a:gd name="T4" fmla="*/ 175 w 205"/>
                <a:gd name="T5" fmla="*/ 139 h 392"/>
                <a:gd name="T6" fmla="*/ 157 w 205"/>
                <a:gd name="T7" fmla="*/ 133 h 392"/>
                <a:gd name="T8" fmla="*/ 139 w 205"/>
                <a:gd name="T9" fmla="*/ 127 h 392"/>
                <a:gd name="T10" fmla="*/ 133 w 205"/>
                <a:gd name="T11" fmla="*/ 120 h 392"/>
                <a:gd name="T12" fmla="*/ 115 w 205"/>
                <a:gd name="T13" fmla="*/ 114 h 392"/>
                <a:gd name="T14" fmla="*/ 103 w 205"/>
                <a:gd name="T15" fmla="*/ 108 h 392"/>
                <a:gd name="T16" fmla="*/ 97 w 205"/>
                <a:gd name="T17" fmla="*/ 102 h 392"/>
                <a:gd name="T18" fmla="*/ 79 w 205"/>
                <a:gd name="T19" fmla="*/ 96 h 392"/>
                <a:gd name="T20" fmla="*/ 67 w 205"/>
                <a:gd name="T21" fmla="*/ 90 h 392"/>
                <a:gd name="T22" fmla="*/ 61 w 205"/>
                <a:gd name="T23" fmla="*/ 84 h 392"/>
                <a:gd name="T24" fmla="*/ 55 w 205"/>
                <a:gd name="T25" fmla="*/ 78 h 392"/>
                <a:gd name="T26" fmla="*/ 42 w 205"/>
                <a:gd name="T27" fmla="*/ 72 h 392"/>
                <a:gd name="T28" fmla="*/ 36 w 205"/>
                <a:gd name="T29" fmla="*/ 66 h 392"/>
                <a:gd name="T30" fmla="*/ 30 w 205"/>
                <a:gd name="T31" fmla="*/ 60 h 392"/>
                <a:gd name="T32" fmla="*/ 24 w 205"/>
                <a:gd name="T33" fmla="*/ 54 h 392"/>
                <a:gd name="T34" fmla="*/ 18 w 205"/>
                <a:gd name="T35" fmla="*/ 48 h 392"/>
                <a:gd name="T36" fmla="*/ 12 w 205"/>
                <a:gd name="T37" fmla="*/ 42 h 392"/>
                <a:gd name="T38" fmla="*/ 6 w 205"/>
                <a:gd name="T39" fmla="*/ 30 h 392"/>
                <a:gd name="T40" fmla="*/ 6 w 205"/>
                <a:gd name="T41" fmla="*/ 30 h 392"/>
                <a:gd name="T42" fmla="*/ 0 w 205"/>
                <a:gd name="T43" fmla="*/ 24 h 392"/>
                <a:gd name="T44" fmla="*/ 0 w 205"/>
                <a:gd name="T45" fmla="*/ 12 h 392"/>
                <a:gd name="T46" fmla="*/ 0 w 205"/>
                <a:gd name="T47" fmla="*/ 12 h 392"/>
                <a:gd name="T48" fmla="*/ 0 w 205"/>
                <a:gd name="T49" fmla="*/ 0 h 392"/>
                <a:gd name="T50" fmla="*/ 0 w 205"/>
                <a:gd name="T51" fmla="*/ 247 h 392"/>
                <a:gd name="T52" fmla="*/ 0 w 205"/>
                <a:gd name="T53" fmla="*/ 259 h 392"/>
                <a:gd name="T54" fmla="*/ 0 w 205"/>
                <a:gd name="T55" fmla="*/ 259 h 392"/>
                <a:gd name="T56" fmla="*/ 0 w 205"/>
                <a:gd name="T57" fmla="*/ 271 h 392"/>
                <a:gd name="T58" fmla="*/ 6 w 205"/>
                <a:gd name="T59" fmla="*/ 277 h 392"/>
                <a:gd name="T60" fmla="*/ 6 w 205"/>
                <a:gd name="T61" fmla="*/ 277 h 392"/>
                <a:gd name="T62" fmla="*/ 12 w 205"/>
                <a:gd name="T63" fmla="*/ 289 h 392"/>
                <a:gd name="T64" fmla="*/ 18 w 205"/>
                <a:gd name="T65" fmla="*/ 295 h 392"/>
                <a:gd name="T66" fmla="*/ 24 w 205"/>
                <a:gd name="T67" fmla="*/ 301 h 392"/>
                <a:gd name="T68" fmla="*/ 30 w 205"/>
                <a:gd name="T69" fmla="*/ 307 h 392"/>
                <a:gd name="T70" fmla="*/ 36 w 205"/>
                <a:gd name="T71" fmla="*/ 314 h 392"/>
                <a:gd name="T72" fmla="*/ 42 w 205"/>
                <a:gd name="T73" fmla="*/ 320 h 392"/>
                <a:gd name="T74" fmla="*/ 55 w 205"/>
                <a:gd name="T75" fmla="*/ 326 h 392"/>
                <a:gd name="T76" fmla="*/ 61 w 205"/>
                <a:gd name="T77" fmla="*/ 332 h 392"/>
                <a:gd name="T78" fmla="*/ 67 w 205"/>
                <a:gd name="T79" fmla="*/ 338 h 392"/>
                <a:gd name="T80" fmla="*/ 79 w 205"/>
                <a:gd name="T81" fmla="*/ 344 h 392"/>
                <a:gd name="T82" fmla="*/ 97 w 205"/>
                <a:gd name="T83" fmla="*/ 350 h 392"/>
                <a:gd name="T84" fmla="*/ 103 w 205"/>
                <a:gd name="T85" fmla="*/ 356 h 392"/>
                <a:gd name="T86" fmla="*/ 115 w 205"/>
                <a:gd name="T87" fmla="*/ 362 h 392"/>
                <a:gd name="T88" fmla="*/ 133 w 205"/>
                <a:gd name="T89" fmla="*/ 368 h 392"/>
                <a:gd name="T90" fmla="*/ 139 w 205"/>
                <a:gd name="T91" fmla="*/ 374 h 392"/>
                <a:gd name="T92" fmla="*/ 157 w 205"/>
                <a:gd name="T93" fmla="*/ 380 h 392"/>
                <a:gd name="T94" fmla="*/ 175 w 205"/>
                <a:gd name="T95" fmla="*/ 386 h 392"/>
                <a:gd name="T96" fmla="*/ 187 w 205"/>
                <a:gd name="T97" fmla="*/ 386 h 392"/>
                <a:gd name="T98" fmla="*/ 205 w 205"/>
                <a:gd name="T99" fmla="*/ 392 h 392"/>
                <a:gd name="T100" fmla="*/ 205 w 205"/>
                <a:gd name="T101" fmla="*/ 145 h 3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5"/>
                <a:gd name="T154" fmla="*/ 0 h 392"/>
                <a:gd name="T155" fmla="*/ 205 w 205"/>
                <a:gd name="T156" fmla="*/ 392 h 39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5" h="392">
                  <a:moveTo>
                    <a:pt x="205" y="145"/>
                  </a:moveTo>
                  <a:lnTo>
                    <a:pt x="187" y="139"/>
                  </a:lnTo>
                  <a:lnTo>
                    <a:pt x="175" y="139"/>
                  </a:lnTo>
                  <a:lnTo>
                    <a:pt x="157" y="133"/>
                  </a:lnTo>
                  <a:lnTo>
                    <a:pt x="139" y="127"/>
                  </a:lnTo>
                  <a:lnTo>
                    <a:pt x="133" y="120"/>
                  </a:lnTo>
                  <a:lnTo>
                    <a:pt x="115" y="114"/>
                  </a:lnTo>
                  <a:lnTo>
                    <a:pt x="103" y="108"/>
                  </a:lnTo>
                  <a:lnTo>
                    <a:pt x="97" y="102"/>
                  </a:lnTo>
                  <a:lnTo>
                    <a:pt x="79" y="96"/>
                  </a:lnTo>
                  <a:lnTo>
                    <a:pt x="67" y="90"/>
                  </a:lnTo>
                  <a:lnTo>
                    <a:pt x="61" y="84"/>
                  </a:lnTo>
                  <a:lnTo>
                    <a:pt x="55" y="78"/>
                  </a:lnTo>
                  <a:lnTo>
                    <a:pt x="42" y="72"/>
                  </a:lnTo>
                  <a:lnTo>
                    <a:pt x="36" y="66"/>
                  </a:lnTo>
                  <a:lnTo>
                    <a:pt x="30" y="60"/>
                  </a:lnTo>
                  <a:lnTo>
                    <a:pt x="24" y="54"/>
                  </a:lnTo>
                  <a:lnTo>
                    <a:pt x="18" y="48"/>
                  </a:lnTo>
                  <a:lnTo>
                    <a:pt x="12" y="42"/>
                  </a:lnTo>
                  <a:lnTo>
                    <a:pt x="6" y="30"/>
                  </a:ln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0" y="247"/>
                  </a:lnTo>
                  <a:lnTo>
                    <a:pt x="0" y="259"/>
                  </a:lnTo>
                  <a:lnTo>
                    <a:pt x="0" y="271"/>
                  </a:lnTo>
                  <a:lnTo>
                    <a:pt x="6" y="277"/>
                  </a:lnTo>
                  <a:lnTo>
                    <a:pt x="12" y="289"/>
                  </a:lnTo>
                  <a:lnTo>
                    <a:pt x="18" y="295"/>
                  </a:lnTo>
                  <a:lnTo>
                    <a:pt x="24" y="301"/>
                  </a:lnTo>
                  <a:lnTo>
                    <a:pt x="30" y="307"/>
                  </a:lnTo>
                  <a:lnTo>
                    <a:pt x="36" y="314"/>
                  </a:lnTo>
                  <a:lnTo>
                    <a:pt x="42" y="320"/>
                  </a:lnTo>
                  <a:lnTo>
                    <a:pt x="55" y="326"/>
                  </a:lnTo>
                  <a:lnTo>
                    <a:pt x="61" y="332"/>
                  </a:lnTo>
                  <a:lnTo>
                    <a:pt x="67" y="338"/>
                  </a:lnTo>
                  <a:lnTo>
                    <a:pt x="79" y="344"/>
                  </a:lnTo>
                  <a:lnTo>
                    <a:pt x="97" y="350"/>
                  </a:lnTo>
                  <a:lnTo>
                    <a:pt x="103" y="356"/>
                  </a:lnTo>
                  <a:lnTo>
                    <a:pt x="115" y="362"/>
                  </a:lnTo>
                  <a:lnTo>
                    <a:pt x="133" y="368"/>
                  </a:lnTo>
                  <a:lnTo>
                    <a:pt x="139" y="374"/>
                  </a:lnTo>
                  <a:lnTo>
                    <a:pt x="157" y="380"/>
                  </a:lnTo>
                  <a:lnTo>
                    <a:pt x="175" y="386"/>
                  </a:lnTo>
                  <a:lnTo>
                    <a:pt x="187" y="386"/>
                  </a:lnTo>
                  <a:lnTo>
                    <a:pt x="205" y="392"/>
                  </a:lnTo>
                  <a:lnTo>
                    <a:pt x="205" y="145"/>
                  </a:lnTo>
                  <a:close/>
                </a:path>
              </a:pathLst>
            </a:custGeom>
            <a:solidFill>
              <a:srgbClr val="2841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2" name="Freeform 47"/>
            <p:cNvSpPr>
              <a:spLocks/>
            </p:cNvSpPr>
            <p:nvPr/>
          </p:nvSpPr>
          <p:spPr bwMode="auto">
            <a:xfrm>
              <a:off x="3505" y="3343"/>
              <a:ext cx="675" cy="392"/>
            </a:xfrm>
            <a:custGeom>
              <a:avLst/>
              <a:gdLst>
                <a:gd name="T0" fmla="*/ 675 w 675"/>
                <a:gd name="T1" fmla="*/ 0 h 392"/>
                <a:gd name="T2" fmla="*/ 0 w 675"/>
                <a:gd name="T3" fmla="*/ 145 h 392"/>
                <a:gd name="T4" fmla="*/ 0 w 675"/>
                <a:gd name="T5" fmla="*/ 392 h 392"/>
                <a:gd name="T6" fmla="*/ 675 w 675"/>
                <a:gd name="T7" fmla="*/ 247 h 392"/>
                <a:gd name="T8" fmla="*/ 675 w 675"/>
                <a:gd name="T9" fmla="*/ 0 h 3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5"/>
                <a:gd name="T16" fmla="*/ 0 h 392"/>
                <a:gd name="T17" fmla="*/ 675 w 675"/>
                <a:gd name="T18" fmla="*/ 392 h 3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5" h="392">
                  <a:moveTo>
                    <a:pt x="675" y="0"/>
                  </a:moveTo>
                  <a:lnTo>
                    <a:pt x="0" y="145"/>
                  </a:lnTo>
                  <a:lnTo>
                    <a:pt x="0" y="392"/>
                  </a:lnTo>
                  <a:lnTo>
                    <a:pt x="675" y="247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2841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3" name="Freeform 48"/>
            <p:cNvSpPr>
              <a:spLocks/>
            </p:cNvSpPr>
            <p:nvPr/>
          </p:nvSpPr>
          <p:spPr bwMode="auto">
            <a:xfrm>
              <a:off x="3505" y="3482"/>
              <a:ext cx="73" cy="271"/>
            </a:xfrm>
            <a:custGeom>
              <a:avLst/>
              <a:gdLst>
                <a:gd name="T0" fmla="*/ 73 w 73"/>
                <a:gd name="T1" fmla="*/ 24 h 271"/>
                <a:gd name="T2" fmla="*/ 60 w 73"/>
                <a:gd name="T3" fmla="*/ 18 h 271"/>
                <a:gd name="T4" fmla="*/ 54 w 73"/>
                <a:gd name="T5" fmla="*/ 18 h 271"/>
                <a:gd name="T6" fmla="*/ 30 w 73"/>
                <a:gd name="T7" fmla="*/ 12 h 271"/>
                <a:gd name="T8" fmla="*/ 18 w 73"/>
                <a:gd name="T9" fmla="*/ 6 h 271"/>
                <a:gd name="T10" fmla="*/ 12 w 73"/>
                <a:gd name="T11" fmla="*/ 6 h 271"/>
                <a:gd name="T12" fmla="*/ 0 w 73"/>
                <a:gd name="T13" fmla="*/ 0 h 271"/>
                <a:gd name="T14" fmla="*/ 0 w 73"/>
                <a:gd name="T15" fmla="*/ 247 h 271"/>
                <a:gd name="T16" fmla="*/ 12 w 73"/>
                <a:gd name="T17" fmla="*/ 253 h 271"/>
                <a:gd name="T18" fmla="*/ 18 w 73"/>
                <a:gd name="T19" fmla="*/ 253 h 271"/>
                <a:gd name="T20" fmla="*/ 30 w 73"/>
                <a:gd name="T21" fmla="*/ 259 h 271"/>
                <a:gd name="T22" fmla="*/ 54 w 73"/>
                <a:gd name="T23" fmla="*/ 265 h 271"/>
                <a:gd name="T24" fmla="*/ 60 w 73"/>
                <a:gd name="T25" fmla="*/ 265 h 271"/>
                <a:gd name="T26" fmla="*/ 73 w 73"/>
                <a:gd name="T27" fmla="*/ 271 h 271"/>
                <a:gd name="T28" fmla="*/ 73 w 73"/>
                <a:gd name="T29" fmla="*/ 24 h 2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3"/>
                <a:gd name="T46" fmla="*/ 0 h 271"/>
                <a:gd name="T47" fmla="*/ 73 w 73"/>
                <a:gd name="T48" fmla="*/ 271 h 2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3" h="271">
                  <a:moveTo>
                    <a:pt x="73" y="24"/>
                  </a:moveTo>
                  <a:lnTo>
                    <a:pt x="60" y="18"/>
                  </a:lnTo>
                  <a:lnTo>
                    <a:pt x="54" y="18"/>
                  </a:lnTo>
                  <a:lnTo>
                    <a:pt x="30" y="12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0" y="0"/>
                  </a:lnTo>
                  <a:lnTo>
                    <a:pt x="0" y="247"/>
                  </a:lnTo>
                  <a:lnTo>
                    <a:pt x="12" y="253"/>
                  </a:lnTo>
                  <a:lnTo>
                    <a:pt x="18" y="253"/>
                  </a:lnTo>
                  <a:lnTo>
                    <a:pt x="30" y="259"/>
                  </a:lnTo>
                  <a:lnTo>
                    <a:pt x="54" y="265"/>
                  </a:lnTo>
                  <a:lnTo>
                    <a:pt x="60" y="265"/>
                  </a:lnTo>
                  <a:lnTo>
                    <a:pt x="73" y="271"/>
                  </a:lnTo>
                  <a:lnTo>
                    <a:pt x="73" y="24"/>
                  </a:lnTo>
                  <a:close/>
                </a:path>
              </a:pathLst>
            </a:custGeom>
            <a:solidFill>
              <a:srgbClr val="6028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4" name="Freeform 49"/>
            <p:cNvSpPr>
              <a:spLocks/>
            </p:cNvSpPr>
            <p:nvPr/>
          </p:nvSpPr>
          <p:spPr bwMode="auto">
            <a:xfrm>
              <a:off x="3578" y="3343"/>
              <a:ext cx="602" cy="416"/>
            </a:xfrm>
            <a:custGeom>
              <a:avLst/>
              <a:gdLst>
                <a:gd name="T0" fmla="*/ 602 w 602"/>
                <a:gd name="T1" fmla="*/ 0 h 416"/>
                <a:gd name="T2" fmla="*/ 0 w 602"/>
                <a:gd name="T3" fmla="*/ 169 h 416"/>
                <a:gd name="T4" fmla="*/ 0 w 602"/>
                <a:gd name="T5" fmla="*/ 416 h 416"/>
                <a:gd name="T6" fmla="*/ 602 w 602"/>
                <a:gd name="T7" fmla="*/ 247 h 416"/>
                <a:gd name="T8" fmla="*/ 602 w 602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2"/>
                <a:gd name="T16" fmla="*/ 0 h 416"/>
                <a:gd name="T17" fmla="*/ 602 w 602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2" h="416">
                  <a:moveTo>
                    <a:pt x="602" y="0"/>
                  </a:moveTo>
                  <a:lnTo>
                    <a:pt x="0" y="169"/>
                  </a:lnTo>
                  <a:lnTo>
                    <a:pt x="0" y="416"/>
                  </a:lnTo>
                  <a:lnTo>
                    <a:pt x="602" y="2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6028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5" name="Freeform 50"/>
            <p:cNvSpPr>
              <a:spLocks/>
            </p:cNvSpPr>
            <p:nvPr/>
          </p:nvSpPr>
          <p:spPr bwMode="auto">
            <a:xfrm>
              <a:off x="3505" y="3343"/>
              <a:ext cx="675" cy="169"/>
            </a:xfrm>
            <a:custGeom>
              <a:avLst/>
              <a:gdLst>
                <a:gd name="T0" fmla="*/ 73 w 675"/>
                <a:gd name="T1" fmla="*/ 169 h 169"/>
                <a:gd name="T2" fmla="*/ 60 w 675"/>
                <a:gd name="T3" fmla="*/ 163 h 169"/>
                <a:gd name="T4" fmla="*/ 54 w 675"/>
                <a:gd name="T5" fmla="*/ 163 h 169"/>
                <a:gd name="T6" fmla="*/ 30 w 675"/>
                <a:gd name="T7" fmla="*/ 157 h 169"/>
                <a:gd name="T8" fmla="*/ 18 w 675"/>
                <a:gd name="T9" fmla="*/ 151 h 169"/>
                <a:gd name="T10" fmla="*/ 12 w 675"/>
                <a:gd name="T11" fmla="*/ 151 h 169"/>
                <a:gd name="T12" fmla="*/ 0 w 675"/>
                <a:gd name="T13" fmla="*/ 145 h 169"/>
                <a:gd name="T14" fmla="*/ 675 w 675"/>
                <a:gd name="T15" fmla="*/ 0 h 169"/>
                <a:gd name="T16" fmla="*/ 73 w 675"/>
                <a:gd name="T17" fmla="*/ 169 h 1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5"/>
                <a:gd name="T28" fmla="*/ 0 h 169"/>
                <a:gd name="T29" fmla="*/ 675 w 675"/>
                <a:gd name="T30" fmla="*/ 169 h 1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5" h="169">
                  <a:moveTo>
                    <a:pt x="73" y="169"/>
                  </a:moveTo>
                  <a:lnTo>
                    <a:pt x="60" y="163"/>
                  </a:lnTo>
                  <a:lnTo>
                    <a:pt x="54" y="163"/>
                  </a:lnTo>
                  <a:lnTo>
                    <a:pt x="30" y="157"/>
                  </a:lnTo>
                  <a:lnTo>
                    <a:pt x="18" y="151"/>
                  </a:lnTo>
                  <a:lnTo>
                    <a:pt x="12" y="151"/>
                  </a:lnTo>
                  <a:lnTo>
                    <a:pt x="0" y="145"/>
                  </a:lnTo>
                  <a:lnTo>
                    <a:pt x="675" y="0"/>
                  </a:lnTo>
                  <a:lnTo>
                    <a:pt x="73" y="169"/>
                  </a:lnTo>
                  <a:close/>
                </a:path>
              </a:pathLst>
            </a:custGeom>
            <a:solidFill>
              <a:srgbClr val="C05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6" name="Freeform 51"/>
            <p:cNvSpPr>
              <a:spLocks/>
            </p:cNvSpPr>
            <p:nvPr/>
          </p:nvSpPr>
          <p:spPr bwMode="auto">
            <a:xfrm>
              <a:off x="3578" y="3337"/>
              <a:ext cx="1488" cy="476"/>
            </a:xfrm>
            <a:custGeom>
              <a:avLst/>
              <a:gdLst>
                <a:gd name="T0" fmla="*/ 1488 w 1488"/>
                <a:gd name="T1" fmla="*/ 12 h 476"/>
                <a:gd name="T2" fmla="*/ 1476 w 1488"/>
                <a:gd name="T3" fmla="*/ 30 h 476"/>
                <a:gd name="T4" fmla="*/ 1464 w 1488"/>
                <a:gd name="T5" fmla="*/ 54 h 476"/>
                <a:gd name="T6" fmla="*/ 1446 w 1488"/>
                <a:gd name="T7" fmla="*/ 72 h 476"/>
                <a:gd name="T8" fmla="*/ 1416 w 1488"/>
                <a:gd name="T9" fmla="*/ 90 h 476"/>
                <a:gd name="T10" fmla="*/ 1386 w 1488"/>
                <a:gd name="T11" fmla="*/ 108 h 476"/>
                <a:gd name="T12" fmla="*/ 1343 w 1488"/>
                <a:gd name="T13" fmla="*/ 127 h 476"/>
                <a:gd name="T14" fmla="*/ 1301 w 1488"/>
                <a:gd name="T15" fmla="*/ 139 h 476"/>
                <a:gd name="T16" fmla="*/ 1247 w 1488"/>
                <a:gd name="T17" fmla="*/ 157 h 476"/>
                <a:gd name="T18" fmla="*/ 1193 w 1488"/>
                <a:gd name="T19" fmla="*/ 169 h 476"/>
                <a:gd name="T20" fmla="*/ 1133 w 1488"/>
                <a:gd name="T21" fmla="*/ 181 h 476"/>
                <a:gd name="T22" fmla="*/ 1084 w 1488"/>
                <a:gd name="T23" fmla="*/ 193 h 476"/>
                <a:gd name="T24" fmla="*/ 1018 w 1488"/>
                <a:gd name="T25" fmla="*/ 199 h 476"/>
                <a:gd name="T26" fmla="*/ 946 w 1488"/>
                <a:gd name="T27" fmla="*/ 211 h 476"/>
                <a:gd name="T28" fmla="*/ 879 w 1488"/>
                <a:gd name="T29" fmla="*/ 217 h 476"/>
                <a:gd name="T30" fmla="*/ 801 w 1488"/>
                <a:gd name="T31" fmla="*/ 223 h 476"/>
                <a:gd name="T32" fmla="*/ 729 w 1488"/>
                <a:gd name="T33" fmla="*/ 223 h 476"/>
                <a:gd name="T34" fmla="*/ 650 w 1488"/>
                <a:gd name="T35" fmla="*/ 229 h 476"/>
                <a:gd name="T36" fmla="*/ 572 w 1488"/>
                <a:gd name="T37" fmla="*/ 229 h 476"/>
                <a:gd name="T38" fmla="*/ 494 w 1488"/>
                <a:gd name="T39" fmla="*/ 223 h 476"/>
                <a:gd name="T40" fmla="*/ 421 w 1488"/>
                <a:gd name="T41" fmla="*/ 223 h 476"/>
                <a:gd name="T42" fmla="*/ 343 w 1488"/>
                <a:gd name="T43" fmla="*/ 217 h 476"/>
                <a:gd name="T44" fmla="*/ 271 w 1488"/>
                <a:gd name="T45" fmla="*/ 211 h 476"/>
                <a:gd name="T46" fmla="*/ 204 w 1488"/>
                <a:gd name="T47" fmla="*/ 205 h 476"/>
                <a:gd name="T48" fmla="*/ 138 w 1488"/>
                <a:gd name="T49" fmla="*/ 193 h 476"/>
                <a:gd name="T50" fmla="*/ 84 w 1488"/>
                <a:gd name="T51" fmla="*/ 187 h 476"/>
                <a:gd name="T52" fmla="*/ 24 w 1488"/>
                <a:gd name="T53" fmla="*/ 175 h 476"/>
                <a:gd name="T54" fmla="*/ 24 w 1488"/>
                <a:gd name="T55" fmla="*/ 422 h 476"/>
                <a:gd name="T56" fmla="*/ 84 w 1488"/>
                <a:gd name="T57" fmla="*/ 434 h 476"/>
                <a:gd name="T58" fmla="*/ 138 w 1488"/>
                <a:gd name="T59" fmla="*/ 440 h 476"/>
                <a:gd name="T60" fmla="*/ 204 w 1488"/>
                <a:gd name="T61" fmla="*/ 452 h 476"/>
                <a:gd name="T62" fmla="*/ 271 w 1488"/>
                <a:gd name="T63" fmla="*/ 458 h 476"/>
                <a:gd name="T64" fmla="*/ 343 w 1488"/>
                <a:gd name="T65" fmla="*/ 464 h 476"/>
                <a:gd name="T66" fmla="*/ 421 w 1488"/>
                <a:gd name="T67" fmla="*/ 470 h 476"/>
                <a:gd name="T68" fmla="*/ 494 w 1488"/>
                <a:gd name="T69" fmla="*/ 470 h 476"/>
                <a:gd name="T70" fmla="*/ 572 w 1488"/>
                <a:gd name="T71" fmla="*/ 476 h 476"/>
                <a:gd name="T72" fmla="*/ 650 w 1488"/>
                <a:gd name="T73" fmla="*/ 476 h 476"/>
                <a:gd name="T74" fmla="*/ 729 w 1488"/>
                <a:gd name="T75" fmla="*/ 470 h 476"/>
                <a:gd name="T76" fmla="*/ 801 w 1488"/>
                <a:gd name="T77" fmla="*/ 470 h 476"/>
                <a:gd name="T78" fmla="*/ 879 w 1488"/>
                <a:gd name="T79" fmla="*/ 464 h 476"/>
                <a:gd name="T80" fmla="*/ 946 w 1488"/>
                <a:gd name="T81" fmla="*/ 458 h 476"/>
                <a:gd name="T82" fmla="*/ 1018 w 1488"/>
                <a:gd name="T83" fmla="*/ 446 h 476"/>
                <a:gd name="T84" fmla="*/ 1084 w 1488"/>
                <a:gd name="T85" fmla="*/ 440 h 476"/>
                <a:gd name="T86" fmla="*/ 1133 w 1488"/>
                <a:gd name="T87" fmla="*/ 428 h 476"/>
                <a:gd name="T88" fmla="*/ 1193 w 1488"/>
                <a:gd name="T89" fmla="*/ 416 h 476"/>
                <a:gd name="T90" fmla="*/ 1247 w 1488"/>
                <a:gd name="T91" fmla="*/ 404 h 476"/>
                <a:gd name="T92" fmla="*/ 1301 w 1488"/>
                <a:gd name="T93" fmla="*/ 386 h 476"/>
                <a:gd name="T94" fmla="*/ 1343 w 1488"/>
                <a:gd name="T95" fmla="*/ 374 h 476"/>
                <a:gd name="T96" fmla="*/ 1386 w 1488"/>
                <a:gd name="T97" fmla="*/ 356 h 476"/>
                <a:gd name="T98" fmla="*/ 1416 w 1488"/>
                <a:gd name="T99" fmla="*/ 338 h 476"/>
                <a:gd name="T100" fmla="*/ 1446 w 1488"/>
                <a:gd name="T101" fmla="*/ 320 h 476"/>
                <a:gd name="T102" fmla="*/ 1464 w 1488"/>
                <a:gd name="T103" fmla="*/ 301 h 476"/>
                <a:gd name="T104" fmla="*/ 1476 w 1488"/>
                <a:gd name="T105" fmla="*/ 277 h 476"/>
                <a:gd name="T106" fmla="*/ 1488 w 1488"/>
                <a:gd name="T107" fmla="*/ 259 h 476"/>
                <a:gd name="T108" fmla="*/ 1488 w 1488"/>
                <a:gd name="T109" fmla="*/ 0 h 4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88"/>
                <a:gd name="T166" fmla="*/ 0 h 476"/>
                <a:gd name="T167" fmla="*/ 1488 w 1488"/>
                <a:gd name="T168" fmla="*/ 476 h 47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88" h="476">
                  <a:moveTo>
                    <a:pt x="1488" y="0"/>
                  </a:moveTo>
                  <a:lnTo>
                    <a:pt x="1488" y="12"/>
                  </a:lnTo>
                  <a:lnTo>
                    <a:pt x="1482" y="24"/>
                  </a:lnTo>
                  <a:lnTo>
                    <a:pt x="1482" y="30"/>
                  </a:lnTo>
                  <a:lnTo>
                    <a:pt x="1476" y="30"/>
                  </a:lnTo>
                  <a:lnTo>
                    <a:pt x="1476" y="42"/>
                  </a:lnTo>
                  <a:lnTo>
                    <a:pt x="1470" y="42"/>
                  </a:lnTo>
                  <a:lnTo>
                    <a:pt x="1464" y="54"/>
                  </a:lnTo>
                  <a:lnTo>
                    <a:pt x="1458" y="60"/>
                  </a:lnTo>
                  <a:lnTo>
                    <a:pt x="1452" y="66"/>
                  </a:lnTo>
                  <a:lnTo>
                    <a:pt x="1446" y="72"/>
                  </a:lnTo>
                  <a:lnTo>
                    <a:pt x="1434" y="78"/>
                  </a:lnTo>
                  <a:lnTo>
                    <a:pt x="1428" y="84"/>
                  </a:lnTo>
                  <a:lnTo>
                    <a:pt x="1416" y="90"/>
                  </a:lnTo>
                  <a:lnTo>
                    <a:pt x="1404" y="96"/>
                  </a:lnTo>
                  <a:lnTo>
                    <a:pt x="1398" y="102"/>
                  </a:lnTo>
                  <a:lnTo>
                    <a:pt x="1386" y="108"/>
                  </a:lnTo>
                  <a:lnTo>
                    <a:pt x="1368" y="114"/>
                  </a:lnTo>
                  <a:lnTo>
                    <a:pt x="1362" y="120"/>
                  </a:lnTo>
                  <a:lnTo>
                    <a:pt x="1343" y="127"/>
                  </a:lnTo>
                  <a:lnTo>
                    <a:pt x="1337" y="127"/>
                  </a:lnTo>
                  <a:lnTo>
                    <a:pt x="1319" y="133"/>
                  </a:lnTo>
                  <a:lnTo>
                    <a:pt x="1301" y="139"/>
                  </a:lnTo>
                  <a:lnTo>
                    <a:pt x="1289" y="145"/>
                  </a:lnTo>
                  <a:lnTo>
                    <a:pt x="1271" y="151"/>
                  </a:lnTo>
                  <a:lnTo>
                    <a:pt x="1247" y="157"/>
                  </a:lnTo>
                  <a:lnTo>
                    <a:pt x="1241" y="157"/>
                  </a:lnTo>
                  <a:lnTo>
                    <a:pt x="1217" y="163"/>
                  </a:lnTo>
                  <a:lnTo>
                    <a:pt x="1193" y="169"/>
                  </a:lnTo>
                  <a:lnTo>
                    <a:pt x="1181" y="175"/>
                  </a:lnTo>
                  <a:lnTo>
                    <a:pt x="1157" y="175"/>
                  </a:lnTo>
                  <a:lnTo>
                    <a:pt x="1133" y="181"/>
                  </a:lnTo>
                  <a:lnTo>
                    <a:pt x="1120" y="187"/>
                  </a:lnTo>
                  <a:lnTo>
                    <a:pt x="1096" y="187"/>
                  </a:lnTo>
                  <a:lnTo>
                    <a:pt x="1084" y="193"/>
                  </a:lnTo>
                  <a:lnTo>
                    <a:pt x="1060" y="193"/>
                  </a:lnTo>
                  <a:lnTo>
                    <a:pt x="1030" y="199"/>
                  </a:lnTo>
                  <a:lnTo>
                    <a:pt x="1018" y="199"/>
                  </a:lnTo>
                  <a:lnTo>
                    <a:pt x="988" y="205"/>
                  </a:lnTo>
                  <a:lnTo>
                    <a:pt x="964" y="211"/>
                  </a:lnTo>
                  <a:lnTo>
                    <a:pt x="946" y="211"/>
                  </a:lnTo>
                  <a:lnTo>
                    <a:pt x="922" y="211"/>
                  </a:lnTo>
                  <a:lnTo>
                    <a:pt x="891" y="217"/>
                  </a:lnTo>
                  <a:lnTo>
                    <a:pt x="879" y="217"/>
                  </a:lnTo>
                  <a:lnTo>
                    <a:pt x="849" y="217"/>
                  </a:lnTo>
                  <a:lnTo>
                    <a:pt x="819" y="223"/>
                  </a:lnTo>
                  <a:lnTo>
                    <a:pt x="801" y="223"/>
                  </a:lnTo>
                  <a:lnTo>
                    <a:pt x="771" y="223"/>
                  </a:lnTo>
                  <a:lnTo>
                    <a:pt x="759" y="223"/>
                  </a:lnTo>
                  <a:lnTo>
                    <a:pt x="729" y="223"/>
                  </a:lnTo>
                  <a:lnTo>
                    <a:pt x="699" y="229"/>
                  </a:lnTo>
                  <a:lnTo>
                    <a:pt x="681" y="229"/>
                  </a:lnTo>
                  <a:lnTo>
                    <a:pt x="650" y="229"/>
                  </a:lnTo>
                  <a:lnTo>
                    <a:pt x="620" y="229"/>
                  </a:lnTo>
                  <a:lnTo>
                    <a:pt x="602" y="229"/>
                  </a:lnTo>
                  <a:lnTo>
                    <a:pt x="572" y="229"/>
                  </a:lnTo>
                  <a:lnTo>
                    <a:pt x="542" y="229"/>
                  </a:lnTo>
                  <a:lnTo>
                    <a:pt x="524" y="229"/>
                  </a:lnTo>
                  <a:lnTo>
                    <a:pt x="494" y="223"/>
                  </a:lnTo>
                  <a:lnTo>
                    <a:pt x="464" y="223"/>
                  </a:lnTo>
                  <a:lnTo>
                    <a:pt x="452" y="223"/>
                  </a:lnTo>
                  <a:lnTo>
                    <a:pt x="421" y="223"/>
                  </a:lnTo>
                  <a:lnTo>
                    <a:pt x="403" y="223"/>
                  </a:lnTo>
                  <a:lnTo>
                    <a:pt x="373" y="217"/>
                  </a:lnTo>
                  <a:lnTo>
                    <a:pt x="343" y="217"/>
                  </a:lnTo>
                  <a:lnTo>
                    <a:pt x="331" y="217"/>
                  </a:lnTo>
                  <a:lnTo>
                    <a:pt x="301" y="211"/>
                  </a:lnTo>
                  <a:lnTo>
                    <a:pt x="271" y="211"/>
                  </a:lnTo>
                  <a:lnTo>
                    <a:pt x="259" y="211"/>
                  </a:lnTo>
                  <a:lnTo>
                    <a:pt x="229" y="205"/>
                  </a:lnTo>
                  <a:lnTo>
                    <a:pt x="204" y="205"/>
                  </a:lnTo>
                  <a:lnTo>
                    <a:pt x="186" y="199"/>
                  </a:lnTo>
                  <a:lnTo>
                    <a:pt x="162" y="199"/>
                  </a:lnTo>
                  <a:lnTo>
                    <a:pt x="138" y="193"/>
                  </a:lnTo>
                  <a:lnTo>
                    <a:pt x="120" y="193"/>
                  </a:lnTo>
                  <a:lnTo>
                    <a:pt x="96" y="187"/>
                  </a:lnTo>
                  <a:lnTo>
                    <a:pt x="84" y="187"/>
                  </a:lnTo>
                  <a:lnTo>
                    <a:pt x="60" y="181"/>
                  </a:lnTo>
                  <a:lnTo>
                    <a:pt x="36" y="175"/>
                  </a:lnTo>
                  <a:lnTo>
                    <a:pt x="24" y="175"/>
                  </a:lnTo>
                  <a:lnTo>
                    <a:pt x="0" y="169"/>
                  </a:lnTo>
                  <a:lnTo>
                    <a:pt x="0" y="416"/>
                  </a:lnTo>
                  <a:lnTo>
                    <a:pt x="24" y="422"/>
                  </a:lnTo>
                  <a:lnTo>
                    <a:pt x="36" y="422"/>
                  </a:lnTo>
                  <a:lnTo>
                    <a:pt x="60" y="428"/>
                  </a:lnTo>
                  <a:lnTo>
                    <a:pt x="84" y="434"/>
                  </a:lnTo>
                  <a:lnTo>
                    <a:pt x="96" y="434"/>
                  </a:lnTo>
                  <a:lnTo>
                    <a:pt x="120" y="440"/>
                  </a:lnTo>
                  <a:lnTo>
                    <a:pt x="138" y="440"/>
                  </a:lnTo>
                  <a:lnTo>
                    <a:pt x="162" y="446"/>
                  </a:lnTo>
                  <a:lnTo>
                    <a:pt x="186" y="446"/>
                  </a:lnTo>
                  <a:lnTo>
                    <a:pt x="204" y="452"/>
                  </a:lnTo>
                  <a:lnTo>
                    <a:pt x="229" y="452"/>
                  </a:lnTo>
                  <a:lnTo>
                    <a:pt x="259" y="458"/>
                  </a:lnTo>
                  <a:lnTo>
                    <a:pt x="271" y="458"/>
                  </a:lnTo>
                  <a:lnTo>
                    <a:pt x="301" y="458"/>
                  </a:lnTo>
                  <a:lnTo>
                    <a:pt x="331" y="464"/>
                  </a:lnTo>
                  <a:lnTo>
                    <a:pt x="343" y="464"/>
                  </a:lnTo>
                  <a:lnTo>
                    <a:pt x="373" y="464"/>
                  </a:lnTo>
                  <a:lnTo>
                    <a:pt x="403" y="470"/>
                  </a:lnTo>
                  <a:lnTo>
                    <a:pt x="421" y="470"/>
                  </a:lnTo>
                  <a:lnTo>
                    <a:pt x="452" y="470"/>
                  </a:lnTo>
                  <a:lnTo>
                    <a:pt x="464" y="470"/>
                  </a:lnTo>
                  <a:lnTo>
                    <a:pt x="494" y="470"/>
                  </a:lnTo>
                  <a:lnTo>
                    <a:pt x="524" y="476"/>
                  </a:lnTo>
                  <a:lnTo>
                    <a:pt x="542" y="476"/>
                  </a:lnTo>
                  <a:lnTo>
                    <a:pt x="572" y="476"/>
                  </a:lnTo>
                  <a:lnTo>
                    <a:pt x="602" y="476"/>
                  </a:lnTo>
                  <a:lnTo>
                    <a:pt x="620" y="476"/>
                  </a:lnTo>
                  <a:lnTo>
                    <a:pt x="650" y="476"/>
                  </a:lnTo>
                  <a:lnTo>
                    <a:pt x="681" y="476"/>
                  </a:lnTo>
                  <a:lnTo>
                    <a:pt x="699" y="476"/>
                  </a:lnTo>
                  <a:lnTo>
                    <a:pt x="729" y="470"/>
                  </a:lnTo>
                  <a:lnTo>
                    <a:pt x="759" y="470"/>
                  </a:lnTo>
                  <a:lnTo>
                    <a:pt x="771" y="470"/>
                  </a:lnTo>
                  <a:lnTo>
                    <a:pt x="801" y="470"/>
                  </a:lnTo>
                  <a:lnTo>
                    <a:pt x="819" y="470"/>
                  </a:lnTo>
                  <a:lnTo>
                    <a:pt x="849" y="464"/>
                  </a:lnTo>
                  <a:lnTo>
                    <a:pt x="879" y="464"/>
                  </a:lnTo>
                  <a:lnTo>
                    <a:pt x="891" y="464"/>
                  </a:lnTo>
                  <a:lnTo>
                    <a:pt x="922" y="458"/>
                  </a:lnTo>
                  <a:lnTo>
                    <a:pt x="946" y="458"/>
                  </a:lnTo>
                  <a:lnTo>
                    <a:pt x="964" y="458"/>
                  </a:lnTo>
                  <a:lnTo>
                    <a:pt x="988" y="452"/>
                  </a:lnTo>
                  <a:lnTo>
                    <a:pt x="1018" y="446"/>
                  </a:lnTo>
                  <a:lnTo>
                    <a:pt x="1030" y="446"/>
                  </a:lnTo>
                  <a:lnTo>
                    <a:pt x="1060" y="440"/>
                  </a:lnTo>
                  <a:lnTo>
                    <a:pt x="1084" y="440"/>
                  </a:lnTo>
                  <a:lnTo>
                    <a:pt x="1096" y="434"/>
                  </a:lnTo>
                  <a:lnTo>
                    <a:pt x="1120" y="434"/>
                  </a:lnTo>
                  <a:lnTo>
                    <a:pt x="1133" y="428"/>
                  </a:lnTo>
                  <a:lnTo>
                    <a:pt x="1157" y="422"/>
                  </a:lnTo>
                  <a:lnTo>
                    <a:pt x="1181" y="422"/>
                  </a:lnTo>
                  <a:lnTo>
                    <a:pt x="1193" y="416"/>
                  </a:lnTo>
                  <a:lnTo>
                    <a:pt x="1217" y="410"/>
                  </a:lnTo>
                  <a:lnTo>
                    <a:pt x="1241" y="404"/>
                  </a:lnTo>
                  <a:lnTo>
                    <a:pt x="1247" y="404"/>
                  </a:lnTo>
                  <a:lnTo>
                    <a:pt x="1271" y="398"/>
                  </a:lnTo>
                  <a:lnTo>
                    <a:pt x="1289" y="392"/>
                  </a:lnTo>
                  <a:lnTo>
                    <a:pt x="1301" y="386"/>
                  </a:lnTo>
                  <a:lnTo>
                    <a:pt x="1319" y="380"/>
                  </a:lnTo>
                  <a:lnTo>
                    <a:pt x="1337" y="374"/>
                  </a:lnTo>
                  <a:lnTo>
                    <a:pt x="1343" y="374"/>
                  </a:lnTo>
                  <a:lnTo>
                    <a:pt x="1362" y="368"/>
                  </a:lnTo>
                  <a:lnTo>
                    <a:pt x="1368" y="362"/>
                  </a:lnTo>
                  <a:lnTo>
                    <a:pt x="1386" y="356"/>
                  </a:lnTo>
                  <a:lnTo>
                    <a:pt x="1398" y="350"/>
                  </a:lnTo>
                  <a:lnTo>
                    <a:pt x="1404" y="344"/>
                  </a:lnTo>
                  <a:lnTo>
                    <a:pt x="1416" y="338"/>
                  </a:lnTo>
                  <a:lnTo>
                    <a:pt x="1428" y="332"/>
                  </a:lnTo>
                  <a:lnTo>
                    <a:pt x="1434" y="326"/>
                  </a:lnTo>
                  <a:lnTo>
                    <a:pt x="1446" y="320"/>
                  </a:lnTo>
                  <a:lnTo>
                    <a:pt x="1452" y="314"/>
                  </a:lnTo>
                  <a:lnTo>
                    <a:pt x="1458" y="307"/>
                  </a:lnTo>
                  <a:lnTo>
                    <a:pt x="1464" y="301"/>
                  </a:lnTo>
                  <a:lnTo>
                    <a:pt x="1470" y="289"/>
                  </a:lnTo>
                  <a:lnTo>
                    <a:pt x="1476" y="289"/>
                  </a:lnTo>
                  <a:lnTo>
                    <a:pt x="1476" y="277"/>
                  </a:lnTo>
                  <a:lnTo>
                    <a:pt x="1482" y="277"/>
                  </a:lnTo>
                  <a:lnTo>
                    <a:pt x="1482" y="271"/>
                  </a:lnTo>
                  <a:lnTo>
                    <a:pt x="1488" y="259"/>
                  </a:lnTo>
                  <a:lnTo>
                    <a:pt x="1488" y="247"/>
                  </a:lnTo>
                  <a:lnTo>
                    <a:pt x="1488" y="0"/>
                  </a:lnTo>
                  <a:close/>
                </a:path>
              </a:pathLst>
            </a:custGeom>
            <a:solidFill>
              <a:srgbClr val="2841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7" name="Freeform 52"/>
            <p:cNvSpPr>
              <a:spLocks/>
            </p:cNvSpPr>
            <p:nvPr/>
          </p:nvSpPr>
          <p:spPr bwMode="auto">
            <a:xfrm>
              <a:off x="3300" y="3114"/>
              <a:ext cx="1766" cy="458"/>
            </a:xfrm>
            <a:custGeom>
              <a:avLst/>
              <a:gdLst>
                <a:gd name="T0" fmla="*/ 157 w 1766"/>
                <a:gd name="T1" fmla="*/ 362 h 458"/>
                <a:gd name="T2" fmla="*/ 103 w 1766"/>
                <a:gd name="T3" fmla="*/ 337 h 458"/>
                <a:gd name="T4" fmla="*/ 61 w 1766"/>
                <a:gd name="T5" fmla="*/ 313 h 458"/>
                <a:gd name="T6" fmla="*/ 30 w 1766"/>
                <a:gd name="T7" fmla="*/ 289 h 458"/>
                <a:gd name="T8" fmla="*/ 12 w 1766"/>
                <a:gd name="T9" fmla="*/ 265 h 458"/>
                <a:gd name="T10" fmla="*/ 0 w 1766"/>
                <a:gd name="T11" fmla="*/ 235 h 458"/>
                <a:gd name="T12" fmla="*/ 0 w 1766"/>
                <a:gd name="T13" fmla="*/ 205 h 458"/>
                <a:gd name="T14" fmla="*/ 12 w 1766"/>
                <a:gd name="T15" fmla="*/ 181 h 458"/>
                <a:gd name="T16" fmla="*/ 42 w 1766"/>
                <a:gd name="T17" fmla="*/ 156 h 458"/>
                <a:gd name="T18" fmla="*/ 79 w 1766"/>
                <a:gd name="T19" fmla="*/ 132 h 458"/>
                <a:gd name="T20" fmla="*/ 127 w 1766"/>
                <a:gd name="T21" fmla="*/ 108 h 458"/>
                <a:gd name="T22" fmla="*/ 187 w 1766"/>
                <a:gd name="T23" fmla="*/ 84 h 458"/>
                <a:gd name="T24" fmla="*/ 259 w 1766"/>
                <a:gd name="T25" fmla="*/ 66 h 458"/>
                <a:gd name="T26" fmla="*/ 326 w 1766"/>
                <a:gd name="T27" fmla="*/ 48 h 458"/>
                <a:gd name="T28" fmla="*/ 416 w 1766"/>
                <a:gd name="T29" fmla="*/ 36 h 458"/>
                <a:gd name="T30" fmla="*/ 494 w 1766"/>
                <a:gd name="T31" fmla="*/ 24 h 458"/>
                <a:gd name="T32" fmla="*/ 597 w 1766"/>
                <a:gd name="T33" fmla="*/ 12 h 458"/>
                <a:gd name="T34" fmla="*/ 699 w 1766"/>
                <a:gd name="T35" fmla="*/ 6 h 458"/>
                <a:gd name="T36" fmla="*/ 790 w 1766"/>
                <a:gd name="T37" fmla="*/ 0 h 458"/>
                <a:gd name="T38" fmla="*/ 898 w 1766"/>
                <a:gd name="T39" fmla="*/ 0 h 458"/>
                <a:gd name="T40" fmla="*/ 1007 w 1766"/>
                <a:gd name="T41" fmla="*/ 0 h 458"/>
                <a:gd name="T42" fmla="*/ 1097 w 1766"/>
                <a:gd name="T43" fmla="*/ 6 h 458"/>
                <a:gd name="T44" fmla="*/ 1200 w 1766"/>
                <a:gd name="T45" fmla="*/ 12 h 458"/>
                <a:gd name="T46" fmla="*/ 1284 w 1766"/>
                <a:gd name="T47" fmla="*/ 24 h 458"/>
                <a:gd name="T48" fmla="*/ 1374 w 1766"/>
                <a:gd name="T49" fmla="*/ 36 h 458"/>
                <a:gd name="T50" fmla="*/ 1459 w 1766"/>
                <a:gd name="T51" fmla="*/ 54 h 458"/>
                <a:gd name="T52" fmla="*/ 1525 w 1766"/>
                <a:gd name="T53" fmla="*/ 72 h 458"/>
                <a:gd name="T54" fmla="*/ 1597 w 1766"/>
                <a:gd name="T55" fmla="*/ 90 h 458"/>
                <a:gd name="T56" fmla="*/ 1652 w 1766"/>
                <a:gd name="T57" fmla="*/ 114 h 458"/>
                <a:gd name="T58" fmla="*/ 1694 w 1766"/>
                <a:gd name="T59" fmla="*/ 138 h 458"/>
                <a:gd name="T60" fmla="*/ 1730 w 1766"/>
                <a:gd name="T61" fmla="*/ 163 h 458"/>
                <a:gd name="T62" fmla="*/ 1754 w 1766"/>
                <a:gd name="T63" fmla="*/ 187 h 458"/>
                <a:gd name="T64" fmla="*/ 1766 w 1766"/>
                <a:gd name="T65" fmla="*/ 217 h 458"/>
                <a:gd name="T66" fmla="*/ 1760 w 1766"/>
                <a:gd name="T67" fmla="*/ 241 h 458"/>
                <a:gd name="T68" fmla="*/ 1754 w 1766"/>
                <a:gd name="T69" fmla="*/ 265 h 458"/>
                <a:gd name="T70" fmla="*/ 1724 w 1766"/>
                <a:gd name="T71" fmla="*/ 295 h 458"/>
                <a:gd name="T72" fmla="*/ 1688 w 1766"/>
                <a:gd name="T73" fmla="*/ 319 h 458"/>
                <a:gd name="T74" fmla="*/ 1646 w 1766"/>
                <a:gd name="T75" fmla="*/ 343 h 458"/>
                <a:gd name="T76" fmla="*/ 1585 w 1766"/>
                <a:gd name="T77" fmla="*/ 368 h 458"/>
                <a:gd name="T78" fmla="*/ 1519 w 1766"/>
                <a:gd name="T79" fmla="*/ 386 h 458"/>
                <a:gd name="T80" fmla="*/ 1447 w 1766"/>
                <a:gd name="T81" fmla="*/ 404 h 458"/>
                <a:gd name="T82" fmla="*/ 1362 w 1766"/>
                <a:gd name="T83" fmla="*/ 422 h 458"/>
                <a:gd name="T84" fmla="*/ 1284 w 1766"/>
                <a:gd name="T85" fmla="*/ 434 h 458"/>
                <a:gd name="T86" fmla="*/ 1182 w 1766"/>
                <a:gd name="T87" fmla="*/ 440 h 458"/>
                <a:gd name="T88" fmla="*/ 1079 w 1766"/>
                <a:gd name="T89" fmla="*/ 452 h 458"/>
                <a:gd name="T90" fmla="*/ 989 w 1766"/>
                <a:gd name="T91" fmla="*/ 452 h 458"/>
                <a:gd name="T92" fmla="*/ 880 w 1766"/>
                <a:gd name="T93" fmla="*/ 458 h 458"/>
                <a:gd name="T94" fmla="*/ 772 w 1766"/>
                <a:gd name="T95" fmla="*/ 452 h 458"/>
                <a:gd name="T96" fmla="*/ 681 w 1766"/>
                <a:gd name="T97" fmla="*/ 452 h 458"/>
                <a:gd name="T98" fmla="*/ 579 w 1766"/>
                <a:gd name="T99" fmla="*/ 440 h 458"/>
                <a:gd name="T100" fmla="*/ 494 w 1766"/>
                <a:gd name="T101" fmla="*/ 434 h 458"/>
                <a:gd name="T102" fmla="*/ 398 w 1766"/>
                <a:gd name="T103" fmla="*/ 422 h 458"/>
                <a:gd name="T104" fmla="*/ 314 w 1766"/>
                <a:gd name="T105" fmla="*/ 404 h 458"/>
                <a:gd name="T106" fmla="*/ 205 w 1766"/>
                <a:gd name="T107" fmla="*/ 374 h 4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66"/>
                <a:gd name="T163" fmla="*/ 0 h 458"/>
                <a:gd name="T164" fmla="*/ 1766 w 1766"/>
                <a:gd name="T165" fmla="*/ 458 h 45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66" h="458">
                  <a:moveTo>
                    <a:pt x="205" y="374"/>
                  </a:moveTo>
                  <a:lnTo>
                    <a:pt x="187" y="368"/>
                  </a:lnTo>
                  <a:lnTo>
                    <a:pt x="175" y="368"/>
                  </a:lnTo>
                  <a:lnTo>
                    <a:pt x="157" y="362"/>
                  </a:lnTo>
                  <a:lnTo>
                    <a:pt x="139" y="350"/>
                  </a:lnTo>
                  <a:lnTo>
                    <a:pt x="133" y="350"/>
                  </a:lnTo>
                  <a:lnTo>
                    <a:pt x="115" y="343"/>
                  </a:lnTo>
                  <a:lnTo>
                    <a:pt x="103" y="337"/>
                  </a:lnTo>
                  <a:lnTo>
                    <a:pt x="97" y="331"/>
                  </a:lnTo>
                  <a:lnTo>
                    <a:pt x="79" y="325"/>
                  </a:lnTo>
                  <a:lnTo>
                    <a:pt x="67" y="319"/>
                  </a:lnTo>
                  <a:lnTo>
                    <a:pt x="61" y="313"/>
                  </a:lnTo>
                  <a:lnTo>
                    <a:pt x="55" y="307"/>
                  </a:lnTo>
                  <a:lnTo>
                    <a:pt x="42" y="295"/>
                  </a:lnTo>
                  <a:lnTo>
                    <a:pt x="36" y="295"/>
                  </a:lnTo>
                  <a:lnTo>
                    <a:pt x="30" y="289"/>
                  </a:lnTo>
                  <a:lnTo>
                    <a:pt x="24" y="277"/>
                  </a:lnTo>
                  <a:lnTo>
                    <a:pt x="18" y="277"/>
                  </a:lnTo>
                  <a:lnTo>
                    <a:pt x="12" y="265"/>
                  </a:lnTo>
                  <a:lnTo>
                    <a:pt x="6" y="253"/>
                  </a:lnTo>
                  <a:lnTo>
                    <a:pt x="0" y="247"/>
                  </a:lnTo>
                  <a:lnTo>
                    <a:pt x="0" y="241"/>
                  </a:lnTo>
                  <a:lnTo>
                    <a:pt x="0" y="235"/>
                  </a:lnTo>
                  <a:lnTo>
                    <a:pt x="0" y="229"/>
                  </a:lnTo>
                  <a:lnTo>
                    <a:pt x="0" y="223"/>
                  </a:lnTo>
                  <a:lnTo>
                    <a:pt x="0" y="217"/>
                  </a:lnTo>
                  <a:lnTo>
                    <a:pt x="0" y="205"/>
                  </a:lnTo>
                  <a:lnTo>
                    <a:pt x="6" y="205"/>
                  </a:lnTo>
                  <a:lnTo>
                    <a:pt x="6" y="193"/>
                  </a:lnTo>
                  <a:lnTo>
                    <a:pt x="12" y="187"/>
                  </a:lnTo>
                  <a:lnTo>
                    <a:pt x="12" y="181"/>
                  </a:lnTo>
                  <a:lnTo>
                    <a:pt x="24" y="175"/>
                  </a:lnTo>
                  <a:lnTo>
                    <a:pt x="30" y="169"/>
                  </a:lnTo>
                  <a:lnTo>
                    <a:pt x="30" y="163"/>
                  </a:lnTo>
                  <a:lnTo>
                    <a:pt x="42" y="156"/>
                  </a:lnTo>
                  <a:lnTo>
                    <a:pt x="55" y="150"/>
                  </a:lnTo>
                  <a:lnTo>
                    <a:pt x="55" y="144"/>
                  </a:lnTo>
                  <a:lnTo>
                    <a:pt x="67" y="138"/>
                  </a:lnTo>
                  <a:lnTo>
                    <a:pt x="79" y="132"/>
                  </a:lnTo>
                  <a:lnTo>
                    <a:pt x="91" y="126"/>
                  </a:lnTo>
                  <a:lnTo>
                    <a:pt x="103" y="120"/>
                  </a:lnTo>
                  <a:lnTo>
                    <a:pt x="115" y="114"/>
                  </a:lnTo>
                  <a:lnTo>
                    <a:pt x="127" y="108"/>
                  </a:lnTo>
                  <a:lnTo>
                    <a:pt x="139" y="102"/>
                  </a:lnTo>
                  <a:lnTo>
                    <a:pt x="157" y="96"/>
                  </a:lnTo>
                  <a:lnTo>
                    <a:pt x="169" y="90"/>
                  </a:lnTo>
                  <a:lnTo>
                    <a:pt x="187" y="84"/>
                  </a:lnTo>
                  <a:lnTo>
                    <a:pt x="205" y="78"/>
                  </a:lnTo>
                  <a:lnTo>
                    <a:pt x="217" y="78"/>
                  </a:lnTo>
                  <a:lnTo>
                    <a:pt x="235" y="72"/>
                  </a:lnTo>
                  <a:lnTo>
                    <a:pt x="259" y="66"/>
                  </a:lnTo>
                  <a:lnTo>
                    <a:pt x="265" y="60"/>
                  </a:lnTo>
                  <a:lnTo>
                    <a:pt x="290" y="60"/>
                  </a:lnTo>
                  <a:lnTo>
                    <a:pt x="302" y="54"/>
                  </a:lnTo>
                  <a:lnTo>
                    <a:pt x="326" y="48"/>
                  </a:lnTo>
                  <a:lnTo>
                    <a:pt x="350" y="42"/>
                  </a:lnTo>
                  <a:lnTo>
                    <a:pt x="362" y="42"/>
                  </a:lnTo>
                  <a:lnTo>
                    <a:pt x="386" y="36"/>
                  </a:lnTo>
                  <a:lnTo>
                    <a:pt x="416" y="36"/>
                  </a:lnTo>
                  <a:lnTo>
                    <a:pt x="428" y="30"/>
                  </a:lnTo>
                  <a:lnTo>
                    <a:pt x="452" y="30"/>
                  </a:lnTo>
                  <a:lnTo>
                    <a:pt x="482" y="24"/>
                  </a:lnTo>
                  <a:lnTo>
                    <a:pt x="494" y="24"/>
                  </a:lnTo>
                  <a:lnTo>
                    <a:pt x="525" y="18"/>
                  </a:lnTo>
                  <a:lnTo>
                    <a:pt x="549" y="18"/>
                  </a:lnTo>
                  <a:lnTo>
                    <a:pt x="567" y="12"/>
                  </a:lnTo>
                  <a:lnTo>
                    <a:pt x="597" y="12"/>
                  </a:lnTo>
                  <a:lnTo>
                    <a:pt x="621" y="6"/>
                  </a:lnTo>
                  <a:lnTo>
                    <a:pt x="639" y="6"/>
                  </a:lnTo>
                  <a:lnTo>
                    <a:pt x="669" y="6"/>
                  </a:lnTo>
                  <a:lnTo>
                    <a:pt x="699" y="6"/>
                  </a:lnTo>
                  <a:lnTo>
                    <a:pt x="711" y="0"/>
                  </a:lnTo>
                  <a:lnTo>
                    <a:pt x="742" y="0"/>
                  </a:lnTo>
                  <a:lnTo>
                    <a:pt x="772" y="0"/>
                  </a:lnTo>
                  <a:lnTo>
                    <a:pt x="790" y="0"/>
                  </a:lnTo>
                  <a:lnTo>
                    <a:pt x="820" y="0"/>
                  </a:lnTo>
                  <a:lnTo>
                    <a:pt x="850" y="0"/>
                  </a:lnTo>
                  <a:lnTo>
                    <a:pt x="868" y="0"/>
                  </a:lnTo>
                  <a:lnTo>
                    <a:pt x="898" y="0"/>
                  </a:lnTo>
                  <a:lnTo>
                    <a:pt x="928" y="0"/>
                  </a:lnTo>
                  <a:lnTo>
                    <a:pt x="940" y="0"/>
                  </a:lnTo>
                  <a:lnTo>
                    <a:pt x="977" y="0"/>
                  </a:lnTo>
                  <a:lnTo>
                    <a:pt x="1007" y="0"/>
                  </a:lnTo>
                  <a:lnTo>
                    <a:pt x="1019" y="0"/>
                  </a:lnTo>
                  <a:lnTo>
                    <a:pt x="1049" y="0"/>
                  </a:lnTo>
                  <a:lnTo>
                    <a:pt x="1079" y="6"/>
                  </a:lnTo>
                  <a:lnTo>
                    <a:pt x="1097" y="6"/>
                  </a:lnTo>
                  <a:lnTo>
                    <a:pt x="1127" y="6"/>
                  </a:lnTo>
                  <a:lnTo>
                    <a:pt x="1139" y="6"/>
                  </a:lnTo>
                  <a:lnTo>
                    <a:pt x="1169" y="12"/>
                  </a:lnTo>
                  <a:lnTo>
                    <a:pt x="1200" y="12"/>
                  </a:lnTo>
                  <a:lnTo>
                    <a:pt x="1212" y="18"/>
                  </a:lnTo>
                  <a:lnTo>
                    <a:pt x="1242" y="18"/>
                  </a:lnTo>
                  <a:lnTo>
                    <a:pt x="1266" y="24"/>
                  </a:lnTo>
                  <a:lnTo>
                    <a:pt x="1284" y="24"/>
                  </a:lnTo>
                  <a:lnTo>
                    <a:pt x="1308" y="30"/>
                  </a:lnTo>
                  <a:lnTo>
                    <a:pt x="1338" y="30"/>
                  </a:lnTo>
                  <a:lnTo>
                    <a:pt x="1350" y="36"/>
                  </a:lnTo>
                  <a:lnTo>
                    <a:pt x="1374" y="36"/>
                  </a:lnTo>
                  <a:lnTo>
                    <a:pt x="1398" y="42"/>
                  </a:lnTo>
                  <a:lnTo>
                    <a:pt x="1411" y="42"/>
                  </a:lnTo>
                  <a:lnTo>
                    <a:pt x="1435" y="48"/>
                  </a:lnTo>
                  <a:lnTo>
                    <a:pt x="1459" y="54"/>
                  </a:lnTo>
                  <a:lnTo>
                    <a:pt x="1471" y="60"/>
                  </a:lnTo>
                  <a:lnTo>
                    <a:pt x="1495" y="60"/>
                  </a:lnTo>
                  <a:lnTo>
                    <a:pt x="1519" y="66"/>
                  </a:lnTo>
                  <a:lnTo>
                    <a:pt x="1525" y="72"/>
                  </a:lnTo>
                  <a:lnTo>
                    <a:pt x="1549" y="78"/>
                  </a:lnTo>
                  <a:lnTo>
                    <a:pt x="1567" y="84"/>
                  </a:lnTo>
                  <a:lnTo>
                    <a:pt x="1579" y="84"/>
                  </a:lnTo>
                  <a:lnTo>
                    <a:pt x="1597" y="90"/>
                  </a:lnTo>
                  <a:lnTo>
                    <a:pt x="1615" y="102"/>
                  </a:lnTo>
                  <a:lnTo>
                    <a:pt x="1621" y="102"/>
                  </a:lnTo>
                  <a:lnTo>
                    <a:pt x="1640" y="108"/>
                  </a:lnTo>
                  <a:lnTo>
                    <a:pt x="1652" y="114"/>
                  </a:lnTo>
                  <a:lnTo>
                    <a:pt x="1664" y="120"/>
                  </a:lnTo>
                  <a:lnTo>
                    <a:pt x="1676" y="126"/>
                  </a:lnTo>
                  <a:lnTo>
                    <a:pt x="1688" y="132"/>
                  </a:lnTo>
                  <a:lnTo>
                    <a:pt x="1694" y="138"/>
                  </a:lnTo>
                  <a:lnTo>
                    <a:pt x="1706" y="144"/>
                  </a:lnTo>
                  <a:lnTo>
                    <a:pt x="1718" y="150"/>
                  </a:lnTo>
                  <a:lnTo>
                    <a:pt x="1724" y="156"/>
                  </a:lnTo>
                  <a:lnTo>
                    <a:pt x="1730" y="163"/>
                  </a:lnTo>
                  <a:lnTo>
                    <a:pt x="1736" y="175"/>
                  </a:lnTo>
                  <a:lnTo>
                    <a:pt x="1742" y="175"/>
                  </a:lnTo>
                  <a:lnTo>
                    <a:pt x="1748" y="181"/>
                  </a:lnTo>
                  <a:lnTo>
                    <a:pt x="1754" y="187"/>
                  </a:lnTo>
                  <a:lnTo>
                    <a:pt x="1754" y="193"/>
                  </a:lnTo>
                  <a:lnTo>
                    <a:pt x="1760" y="205"/>
                  </a:lnTo>
                  <a:lnTo>
                    <a:pt x="1766" y="217"/>
                  </a:lnTo>
                  <a:lnTo>
                    <a:pt x="1766" y="223"/>
                  </a:lnTo>
                  <a:lnTo>
                    <a:pt x="1766" y="229"/>
                  </a:lnTo>
                  <a:lnTo>
                    <a:pt x="1766" y="235"/>
                  </a:lnTo>
                  <a:lnTo>
                    <a:pt x="1760" y="241"/>
                  </a:lnTo>
                  <a:lnTo>
                    <a:pt x="1760" y="247"/>
                  </a:lnTo>
                  <a:lnTo>
                    <a:pt x="1760" y="253"/>
                  </a:lnTo>
                  <a:lnTo>
                    <a:pt x="1754" y="265"/>
                  </a:lnTo>
                  <a:lnTo>
                    <a:pt x="1748" y="277"/>
                  </a:lnTo>
                  <a:lnTo>
                    <a:pt x="1736" y="283"/>
                  </a:lnTo>
                  <a:lnTo>
                    <a:pt x="1736" y="289"/>
                  </a:lnTo>
                  <a:lnTo>
                    <a:pt x="1724" y="295"/>
                  </a:lnTo>
                  <a:lnTo>
                    <a:pt x="1718" y="301"/>
                  </a:lnTo>
                  <a:lnTo>
                    <a:pt x="1712" y="307"/>
                  </a:lnTo>
                  <a:lnTo>
                    <a:pt x="1700" y="313"/>
                  </a:lnTo>
                  <a:lnTo>
                    <a:pt x="1688" y="319"/>
                  </a:lnTo>
                  <a:lnTo>
                    <a:pt x="1682" y="325"/>
                  </a:lnTo>
                  <a:lnTo>
                    <a:pt x="1670" y="331"/>
                  </a:lnTo>
                  <a:lnTo>
                    <a:pt x="1652" y="337"/>
                  </a:lnTo>
                  <a:lnTo>
                    <a:pt x="1646" y="343"/>
                  </a:lnTo>
                  <a:lnTo>
                    <a:pt x="1627" y="350"/>
                  </a:lnTo>
                  <a:lnTo>
                    <a:pt x="1615" y="356"/>
                  </a:lnTo>
                  <a:lnTo>
                    <a:pt x="1603" y="362"/>
                  </a:lnTo>
                  <a:lnTo>
                    <a:pt x="1585" y="368"/>
                  </a:lnTo>
                  <a:lnTo>
                    <a:pt x="1567" y="374"/>
                  </a:lnTo>
                  <a:lnTo>
                    <a:pt x="1555" y="374"/>
                  </a:lnTo>
                  <a:lnTo>
                    <a:pt x="1537" y="380"/>
                  </a:lnTo>
                  <a:lnTo>
                    <a:pt x="1519" y="386"/>
                  </a:lnTo>
                  <a:lnTo>
                    <a:pt x="1507" y="392"/>
                  </a:lnTo>
                  <a:lnTo>
                    <a:pt x="1483" y="398"/>
                  </a:lnTo>
                  <a:lnTo>
                    <a:pt x="1471" y="398"/>
                  </a:lnTo>
                  <a:lnTo>
                    <a:pt x="1447" y="404"/>
                  </a:lnTo>
                  <a:lnTo>
                    <a:pt x="1423" y="410"/>
                  </a:lnTo>
                  <a:lnTo>
                    <a:pt x="1411" y="410"/>
                  </a:lnTo>
                  <a:lnTo>
                    <a:pt x="1386" y="416"/>
                  </a:lnTo>
                  <a:lnTo>
                    <a:pt x="1362" y="422"/>
                  </a:lnTo>
                  <a:lnTo>
                    <a:pt x="1350" y="422"/>
                  </a:lnTo>
                  <a:lnTo>
                    <a:pt x="1326" y="428"/>
                  </a:lnTo>
                  <a:lnTo>
                    <a:pt x="1296" y="428"/>
                  </a:lnTo>
                  <a:lnTo>
                    <a:pt x="1284" y="434"/>
                  </a:lnTo>
                  <a:lnTo>
                    <a:pt x="1254" y="434"/>
                  </a:lnTo>
                  <a:lnTo>
                    <a:pt x="1224" y="440"/>
                  </a:lnTo>
                  <a:lnTo>
                    <a:pt x="1212" y="440"/>
                  </a:lnTo>
                  <a:lnTo>
                    <a:pt x="1182" y="440"/>
                  </a:lnTo>
                  <a:lnTo>
                    <a:pt x="1157" y="446"/>
                  </a:lnTo>
                  <a:lnTo>
                    <a:pt x="1139" y="446"/>
                  </a:lnTo>
                  <a:lnTo>
                    <a:pt x="1109" y="446"/>
                  </a:lnTo>
                  <a:lnTo>
                    <a:pt x="1079" y="452"/>
                  </a:lnTo>
                  <a:lnTo>
                    <a:pt x="1067" y="452"/>
                  </a:lnTo>
                  <a:lnTo>
                    <a:pt x="1037" y="452"/>
                  </a:lnTo>
                  <a:lnTo>
                    <a:pt x="1007" y="452"/>
                  </a:lnTo>
                  <a:lnTo>
                    <a:pt x="989" y="452"/>
                  </a:lnTo>
                  <a:lnTo>
                    <a:pt x="959" y="458"/>
                  </a:lnTo>
                  <a:lnTo>
                    <a:pt x="928" y="458"/>
                  </a:lnTo>
                  <a:lnTo>
                    <a:pt x="910" y="458"/>
                  </a:lnTo>
                  <a:lnTo>
                    <a:pt x="880" y="458"/>
                  </a:lnTo>
                  <a:lnTo>
                    <a:pt x="850" y="458"/>
                  </a:lnTo>
                  <a:lnTo>
                    <a:pt x="838" y="458"/>
                  </a:lnTo>
                  <a:lnTo>
                    <a:pt x="802" y="458"/>
                  </a:lnTo>
                  <a:lnTo>
                    <a:pt x="772" y="452"/>
                  </a:lnTo>
                  <a:lnTo>
                    <a:pt x="760" y="452"/>
                  </a:lnTo>
                  <a:lnTo>
                    <a:pt x="730" y="452"/>
                  </a:lnTo>
                  <a:lnTo>
                    <a:pt x="699" y="452"/>
                  </a:lnTo>
                  <a:lnTo>
                    <a:pt x="681" y="452"/>
                  </a:lnTo>
                  <a:lnTo>
                    <a:pt x="651" y="446"/>
                  </a:lnTo>
                  <a:lnTo>
                    <a:pt x="639" y="446"/>
                  </a:lnTo>
                  <a:lnTo>
                    <a:pt x="609" y="446"/>
                  </a:lnTo>
                  <a:lnTo>
                    <a:pt x="579" y="440"/>
                  </a:lnTo>
                  <a:lnTo>
                    <a:pt x="567" y="440"/>
                  </a:lnTo>
                  <a:lnTo>
                    <a:pt x="537" y="440"/>
                  </a:lnTo>
                  <a:lnTo>
                    <a:pt x="507" y="434"/>
                  </a:lnTo>
                  <a:lnTo>
                    <a:pt x="494" y="434"/>
                  </a:lnTo>
                  <a:lnTo>
                    <a:pt x="464" y="428"/>
                  </a:lnTo>
                  <a:lnTo>
                    <a:pt x="440" y="428"/>
                  </a:lnTo>
                  <a:lnTo>
                    <a:pt x="428" y="422"/>
                  </a:lnTo>
                  <a:lnTo>
                    <a:pt x="398" y="422"/>
                  </a:lnTo>
                  <a:lnTo>
                    <a:pt x="374" y="416"/>
                  </a:lnTo>
                  <a:lnTo>
                    <a:pt x="362" y="410"/>
                  </a:lnTo>
                  <a:lnTo>
                    <a:pt x="338" y="410"/>
                  </a:lnTo>
                  <a:lnTo>
                    <a:pt x="314" y="404"/>
                  </a:lnTo>
                  <a:lnTo>
                    <a:pt x="302" y="398"/>
                  </a:lnTo>
                  <a:lnTo>
                    <a:pt x="278" y="398"/>
                  </a:lnTo>
                  <a:lnTo>
                    <a:pt x="880" y="229"/>
                  </a:lnTo>
                  <a:lnTo>
                    <a:pt x="205" y="374"/>
                  </a:lnTo>
                  <a:close/>
                </a:path>
              </a:pathLst>
            </a:custGeom>
            <a:solidFill>
              <a:srgbClr val="4F81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78" name="Rectangle 53"/>
            <p:cNvSpPr>
              <a:spLocks noChangeArrowheads="1"/>
            </p:cNvSpPr>
            <p:nvPr/>
          </p:nvSpPr>
          <p:spPr bwMode="auto">
            <a:xfrm>
              <a:off x="4855" y="2830"/>
              <a:ext cx="67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>
                  <a:solidFill>
                    <a:srgbClr val="000000"/>
                  </a:solidFill>
                  <a:latin typeface="Calibri" pitchFamily="34" charset="0"/>
                </a:rPr>
                <a:t>30 </a:t>
              </a:r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342</a:t>
              </a:r>
              <a:r>
                <a:rPr lang="ru-RU" sz="1600" b="1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ru-RU" sz="1400" b="1">
                  <a:solidFill>
                    <a:srgbClr val="000000"/>
                  </a:solidFill>
                  <a:latin typeface="Calibri" pitchFamily="34" charset="0"/>
                </a:rPr>
                <a:t>чел</a:t>
              </a:r>
              <a:r>
                <a:rPr lang="ru-RU" sz="1600" b="1">
                  <a:solidFill>
                    <a:srgbClr val="000000"/>
                  </a:solidFill>
                  <a:latin typeface="Calibri" pitchFamily="34" charset="0"/>
                </a:rPr>
                <a:t>.; </a:t>
              </a:r>
              <a:endParaRPr lang="ru-RU"/>
            </a:p>
          </p:txBody>
        </p:sp>
        <p:sp>
          <p:nvSpPr>
            <p:cNvPr id="19479" name="Rectangle 54"/>
            <p:cNvSpPr>
              <a:spLocks noChangeArrowheads="1"/>
            </p:cNvSpPr>
            <p:nvPr/>
          </p:nvSpPr>
          <p:spPr bwMode="auto">
            <a:xfrm>
              <a:off x="5072" y="2993"/>
              <a:ext cx="28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>
                  <a:solidFill>
                    <a:srgbClr val="000000"/>
                  </a:solidFill>
                  <a:latin typeface="Calibri" pitchFamily="34" charset="0"/>
                </a:rPr>
                <a:t>98%</a:t>
              </a:r>
              <a:endParaRPr lang="ru-RU"/>
            </a:p>
          </p:txBody>
        </p:sp>
        <p:sp>
          <p:nvSpPr>
            <p:cNvPr id="19480" name="Rectangle 55"/>
            <p:cNvSpPr>
              <a:spLocks noChangeArrowheads="1"/>
            </p:cNvSpPr>
            <p:nvPr/>
          </p:nvSpPr>
          <p:spPr bwMode="auto">
            <a:xfrm>
              <a:off x="2830" y="3783"/>
              <a:ext cx="67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>
                  <a:solidFill>
                    <a:srgbClr val="000000"/>
                  </a:solidFill>
                  <a:latin typeface="Calibri" pitchFamily="34" charset="0"/>
                </a:rPr>
                <a:t>6</a:t>
              </a:r>
              <a:r>
                <a:rPr lang="en-US" sz="1600" b="1">
                  <a:solidFill>
                    <a:srgbClr val="000000"/>
                  </a:solidFill>
                  <a:latin typeface="Calibri" pitchFamily="34" charset="0"/>
                </a:rPr>
                <a:t>07</a:t>
              </a:r>
              <a:r>
                <a:rPr lang="ru-RU" sz="1600" b="1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ru-RU" sz="1400" b="1">
                  <a:solidFill>
                    <a:srgbClr val="000000"/>
                  </a:solidFill>
                  <a:latin typeface="Calibri" pitchFamily="34" charset="0"/>
                </a:rPr>
                <a:t>чел</a:t>
              </a:r>
              <a:r>
                <a:rPr lang="ru-RU" sz="1600" b="1">
                  <a:solidFill>
                    <a:srgbClr val="000000"/>
                  </a:solidFill>
                  <a:latin typeface="Calibri" pitchFamily="34" charset="0"/>
                </a:rPr>
                <a:t>.; 2%</a:t>
              </a:r>
              <a:endParaRPr lang="ru-RU"/>
            </a:p>
          </p:txBody>
        </p:sp>
        <p:sp>
          <p:nvSpPr>
            <p:cNvPr id="19481" name="Rectangle 56"/>
            <p:cNvSpPr>
              <a:spLocks noChangeArrowheads="1"/>
            </p:cNvSpPr>
            <p:nvPr/>
          </p:nvSpPr>
          <p:spPr bwMode="auto">
            <a:xfrm>
              <a:off x="4590" y="3898"/>
              <a:ext cx="982" cy="33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2" name="Rectangle 57"/>
            <p:cNvSpPr>
              <a:spLocks noChangeArrowheads="1"/>
            </p:cNvSpPr>
            <p:nvPr/>
          </p:nvSpPr>
          <p:spPr bwMode="auto">
            <a:xfrm>
              <a:off x="4686" y="3952"/>
              <a:ext cx="79" cy="79"/>
            </a:xfrm>
            <a:prstGeom prst="rect">
              <a:avLst/>
            </a:prstGeom>
            <a:solidFill>
              <a:srgbClr val="4F81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3" name="Rectangle 58"/>
            <p:cNvSpPr>
              <a:spLocks noChangeArrowheads="1"/>
            </p:cNvSpPr>
            <p:nvPr/>
          </p:nvSpPr>
          <p:spPr bwMode="auto">
            <a:xfrm>
              <a:off x="4795" y="3910"/>
              <a:ext cx="69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Calibri" pitchFamily="34" charset="0"/>
                </a:rPr>
                <a:t>г. Кондопога</a:t>
              </a:r>
              <a:endParaRPr lang="ru-RU" sz="1400"/>
            </a:p>
          </p:txBody>
        </p:sp>
        <p:sp>
          <p:nvSpPr>
            <p:cNvPr id="19484" name="Rectangle 59"/>
            <p:cNvSpPr>
              <a:spLocks noChangeArrowheads="1"/>
            </p:cNvSpPr>
            <p:nvPr/>
          </p:nvSpPr>
          <p:spPr bwMode="auto">
            <a:xfrm>
              <a:off x="4686" y="4109"/>
              <a:ext cx="79" cy="78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85" name="Rectangle 60"/>
            <p:cNvSpPr>
              <a:spLocks noChangeArrowheads="1"/>
            </p:cNvSpPr>
            <p:nvPr/>
          </p:nvSpPr>
          <p:spPr bwMode="auto">
            <a:xfrm>
              <a:off x="4795" y="4066"/>
              <a:ext cx="70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sz="1400" b="1">
                  <a:solidFill>
                    <a:srgbClr val="000000"/>
                  </a:solidFill>
                  <a:latin typeface="Calibri" pitchFamily="34" charset="0"/>
                </a:rPr>
                <a:t>п. Березовка</a:t>
              </a:r>
              <a:endParaRPr lang="ru-RU" sz="1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 idx="4294967295"/>
          </p:nvPr>
        </p:nvSpPr>
        <p:spPr>
          <a:xfrm>
            <a:off x="611188" y="765175"/>
            <a:ext cx="8229600" cy="1143000"/>
          </a:xfrm>
        </p:spPr>
        <p:txBody>
          <a:bodyPr/>
          <a:lstStyle/>
          <a:p>
            <a:r>
              <a:rPr lang="ru-RU" altLang="ru-RU" sz="2400" b="1" smtClean="0">
                <a:solidFill>
                  <a:srgbClr val="0000FF"/>
                </a:solidFill>
                <a:latin typeface="Arial" charset="0"/>
                <a:ea typeface="Microsoft YaHei" pitchFamily="34" charset="-122"/>
              </a:rPr>
              <a:t>Кондопога - территория опережающего социально-экономического развития</a:t>
            </a:r>
            <a:endParaRPr lang="ru-RU" sz="2400" b="1" smtClean="0">
              <a:solidFill>
                <a:srgbClr val="0000FF"/>
              </a:solidFill>
              <a:latin typeface="Arial" charset="0"/>
              <a:ea typeface="Microsoft YaHei" pitchFamily="34" charset="-122"/>
            </a:endParaRPr>
          </a:p>
        </p:txBody>
      </p:sp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179388" y="2133600"/>
            <a:ext cx="46085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>
                <a:latin typeface="Microsoft YaHei" pitchFamily="34" charset="-122"/>
              </a:rPr>
              <a:t>Постановлением Правительства РФ №1608 от 22 декабря 2017 года</a:t>
            </a:r>
          </a:p>
        </p:txBody>
      </p:sp>
      <p:sp>
        <p:nvSpPr>
          <p:cNvPr id="20483" name="Text Box 8"/>
          <p:cNvSpPr txBox="1">
            <a:spLocks noChangeArrowheads="1"/>
          </p:cNvSpPr>
          <p:nvPr/>
        </p:nvSpPr>
        <p:spPr bwMode="auto">
          <a:xfrm>
            <a:off x="4572000" y="2852738"/>
            <a:ext cx="4103688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0000"/>
                </a:solidFill>
              </a:rPr>
              <a:t>На территории г.Кондопога</a:t>
            </a:r>
            <a:r>
              <a:rPr lang="ru-RU" sz="2400"/>
              <a:t> </a:t>
            </a:r>
            <a:r>
              <a:rPr lang="ru-RU" sz="2400" b="1">
                <a:solidFill>
                  <a:srgbClr val="FF0000"/>
                </a:solidFill>
              </a:rPr>
              <a:t>зарегистрированы</a:t>
            </a:r>
          </a:p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FF0000"/>
                </a:solidFill>
              </a:rPr>
              <a:t>2 резидента          ТОСЭР, </a:t>
            </a:r>
          </a:p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FF0000"/>
                </a:solidFill>
              </a:rPr>
              <a:t>5 в процессе подготовки</a:t>
            </a:r>
          </a:p>
        </p:txBody>
      </p:sp>
      <p:sp>
        <p:nvSpPr>
          <p:cNvPr id="20484" name="Rectangle 11"/>
          <p:cNvSpPr>
            <a:spLocks noChangeArrowheads="1"/>
          </p:cNvSpPr>
          <p:nvPr/>
        </p:nvSpPr>
        <p:spPr bwMode="auto">
          <a:xfrm>
            <a:off x="1116013" y="2852738"/>
            <a:ext cx="2736850" cy="3671887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0485" name="Picture 10" descr="GetImage?documentId=839231fd-4f73-4c66-bc54-3bb60bbb830f&amp;pngIndex=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3068638"/>
            <a:ext cx="23050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fancybox-img" descr="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076700"/>
            <a:ext cx="8424863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3"/>
          <p:cNvSpPr>
            <a:spLocks/>
          </p:cNvSpPr>
          <p:nvPr/>
        </p:nvSpPr>
        <p:spPr bwMode="auto">
          <a:xfrm>
            <a:off x="-468313" y="981075"/>
            <a:ext cx="961231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2000" i="1">
                <a:solidFill>
                  <a:schemeClr val="accent1"/>
                </a:solidFill>
                <a:latin typeface="Times New Roman" pitchFamily="18" charset="0"/>
              </a:rPr>
              <a:t>      </a:t>
            </a:r>
            <a:r>
              <a:rPr lang="ru-RU" sz="2000" b="1">
                <a:solidFill>
                  <a:schemeClr val="hlink"/>
                </a:solidFill>
                <a:latin typeface="Microsoft YaHei" pitchFamily="34" charset="-122"/>
              </a:rPr>
              <a:t>ООО «Кондопожский лесопильно-экспортный завод - Астар»</a:t>
            </a:r>
            <a:r>
              <a:rPr lang="ru-RU" sz="2000" b="1">
                <a:solidFill>
                  <a:schemeClr val="accent1"/>
                </a:solidFill>
                <a:latin typeface="Microsoft YaHei" pitchFamily="34" charset="-122"/>
              </a:rPr>
              <a:t> </a:t>
            </a:r>
            <a:endParaRPr lang="en-US" sz="2000" b="1">
              <a:solidFill>
                <a:schemeClr val="accent1"/>
              </a:solidFill>
              <a:latin typeface="Microsoft YaHei" pitchFamily="34" charset="-122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</a:pPr>
            <a:endParaRPr lang="ru-RU" sz="2000" b="1">
              <a:solidFill>
                <a:schemeClr val="accent1"/>
              </a:solidFill>
              <a:latin typeface="Microsoft YaHei" pitchFamily="34" charset="-122"/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1547813" y="1484313"/>
            <a:ext cx="66246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009900"/>
                </a:solidFill>
              </a:rPr>
              <a:t>Глубокая переработка древесины</a:t>
            </a:r>
          </a:p>
        </p:txBody>
      </p:sp>
      <p:sp>
        <p:nvSpPr>
          <p:cNvPr id="21508" name="Text Box 9"/>
          <p:cNvSpPr txBox="1">
            <a:spLocks noChangeArrowheads="1"/>
          </p:cNvSpPr>
          <p:nvPr/>
        </p:nvSpPr>
        <p:spPr bwMode="auto">
          <a:xfrm>
            <a:off x="1979613" y="1989138"/>
            <a:ext cx="5545137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/>
              <a:t> </a:t>
            </a:r>
            <a:r>
              <a:rPr lang="ru-RU" b="1"/>
              <a:t>расширение действующего производства</a:t>
            </a:r>
            <a:r>
              <a:rPr lang="en-US" b="1"/>
              <a:t>;</a:t>
            </a:r>
          </a:p>
          <a:p>
            <a:pPr>
              <a:buFontTx/>
              <a:buChar char="-"/>
            </a:pPr>
            <a:endParaRPr lang="ru-RU" b="1"/>
          </a:p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1979613" y="3500438"/>
            <a:ext cx="6048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1510" name="Text Box 13"/>
          <p:cNvSpPr txBox="1">
            <a:spLocks noChangeArrowheads="1"/>
          </p:cNvSpPr>
          <p:nvPr/>
        </p:nvSpPr>
        <p:spPr bwMode="auto">
          <a:xfrm>
            <a:off x="827088" y="3789363"/>
            <a:ext cx="7705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1511" name="Text Box 14"/>
          <p:cNvSpPr txBox="1">
            <a:spLocks noChangeArrowheads="1"/>
          </p:cNvSpPr>
          <p:nvPr/>
        </p:nvSpPr>
        <p:spPr bwMode="auto">
          <a:xfrm>
            <a:off x="684213" y="3644900"/>
            <a:ext cx="77755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Microsoft YaHei" pitchFamily="34" charset="-122"/>
              </a:rPr>
              <a:t>объем инвестиций 265 млн. руб., доп. рабочие места - 50</a:t>
            </a:r>
          </a:p>
          <a:p>
            <a:endParaRPr lang="ru-RU" sz="2000"/>
          </a:p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1512" name="AutoShape 15"/>
          <p:cNvSpPr>
            <a:spLocks noChangeArrowheads="1"/>
          </p:cNvSpPr>
          <p:nvPr/>
        </p:nvSpPr>
        <p:spPr bwMode="auto">
          <a:xfrm>
            <a:off x="755650" y="1412875"/>
            <a:ext cx="1008063" cy="1008063"/>
          </a:xfrm>
          <a:prstGeom prst="curvedRightArrow">
            <a:avLst>
              <a:gd name="adj1" fmla="val 20000"/>
              <a:gd name="adj2" fmla="val 4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3" name="AutoShape 16"/>
          <p:cNvSpPr>
            <a:spLocks noChangeArrowheads="1"/>
          </p:cNvSpPr>
          <p:nvPr/>
        </p:nvSpPr>
        <p:spPr bwMode="auto">
          <a:xfrm>
            <a:off x="7524750" y="2060575"/>
            <a:ext cx="1008063" cy="1008063"/>
          </a:xfrm>
          <a:prstGeom prst="curvedLeftArrow">
            <a:avLst>
              <a:gd name="adj1" fmla="val 20000"/>
              <a:gd name="adj2" fmla="val 4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4" name="Text Box 18"/>
          <p:cNvSpPr txBox="1">
            <a:spLocks noChangeArrowheads="1"/>
          </p:cNvSpPr>
          <p:nvPr/>
        </p:nvSpPr>
        <p:spPr bwMode="auto">
          <a:xfrm>
            <a:off x="2051050" y="2565400"/>
            <a:ext cx="561816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/>
              <a:t> </a:t>
            </a:r>
            <a:r>
              <a:rPr lang="ru-RU" b="1"/>
              <a:t>увеличение объемов производства и </a:t>
            </a:r>
            <a:r>
              <a:rPr lang="en-US" b="1"/>
              <a:t>        </a:t>
            </a:r>
          </a:p>
          <a:p>
            <a:r>
              <a:rPr lang="en-US" b="1"/>
              <a:t>  </a:t>
            </a:r>
            <a:r>
              <a:rPr lang="ru-RU" b="1"/>
              <a:t>количества переделов лесопереработки</a:t>
            </a:r>
            <a:endParaRPr lang="en-US" b="1"/>
          </a:p>
          <a:p>
            <a:pPr>
              <a:spcBef>
                <a:spcPct val="50000"/>
              </a:spcBef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 idx="4294967295"/>
          </p:nvPr>
        </p:nvSpPr>
        <p:spPr>
          <a:xfrm>
            <a:off x="539750" y="476250"/>
            <a:ext cx="8229600" cy="1143000"/>
          </a:xfrm>
        </p:spPr>
        <p:txBody>
          <a:bodyPr/>
          <a:lstStyle/>
          <a:p>
            <a:r>
              <a:rPr lang="ru-RU" sz="2000" b="1" smtClean="0">
                <a:solidFill>
                  <a:schemeClr val="hlink"/>
                </a:solidFill>
                <a:latin typeface="Microsoft YaHei" pitchFamily="34" charset="-122"/>
              </a:rPr>
              <a:t>ООО «Туристическая компания «Карелия тур»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4294967295"/>
          </p:nvPr>
        </p:nvSpPr>
        <p:spPr>
          <a:xfrm>
            <a:off x="684213" y="1773238"/>
            <a:ext cx="7416800" cy="1439862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Ø"/>
            </a:pPr>
            <a:endParaRPr lang="ru-RU" sz="1400" b="1" smtClean="0">
              <a:latin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1400" b="1" smtClean="0">
                <a:latin typeface="Arial" charset="0"/>
              </a:rPr>
              <a:t>Создание центра притяжения - активного отдыха горожан и гостей города</a:t>
            </a:r>
            <a:r>
              <a:rPr lang="en-US" sz="1400" b="1" smtClean="0">
                <a:latin typeface="Arial" charset="0"/>
              </a:rPr>
              <a:t>;</a:t>
            </a:r>
            <a:endParaRPr lang="ru-RU" sz="1400" b="1" smtClean="0">
              <a:latin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1400" b="1" smtClean="0">
                <a:latin typeface="Arial" charset="0"/>
              </a:rPr>
              <a:t>Появление современной инфраструктуры прибрежной зоны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1400" b="1" smtClean="0">
                <a:latin typeface="Arial" charset="0"/>
              </a:rPr>
              <a:t>Привлечение  туристов на  территорию Кондопожского муниципального района</a:t>
            </a:r>
            <a:r>
              <a:rPr lang="en-US" sz="1400" b="1" smtClean="0">
                <a:latin typeface="Arial" charset="0"/>
              </a:rPr>
              <a:t>;</a:t>
            </a:r>
            <a:endParaRPr lang="en-US" sz="14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1400" b="1" smtClean="0">
                <a:latin typeface="Arial" charset="0"/>
              </a:rPr>
              <a:t>Улучшение социально-экономической ситуации в городе</a:t>
            </a:r>
            <a:endParaRPr lang="ru-RU" sz="1600" smtClean="0"/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357563"/>
            <a:ext cx="8785225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2987675" y="1268413"/>
            <a:ext cx="28082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i="1">
                <a:solidFill>
                  <a:srgbClr val="009900"/>
                </a:solidFill>
                <a:latin typeface="Microsoft YaHei" pitchFamily="34" charset="-122"/>
              </a:rPr>
              <a:t>ПРОЕКТ</a:t>
            </a:r>
          </a:p>
        </p:txBody>
      </p:sp>
      <p:sp>
        <p:nvSpPr>
          <p:cNvPr id="22533" name="AutoShape 7"/>
          <p:cNvSpPr>
            <a:spLocks noChangeArrowheads="1"/>
          </p:cNvSpPr>
          <p:nvPr/>
        </p:nvSpPr>
        <p:spPr bwMode="auto">
          <a:xfrm>
            <a:off x="7885113" y="1989138"/>
            <a:ext cx="1079500" cy="792162"/>
          </a:xfrm>
          <a:prstGeom prst="curvedLeftArrow">
            <a:avLst>
              <a:gd name="adj1" fmla="val 20000"/>
              <a:gd name="adj2" fmla="val 40000"/>
              <a:gd name="adj3" fmla="val 4542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468313" y="4221163"/>
            <a:ext cx="75803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357188" y="3000375"/>
            <a:ext cx="8351837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ru-RU" b="1">
                <a:solidFill>
                  <a:srgbClr val="FF0000"/>
                </a:solidFill>
              </a:rPr>
              <a:t>объем инвестиций 230 млн.руб., доп.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ru-RU" b="1">
                <a:solidFill>
                  <a:srgbClr val="FF0000"/>
                </a:solidFill>
              </a:rPr>
              <a:t>рабочие места</a:t>
            </a:r>
            <a:r>
              <a:rPr lang="en-US" b="1">
                <a:solidFill>
                  <a:srgbClr val="FF0000"/>
                </a:solidFill>
              </a:rPr>
              <a:t> -</a:t>
            </a:r>
            <a:r>
              <a:rPr lang="ru-RU" b="1">
                <a:solidFill>
                  <a:srgbClr val="FF0000"/>
                </a:solidFill>
              </a:rPr>
              <a:t> 47</a:t>
            </a:r>
          </a:p>
          <a:p>
            <a:pPr>
              <a:spcBef>
                <a:spcPct val="50000"/>
              </a:spcBef>
            </a:pPr>
            <a:endParaRPr lang="ru-RU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Главная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  <a:fontScheme name="Главная">
    <a:majorFont>
      <a:latin typeface="Arial Black"/>
      <a:ea typeface=""/>
      <a:cs typeface=""/>
      <a:font script="Jpan" typeface="ＭＳ Ｐゴシック"/>
      <a:font script="Hang" typeface="HY견고딕"/>
      <a:font script="Hans" typeface="微软雅黑"/>
      <a:font script="Hant" typeface="微軟正黑體"/>
      <a:font script="Arab" typeface="Tahoma"/>
      <a:font script="Hebr" typeface="Tahoma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лавная">
    <a:fillStyleLst>
      <a:solidFill>
        <a:schemeClr val="phClr"/>
      </a:solidFill>
      <a:gradFill rotWithShape="1">
        <a:gsLst>
          <a:gs pos="0">
            <a:schemeClr val="phClr">
              <a:tint val="60000"/>
              <a:satMod val="250000"/>
            </a:schemeClr>
          </a:gs>
          <a:gs pos="35000">
            <a:schemeClr val="phClr">
              <a:tint val="47000"/>
              <a:satMod val="275000"/>
            </a:schemeClr>
          </a:gs>
          <a:gs pos="100000">
            <a:schemeClr val="phClr">
              <a:tint val="25000"/>
              <a:satMod val="300000"/>
            </a:schemeClr>
          </a:gs>
        </a:gsLst>
        <a:lin ang="16200000" scaled="1"/>
      </a:gradFill>
      <a:solidFill>
        <a:schemeClr val="phClr">
          <a:satMod val="110000"/>
        </a:schemeClr>
      </a:soli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4127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9999" dist="23000" algn="bl" rotWithShape="0">
            <a:srgbClr val="000000">
              <a:alpha val="40000"/>
            </a:srgbClr>
          </a:outerShdw>
        </a:effectLst>
      </a:effectStyle>
      <a:effectStyle>
        <a:effectLst>
          <a:outerShdw blurRad="38100" dist="1905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l"/>
        </a:scene3d>
        <a:sp3d prstMaterial="plastic">
          <a:bevelT w="38100" h="31750"/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6000"/>
            </a:schemeClr>
            <a:schemeClr val="phClr">
              <a:shade val="94000"/>
            </a:schemeClr>
          </a:duotone>
        </a:blip>
        <a:tile tx="0" ty="0" sx="100000" sy="100000" flip="none" algn="tl"/>
      </a:blipFill>
      <a:gradFill rotWithShape="1">
        <a:gsLst>
          <a:gs pos="0">
            <a:schemeClr val="phClr">
              <a:tint val="84000"/>
              <a:satMod val="110000"/>
            </a:schemeClr>
          </a:gs>
          <a:gs pos="44000">
            <a:schemeClr val="phClr">
              <a:tint val="93000"/>
              <a:satMod val="115000"/>
            </a:schemeClr>
          </a:gs>
          <a:gs pos="100000">
            <a:schemeClr val="phClr">
              <a:tint val="100000"/>
              <a:shade val="59000"/>
              <a:satMod val="120000"/>
            </a:schemeClr>
          </a:gs>
        </a:gsLst>
        <a:path path="circle">
          <a:fillToRect l="40000" t="60000" r="60000" b="4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Главная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  <a:fontScheme name="Главная">
    <a:majorFont>
      <a:latin typeface="Arial Black"/>
      <a:ea typeface=""/>
      <a:cs typeface=""/>
      <a:font script="Jpan" typeface="ＭＳ Ｐゴシック"/>
      <a:font script="Hang" typeface="HY견고딕"/>
      <a:font script="Hans" typeface="微软雅黑"/>
      <a:font script="Hant" typeface="微軟正黑體"/>
      <a:font script="Arab" typeface="Tahoma"/>
      <a:font script="Hebr" typeface="Tahoma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лавная">
    <a:fillStyleLst>
      <a:solidFill>
        <a:schemeClr val="phClr"/>
      </a:solidFill>
      <a:gradFill rotWithShape="1">
        <a:gsLst>
          <a:gs pos="0">
            <a:schemeClr val="phClr">
              <a:tint val="60000"/>
              <a:satMod val="250000"/>
            </a:schemeClr>
          </a:gs>
          <a:gs pos="35000">
            <a:schemeClr val="phClr">
              <a:tint val="47000"/>
              <a:satMod val="275000"/>
            </a:schemeClr>
          </a:gs>
          <a:gs pos="100000">
            <a:schemeClr val="phClr">
              <a:tint val="25000"/>
              <a:satMod val="300000"/>
            </a:schemeClr>
          </a:gs>
        </a:gsLst>
        <a:lin ang="16200000" scaled="1"/>
      </a:gradFill>
      <a:solidFill>
        <a:schemeClr val="phClr">
          <a:satMod val="110000"/>
        </a:schemeClr>
      </a:soli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4127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9999" dist="23000" algn="bl" rotWithShape="0">
            <a:srgbClr val="000000">
              <a:alpha val="40000"/>
            </a:srgbClr>
          </a:outerShdw>
        </a:effectLst>
      </a:effectStyle>
      <a:effectStyle>
        <a:effectLst>
          <a:outerShdw blurRad="38100" dist="1905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l"/>
        </a:scene3d>
        <a:sp3d prstMaterial="plastic">
          <a:bevelT w="38100" h="31750"/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6000"/>
            </a:schemeClr>
            <a:schemeClr val="phClr">
              <a:shade val="94000"/>
            </a:schemeClr>
          </a:duotone>
        </a:blip>
        <a:tile tx="0" ty="0" sx="100000" sy="100000" flip="none" algn="tl"/>
      </a:blipFill>
      <a:gradFill rotWithShape="1">
        <a:gsLst>
          <a:gs pos="0">
            <a:schemeClr val="phClr">
              <a:tint val="84000"/>
              <a:satMod val="110000"/>
            </a:schemeClr>
          </a:gs>
          <a:gs pos="44000">
            <a:schemeClr val="phClr">
              <a:tint val="93000"/>
              <a:satMod val="115000"/>
            </a:schemeClr>
          </a:gs>
          <a:gs pos="100000">
            <a:schemeClr val="phClr">
              <a:tint val="100000"/>
              <a:shade val="59000"/>
              <a:satMod val="120000"/>
            </a:schemeClr>
          </a:gs>
        </a:gsLst>
        <a:path path="circle">
          <a:fillToRect l="40000" t="60000" r="60000" b="4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Главная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  <a:fontScheme name="Главная">
    <a:majorFont>
      <a:latin typeface="Arial Black"/>
      <a:ea typeface=""/>
      <a:cs typeface=""/>
      <a:font script="Jpan" typeface="ＭＳ Ｐゴシック"/>
      <a:font script="Hang" typeface="HY견고딕"/>
      <a:font script="Hans" typeface="微软雅黑"/>
      <a:font script="Hant" typeface="微軟正黑體"/>
      <a:font script="Arab" typeface="Tahoma"/>
      <a:font script="Hebr" typeface="Tahoma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Главная">
    <a:fillStyleLst>
      <a:solidFill>
        <a:schemeClr val="phClr"/>
      </a:solidFill>
      <a:gradFill rotWithShape="1">
        <a:gsLst>
          <a:gs pos="0">
            <a:schemeClr val="phClr">
              <a:tint val="60000"/>
              <a:satMod val="250000"/>
            </a:schemeClr>
          </a:gs>
          <a:gs pos="35000">
            <a:schemeClr val="phClr">
              <a:tint val="47000"/>
              <a:satMod val="275000"/>
            </a:schemeClr>
          </a:gs>
          <a:gs pos="100000">
            <a:schemeClr val="phClr">
              <a:tint val="25000"/>
              <a:satMod val="300000"/>
            </a:schemeClr>
          </a:gs>
        </a:gsLst>
        <a:lin ang="16200000" scaled="1"/>
      </a:gradFill>
      <a:solidFill>
        <a:schemeClr val="phClr">
          <a:satMod val="110000"/>
        </a:schemeClr>
      </a:soli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4127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9999" dist="23000" algn="bl" rotWithShape="0">
            <a:srgbClr val="000000">
              <a:alpha val="40000"/>
            </a:srgbClr>
          </a:outerShdw>
        </a:effectLst>
      </a:effectStyle>
      <a:effectStyle>
        <a:effectLst>
          <a:outerShdw blurRad="38100" dist="1905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l"/>
        </a:scene3d>
        <a:sp3d prstMaterial="plastic">
          <a:bevelT w="38100" h="31750"/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6000"/>
            </a:schemeClr>
            <a:schemeClr val="phClr">
              <a:shade val="94000"/>
            </a:schemeClr>
          </a:duotone>
        </a:blip>
        <a:tile tx="0" ty="0" sx="100000" sy="100000" flip="none" algn="tl"/>
      </a:blipFill>
      <a:gradFill rotWithShape="1">
        <a:gsLst>
          <a:gs pos="0">
            <a:schemeClr val="phClr">
              <a:tint val="84000"/>
              <a:satMod val="110000"/>
            </a:schemeClr>
          </a:gs>
          <a:gs pos="44000">
            <a:schemeClr val="phClr">
              <a:tint val="93000"/>
              <a:satMod val="115000"/>
            </a:schemeClr>
          </a:gs>
          <a:gs pos="100000">
            <a:schemeClr val="phClr">
              <a:tint val="100000"/>
              <a:shade val="59000"/>
              <a:satMod val="120000"/>
            </a:schemeClr>
          </a:gs>
        </a:gsLst>
        <a:path path="circle">
          <a:fillToRect l="40000" t="60000" r="60000" b="4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2566</TotalTime>
  <Words>1614</Words>
  <Application>Microsoft Office PowerPoint</Application>
  <PresentationFormat>Экран (4:3)</PresentationFormat>
  <Paragraphs>274</Paragraphs>
  <Slides>36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6" baseType="lpstr">
      <vt:lpstr>Arial</vt:lpstr>
      <vt:lpstr>Calibri</vt:lpstr>
      <vt:lpstr>Times New Roman</vt:lpstr>
      <vt:lpstr>Microsoft YaHei</vt:lpstr>
      <vt:lpstr>Wingdings</vt:lpstr>
      <vt:lpstr>Microsoft Tai Le</vt:lpstr>
      <vt:lpstr>Segoe UI</vt:lpstr>
      <vt:lpstr>Тема Office</vt:lpstr>
      <vt:lpstr>Тема Office</vt:lpstr>
      <vt:lpstr>Диаграмма</vt:lpstr>
      <vt:lpstr>Слайд 1</vt:lpstr>
      <vt:lpstr>В 2018 году проведена работа  по совершенствованию системы местного самоуправления Кондопожского городского поселения</vt:lpstr>
      <vt:lpstr>Целесообразность проведенных мероприятий</vt:lpstr>
      <vt:lpstr>Слайд 4</vt:lpstr>
      <vt:lpstr>СТРУКТУРА АДМИНИСТРАЦИИ КОНДОПОЖСКОГО МУНИЦИПАЛЬНОГО РАЙОНА</vt:lpstr>
      <vt:lpstr>Слайд 6</vt:lpstr>
      <vt:lpstr>Кондопога - территория опережающего социально-экономического развития</vt:lpstr>
      <vt:lpstr>Слайд 8</vt:lpstr>
      <vt:lpstr>ООО «Туристическая компания «Карелия тур»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Дорожная деятельность</vt:lpstr>
      <vt:lpstr>Содержание дорог и объектов благоустройства</vt:lpstr>
      <vt:lpstr>Слайд 19</vt:lpstr>
      <vt:lpstr>Слайд 20</vt:lpstr>
      <vt:lpstr>Слайд 21</vt:lpstr>
      <vt:lpstr>Слайд 22</vt:lpstr>
      <vt:lpstr>Слайд 23</vt:lpstr>
      <vt:lpstr>Теплоснабжение</vt:lpstr>
      <vt:lpstr>Слайд 25</vt:lpstr>
      <vt:lpstr>Слайд 26</vt:lpstr>
      <vt:lpstr>Слайд 27</vt:lpstr>
      <vt:lpstr>Слайд 28</vt:lpstr>
      <vt:lpstr>Распоряжение Правительства РФ от 20.02.2019 г. N 250-р О создании ФГУ БПОУ «Государственное училище (техникум) олимпийского резерва в г.Кондопога» 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Фокина</dc:creator>
  <cp:lastModifiedBy>Microsoft Office</cp:lastModifiedBy>
  <cp:revision>103</cp:revision>
  <dcterms:created xsi:type="dcterms:W3CDTF">2019-03-12T11:24:35Z</dcterms:created>
  <dcterms:modified xsi:type="dcterms:W3CDTF">2019-03-21T10:56:36Z</dcterms:modified>
</cp:coreProperties>
</file>